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13"/>
  </p:notesMasterIdLst>
  <p:sldIdLst>
    <p:sldId id="256" r:id="rId2"/>
    <p:sldId id="336" r:id="rId3"/>
    <p:sldId id="1511" r:id="rId4"/>
    <p:sldId id="1419" r:id="rId5"/>
    <p:sldId id="334" r:id="rId6"/>
    <p:sldId id="338" r:id="rId7"/>
    <p:sldId id="348" r:id="rId8"/>
    <p:sldId id="349" r:id="rId9"/>
    <p:sldId id="339" r:id="rId10"/>
    <p:sldId id="346" r:id="rId11"/>
    <p:sldId id="257" r:id="rId12"/>
    <p:sldId id="1500" r:id="rId13"/>
    <p:sldId id="1501" r:id="rId14"/>
    <p:sldId id="1503" r:id="rId15"/>
    <p:sldId id="1505" r:id="rId16"/>
    <p:sldId id="1438" r:id="rId17"/>
    <p:sldId id="1436" r:id="rId18"/>
    <p:sldId id="1506" r:id="rId19"/>
    <p:sldId id="1445" r:id="rId20"/>
    <p:sldId id="1450" r:id="rId21"/>
    <p:sldId id="1440" r:id="rId22"/>
    <p:sldId id="1442" r:id="rId23"/>
    <p:sldId id="1443" r:id="rId24"/>
    <p:sldId id="350" r:id="rId25"/>
    <p:sldId id="352" r:id="rId26"/>
    <p:sldId id="1528" r:id="rId27"/>
    <p:sldId id="1529" r:id="rId28"/>
    <p:sldId id="1530" r:id="rId29"/>
    <p:sldId id="1531" r:id="rId30"/>
    <p:sldId id="1532" r:id="rId31"/>
    <p:sldId id="1533" r:id="rId32"/>
    <p:sldId id="1534" r:id="rId33"/>
    <p:sldId id="1535" r:id="rId34"/>
    <p:sldId id="1425" r:id="rId35"/>
    <p:sldId id="1518" r:id="rId36"/>
    <p:sldId id="289" r:id="rId37"/>
    <p:sldId id="1519" r:id="rId38"/>
    <p:sldId id="280" r:id="rId39"/>
    <p:sldId id="281" r:id="rId40"/>
    <p:sldId id="1520" r:id="rId41"/>
    <p:sldId id="282" r:id="rId42"/>
    <p:sldId id="1521" r:id="rId43"/>
    <p:sldId id="1522" r:id="rId44"/>
    <p:sldId id="286" r:id="rId45"/>
    <p:sldId id="1526" r:id="rId46"/>
    <p:sldId id="1446" r:id="rId47"/>
    <p:sldId id="1464" r:id="rId48"/>
    <p:sldId id="1465" r:id="rId49"/>
    <p:sldId id="1466" r:id="rId50"/>
    <p:sldId id="277" r:id="rId51"/>
    <p:sldId id="274" r:id="rId52"/>
    <p:sldId id="278" r:id="rId53"/>
    <p:sldId id="275" r:id="rId54"/>
    <p:sldId id="1467" r:id="rId55"/>
    <p:sldId id="279" r:id="rId56"/>
    <p:sldId id="272" r:id="rId57"/>
    <p:sldId id="273" r:id="rId58"/>
    <p:sldId id="283" r:id="rId59"/>
    <p:sldId id="284" r:id="rId60"/>
    <p:sldId id="285" r:id="rId61"/>
    <p:sldId id="290" r:id="rId62"/>
    <p:sldId id="287" r:id="rId63"/>
    <p:sldId id="288" r:id="rId64"/>
    <p:sldId id="291" r:id="rId65"/>
    <p:sldId id="292" r:id="rId66"/>
    <p:sldId id="1469" r:id="rId67"/>
    <p:sldId id="267" r:id="rId68"/>
    <p:sldId id="1476" r:id="rId69"/>
    <p:sldId id="1477" r:id="rId70"/>
    <p:sldId id="1478" r:id="rId71"/>
    <p:sldId id="1479" r:id="rId72"/>
    <p:sldId id="1480" r:id="rId73"/>
    <p:sldId id="1481" r:id="rId74"/>
    <p:sldId id="1482" r:id="rId75"/>
    <p:sldId id="1483" r:id="rId76"/>
    <p:sldId id="1484" r:id="rId77"/>
    <p:sldId id="1485" r:id="rId78"/>
    <p:sldId id="1486" r:id="rId79"/>
    <p:sldId id="1487" r:id="rId80"/>
    <p:sldId id="1544" r:id="rId81"/>
    <p:sldId id="1536" r:id="rId82"/>
    <p:sldId id="1537" r:id="rId83"/>
    <p:sldId id="258" r:id="rId84"/>
    <p:sldId id="259" r:id="rId85"/>
    <p:sldId id="1538" r:id="rId86"/>
    <p:sldId id="1539" r:id="rId87"/>
    <p:sldId id="262" r:id="rId88"/>
    <p:sldId id="263" r:id="rId89"/>
    <p:sldId id="264" r:id="rId90"/>
    <p:sldId id="1540" r:id="rId91"/>
    <p:sldId id="266" r:id="rId92"/>
    <p:sldId id="1541" r:id="rId93"/>
    <p:sldId id="271" r:id="rId94"/>
    <p:sldId id="1542" r:id="rId95"/>
    <p:sldId id="1543" r:id="rId96"/>
    <p:sldId id="270" r:id="rId97"/>
    <p:sldId id="1453" r:id="rId98"/>
    <p:sldId id="1454" r:id="rId99"/>
    <p:sldId id="1455" r:id="rId100"/>
    <p:sldId id="1456" r:id="rId101"/>
    <p:sldId id="1457" r:id="rId102"/>
    <p:sldId id="1458" r:id="rId103"/>
    <p:sldId id="1459" r:id="rId104"/>
    <p:sldId id="1460" r:id="rId105"/>
    <p:sldId id="1461" r:id="rId106"/>
    <p:sldId id="1512" r:id="rId107"/>
    <p:sldId id="1513" r:id="rId108"/>
    <p:sldId id="1514" r:id="rId109"/>
    <p:sldId id="1515" r:id="rId110"/>
    <p:sldId id="1516" r:id="rId111"/>
    <p:sldId id="333" r:id="rId1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68A674E3-F67A-4B66-8C30-648C7504B98D}">
          <p14:sldIdLst>
            <p14:sldId id="256"/>
            <p14:sldId id="336"/>
            <p14:sldId id="1511"/>
            <p14:sldId id="1419"/>
            <p14:sldId id="334"/>
            <p14:sldId id="338"/>
            <p14:sldId id="348"/>
            <p14:sldId id="349"/>
            <p14:sldId id="339"/>
            <p14:sldId id="346"/>
            <p14:sldId id="257"/>
            <p14:sldId id="1500"/>
            <p14:sldId id="1501"/>
            <p14:sldId id="1503"/>
            <p14:sldId id="1505"/>
            <p14:sldId id="1438"/>
            <p14:sldId id="1436"/>
            <p14:sldId id="1506"/>
            <p14:sldId id="1445"/>
            <p14:sldId id="1450"/>
            <p14:sldId id="1440"/>
            <p14:sldId id="1442"/>
            <p14:sldId id="1443"/>
            <p14:sldId id="350"/>
            <p14:sldId id="352"/>
            <p14:sldId id="1528"/>
            <p14:sldId id="1529"/>
            <p14:sldId id="1530"/>
            <p14:sldId id="1531"/>
            <p14:sldId id="1532"/>
            <p14:sldId id="1533"/>
            <p14:sldId id="1534"/>
            <p14:sldId id="1535"/>
            <p14:sldId id="1425"/>
            <p14:sldId id="1518"/>
            <p14:sldId id="289"/>
            <p14:sldId id="1519"/>
            <p14:sldId id="280"/>
            <p14:sldId id="281"/>
            <p14:sldId id="1520"/>
            <p14:sldId id="282"/>
            <p14:sldId id="1521"/>
            <p14:sldId id="1522"/>
            <p14:sldId id="286"/>
            <p14:sldId id="1526"/>
          </p14:sldIdLst>
        </p14:section>
        <p14:section name="fortunato crovari" id="{B25CCC69-D590-4BCF-A35C-889C9E19C8F3}">
          <p14:sldIdLst>
            <p14:sldId id="1446"/>
            <p14:sldId id="1464"/>
            <p14:sldId id="1465"/>
            <p14:sldId id="1466"/>
            <p14:sldId id="277"/>
            <p14:sldId id="274"/>
            <p14:sldId id="278"/>
            <p14:sldId id="275"/>
            <p14:sldId id="1467"/>
            <p14:sldId id="279"/>
            <p14:sldId id="272"/>
            <p14:sldId id="273"/>
            <p14:sldId id="283"/>
            <p14:sldId id="284"/>
            <p14:sldId id="285"/>
            <p14:sldId id="290"/>
            <p14:sldId id="287"/>
            <p14:sldId id="288"/>
            <p14:sldId id="291"/>
            <p14:sldId id="292"/>
          </p14:sldIdLst>
        </p14:section>
        <p14:section name="willi brignone" id="{D907FB9F-E6F8-4988-A931-D3D4EDDA377B}">
          <p14:sldIdLst>
            <p14:sldId id="1469"/>
            <p14:sldId id="267"/>
            <p14:sldId id="1476"/>
            <p14:sldId id="1477"/>
            <p14:sldId id="1478"/>
            <p14:sldId id="1479"/>
            <p14:sldId id="1480"/>
            <p14:sldId id="1481"/>
            <p14:sldId id="1482"/>
            <p14:sldId id="1483"/>
            <p14:sldId id="1484"/>
            <p14:sldId id="1485"/>
            <p14:sldId id="1486"/>
            <p14:sldId id="1487"/>
            <p14:sldId id="1544"/>
            <p14:sldId id="1536"/>
            <p14:sldId id="1537"/>
            <p14:sldId id="258"/>
            <p14:sldId id="259"/>
            <p14:sldId id="1538"/>
            <p14:sldId id="1539"/>
            <p14:sldId id="262"/>
            <p14:sldId id="263"/>
            <p14:sldId id="264"/>
            <p14:sldId id="1540"/>
            <p14:sldId id="266"/>
            <p14:sldId id="1541"/>
            <p14:sldId id="271"/>
            <p14:sldId id="1542"/>
            <p14:sldId id="1543"/>
            <p14:sldId id="270"/>
          </p14:sldIdLst>
        </p14:section>
        <p14:section name="segreterie" id="{B68AA06D-944B-460D-9C42-C31DD8927922}">
          <p14:sldIdLst>
            <p14:sldId id="1453"/>
            <p14:sldId id="1454"/>
            <p14:sldId id="1455"/>
            <p14:sldId id="1456"/>
            <p14:sldId id="1457"/>
            <p14:sldId id="1458"/>
            <p14:sldId id="1459"/>
            <p14:sldId id="1460"/>
            <p14:sldId id="1461"/>
            <p14:sldId id="1512"/>
            <p14:sldId id="1513"/>
            <p14:sldId id="1514"/>
            <p14:sldId id="1515"/>
            <p14:sldId id="1516"/>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93792" autoAdjust="0"/>
  </p:normalViewPr>
  <p:slideViewPr>
    <p:cSldViewPr snapToGrid="0">
      <p:cViewPr varScale="1">
        <p:scale>
          <a:sx n="62" d="100"/>
          <a:sy n="62" d="100"/>
        </p:scale>
        <p:origin x="648" y="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4BE0A-88AE-3440-A993-6FE0E2E97149}" type="doc">
      <dgm:prSet loTypeId="urn:microsoft.com/office/officeart/2005/8/layout/lProcess1" loCatId="process" qsTypeId="urn:microsoft.com/office/officeart/2005/8/quickstyle/simple4" qsCatId="simple" csTypeId="urn:microsoft.com/office/officeart/2005/8/colors/accent1_2" csCatId="accent1" phldr="1"/>
      <dgm:spPr/>
      <dgm:t>
        <a:bodyPr/>
        <a:lstStyle/>
        <a:p>
          <a:endParaRPr lang="it-IT"/>
        </a:p>
      </dgm:t>
    </dgm:pt>
    <dgm:pt modelId="{B325C61F-67F1-F845-855F-897A03317C79}">
      <dgm:prSet custT="1"/>
      <dgm:spPr>
        <a:solidFill>
          <a:srgbClr val="FF7600"/>
        </a:solidFill>
      </dgm:spPr>
      <dgm:t>
        <a:bodyPr/>
        <a:lstStyle/>
        <a:p>
          <a:r>
            <a:rPr lang="it-IT" sz="1600" dirty="0"/>
            <a:t>Selezione dei candidati</a:t>
          </a:r>
          <a:r>
            <a:rPr lang="it-IT" sz="2000" dirty="0"/>
            <a:t> </a:t>
          </a:r>
        </a:p>
      </dgm:t>
    </dgm:pt>
    <dgm:pt modelId="{7774D9CD-AD42-3A47-9D65-59C5C2959757}" type="parTrans" cxnId="{76516CB2-F5A4-7044-A463-AF92C338538A}">
      <dgm:prSet/>
      <dgm:spPr/>
      <dgm:t>
        <a:bodyPr/>
        <a:lstStyle/>
        <a:p>
          <a:endParaRPr lang="it-IT"/>
        </a:p>
      </dgm:t>
    </dgm:pt>
    <dgm:pt modelId="{8EC3982B-DFBD-354C-AE01-1AF10CD5DCBE}" type="sibTrans" cxnId="{76516CB2-F5A4-7044-A463-AF92C338538A}">
      <dgm:prSet/>
      <dgm:spPr/>
      <dgm:t>
        <a:bodyPr/>
        <a:lstStyle/>
        <a:p>
          <a:endParaRPr lang="it-IT"/>
        </a:p>
      </dgm:t>
    </dgm:pt>
    <dgm:pt modelId="{89FEABC8-E72D-574C-8111-B7EA1538FE1F}">
      <dgm:prSet custT="1"/>
      <dgm:spPr/>
      <dgm:t>
        <a:bodyPr/>
        <a:lstStyle/>
        <a:p>
          <a:r>
            <a:rPr lang="it-IT" sz="1200" dirty="0"/>
            <a:t>Intervista</a:t>
          </a:r>
        </a:p>
      </dgm:t>
    </dgm:pt>
    <dgm:pt modelId="{E9286F02-EFCF-844C-8707-03916099BEE4}" type="parTrans" cxnId="{1E193B14-6AD8-9A49-B637-60C7152AFDC7}">
      <dgm:prSet/>
      <dgm:spPr/>
      <dgm:t>
        <a:bodyPr/>
        <a:lstStyle/>
        <a:p>
          <a:endParaRPr lang="it-IT"/>
        </a:p>
      </dgm:t>
    </dgm:pt>
    <dgm:pt modelId="{65E9A94B-32ED-574A-A0A3-40E8C718709B}" type="sibTrans" cxnId="{1E193B14-6AD8-9A49-B637-60C7152AFDC7}">
      <dgm:prSet/>
      <dgm:spPr/>
      <dgm:t>
        <a:bodyPr/>
        <a:lstStyle/>
        <a:p>
          <a:endParaRPr lang="it-IT"/>
        </a:p>
      </dgm:t>
    </dgm:pt>
    <dgm:pt modelId="{57D6FD46-B475-A641-9726-2524E44C29C0}">
      <dgm:prSet phldrT="[Testo]"/>
      <dgm:spPr>
        <a:solidFill>
          <a:srgbClr val="FF7600"/>
        </a:solidFill>
      </dgm:spPr>
      <dgm:t>
        <a:bodyPr/>
        <a:lstStyle/>
        <a:p>
          <a:r>
            <a:rPr lang="it-IT" dirty="0"/>
            <a:t>In base</a:t>
          </a:r>
        </a:p>
      </dgm:t>
    </dgm:pt>
    <dgm:pt modelId="{CB4EAC62-3E9B-9B47-98CB-15B1B818CF60}" type="parTrans" cxnId="{1F7DD4DC-46A4-0446-8D69-F5CB7CA886E8}">
      <dgm:prSet/>
      <dgm:spPr/>
      <dgm:t>
        <a:bodyPr/>
        <a:lstStyle/>
        <a:p>
          <a:endParaRPr lang="it-IT"/>
        </a:p>
      </dgm:t>
    </dgm:pt>
    <dgm:pt modelId="{94B82328-082B-E54F-8409-59574911C607}" type="sibTrans" cxnId="{1F7DD4DC-46A4-0446-8D69-F5CB7CA886E8}">
      <dgm:prSet/>
      <dgm:spPr/>
      <dgm:t>
        <a:bodyPr/>
        <a:lstStyle/>
        <a:p>
          <a:endParaRPr lang="it-IT"/>
        </a:p>
      </dgm:t>
    </dgm:pt>
    <dgm:pt modelId="{96E2AD9C-BFC7-2E4F-A454-E148701F1681}">
      <dgm:prSet phldrT="[Testo]"/>
      <dgm:spPr>
        <a:solidFill>
          <a:srgbClr val="FF7600"/>
        </a:solidFill>
      </dgm:spPr>
      <dgm:t>
        <a:bodyPr/>
        <a:lstStyle/>
        <a:p>
          <a:r>
            <a:rPr lang="it-IT" dirty="0"/>
            <a:t>Obbligatoria</a:t>
          </a:r>
        </a:p>
      </dgm:t>
    </dgm:pt>
    <dgm:pt modelId="{A9B03204-593A-5B47-8FA0-A78261AA860F}" type="parTrans" cxnId="{815F2A53-56F7-BC4B-8712-CC26912B8DF2}">
      <dgm:prSet/>
      <dgm:spPr/>
      <dgm:t>
        <a:bodyPr/>
        <a:lstStyle/>
        <a:p>
          <a:endParaRPr lang="it-IT"/>
        </a:p>
      </dgm:t>
    </dgm:pt>
    <dgm:pt modelId="{40D9EE42-7FCC-B046-BA0F-081339A503ED}" type="sibTrans" cxnId="{815F2A53-56F7-BC4B-8712-CC26912B8DF2}">
      <dgm:prSet/>
      <dgm:spPr/>
      <dgm:t>
        <a:bodyPr/>
        <a:lstStyle/>
        <a:p>
          <a:endParaRPr lang="it-IT"/>
        </a:p>
      </dgm:t>
    </dgm:pt>
    <dgm:pt modelId="{28C0FF13-B9D2-7A41-9F6A-031D5E597461}">
      <dgm:prSet custT="1"/>
      <dgm:spPr/>
      <dgm:t>
        <a:bodyPr/>
        <a:lstStyle/>
        <a:p>
          <a:r>
            <a:rPr lang="it-IT" sz="1400"/>
            <a:t>Richieste</a:t>
          </a:r>
        </a:p>
      </dgm:t>
    </dgm:pt>
    <dgm:pt modelId="{EF1B4265-0CCA-7A40-8D26-E2D489DCAD5E}" type="parTrans" cxnId="{F8B6F62E-E649-074B-9CA8-0320E839CB83}">
      <dgm:prSet/>
      <dgm:spPr/>
      <dgm:t>
        <a:bodyPr/>
        <a:lstStyle/>
        <a:p>
          <a:endParaRPr lang="it-IT"/>
        </a:p>
      </dgm:t>
    </dgm:pt>
    <dgm:pt modelId="{617FBF13-8913-794C-80D7-0921C267AC13}" type="sibTrans" cxnId="{F8B6F62E-E649-074B-9CA8-0320E839CB83}">
      <dgm:prSet/>
      <dgm:spPr/>
      <dgm:t>
        <a:bodyPr/>
        <a:lstStyle/>
        <a:p>
          <a:endParaRPr lang="it-IT"/>
        </a:p>
      </dgm:t>
    </dgm:pt>
    <dgm:pt modelId="{1F698A3A-42FA-C641-BB28-3070F594487B}">
      <dgm:prSet phldrT="[Testo]" custT="1"/>
      <dgm:spPr/>
      <dgm:t>
        <a:bodyPr/>
        <a:lstStyle/>
        <a:p>
          <a:r>
            <a:rPr lang="it-IT" sz="1000" dirty="0"/>
            <a:t>Broker convenzionato</a:t>
          </a:r>
        </a:p>
        <a:p>
          <a:r>
            <a:rPr lang="it-IT" sz="1000" dirty="0"/>
            <a:t>(a cura dell’Inbound) </a:t>
          </a:r>
        </a:p>
      </dgm:t>
    </dgm:pt>
    <dgm:pt modelId="{A61F3A99-1885-314A-B9C3-EE97E35E9EA0}" type="parTrans" cxnId="{0C067746-79F5-1C4B-8121-2B7B62060510}">
      <dgm:prSet/>
      <dgm:spPr/>
      <dgm:t>
        <a:bodyPr/>
        <a:lstStyle/>
        <a:p>
          <a:endParaRPr lang="it-IT"/>
        </a:p>
      </dgm:t>
    </dgm:pt>
    <dgm:pt modelId="{82D1B40D-4B81-E844-9397-9E62874E3F63}" type="sibTrans" cxnId="{0C067746-79F5-1C4B-8121-2B7B62060510}">
      <dgm:prSet/>
      <dgm:spPr/>
      <dgm:t>
        <a:bodyPr/>
        <a:lstStyle/>
        <a:p>
          <a:endParaRPr lang="it-IT"/>
        </a:p>
      </dgm:t>
    </dgm:pt>
    <dgm:pt modelId="{3FCDC892-79D6-E54C-B0F1-2E8111DCCE24}">
      <dgm:prSet phldrT="[Testo]" custT="1"/>
      <dgm:spPr>
        <a:solidFill>
          <a:srgbClr val="FF7600"/>
        </a:solidFill>
      </dgm:spPr>
      <dgm:t>
        <a:bodyPr/>
        <a:lstStyle/>
        <a:p>
          <a:r>
            <a:rPr lang="it-IT" sz="1600" dirty="0"/>
            <a:t>Monitorate lo scambio</a:t>
          </a:r>
        </a:p>
        <a:p>
          <a:endParaRPr lang="it-IT" sz="800" dirty="0"/>
        </a:p>
      </dgm:t>
    </dgm:pt>
    <dgm:pt modelId="{655CF894-F06C-6248-B311-AE29E0C2A0B1}" type="sibTrans" cxnId="{F4C369AB-6B70-194F-9DF9-E50C561EA358}">
      <dgm:prSet/>
      <dgm:spPr/>
      <dgm:t>
        <a:bodyPr/>
        <a:lstStyle/>
        <a:p>
          <a:endParaRPr lang="it-IT"/>
        </a:p>
      </dgm:t>
    </dgm:pt>
    <dgm:pt modelId="{89296A59-BFBE-BC4C-BC7F-35228F5BF4F1}" type="parTrans" cxnId="{F4C369AB-6B70-194F-9DF9-E50C561EA358}">
      <dgm:prSet/>
      <dgm:spPr/>
      <dgm:t>
        <a:bodyPr/>
        <a:lstStyle/>
        <a:p>
          <a:endParaRPr lang="it-IT"/>
        </a:p>
      </dgm:t>
    </dgm:pt>
    <dgm:pt modelId="{9EDFA2EB-088B-C841-BAD4-75B09B8C03F5}">
      <dgm:prSet phldrT="[Testo]" custT="1"/>
      <dgm:spPr/>
      <dgm:t>
        <a:bodyPr/>
        <a:lstStyle/>
        <a:p>
          <a:r>
            <a:rPr lang="it-IT" sz="800" dirty="0"/>
            <a:t>Lo </a:t>
          </a:r>
          <a:r>
            <a:rPr lang="it-IT" sz="800" dirty="0" err="1"/>
            <a:t>Yeo</a:t>
          </a:r>
          <a:r>
            <a:rPr lang="it-IT" sz="800" dirty="0"/>
            <a:t> tiene contatti con l’</a:t>
          </a:r>
          <a:r>
            <a:rPr lang="it-IT" sz="800" dirty="0" err="1"/>
            <a:t>Outbound</a:t>
          </a:r>
          <a:r>
            <a:rPr lang="it-IT" sz="800" dirty="0"/>
            <a:t> e lo invita a parlare in videochiamata</a:t>
          </a:r>
        </a:p>
      </dgm:t>
    </dgm:pt>
    <dgm:pt modelId="{347D5E3A-C272-894C-8FDB-2CFCE2262196}" type="parTrans" cxnId="{C2160DD0-E301-0D4D-82E1-5B74721CC6C1}">
      <dgm:prSet/>
      <dgm:spPr/>
      <dgm:t>
        <a:bodyPr/>
        <a:lstStyle/>
        <a:p>
          <a:endParaRPr lang="it-IT"/>
        </a:p>
      </dgm:t>
    </dgm:pt>
    <dgm:pt modelId="{E5C831F9-AB63-6845-AB7F-EFB76FA8C815}" type="sibTrans" cxnId="{C2160DD0-E301-0D4D-82E1-5B74721CC6C1}">
      <dgm:prSet/>
      <dgm:spPr/>
      <dgm:t>
        <a:bodyPr/>
        <a:lstStyle/>
        <a:p>
          <a:endParaRPr lang="it-IT"/>
        </a:p>
      </dgm:t>
    </dgm:pt>
    <dgm:pt modelId="{8AACA348-093D-B447-BFF7-B2619CC16083}">
      <dgm:prSet phldrT="[Testo]" custT="1"/>
      <dgm:spPr/>
      <dgm:t>
        <a:bodyPr/>
        <a:lstStyle/>
        <a:p>
          <a:r>
            <a:rPr lang="it-IT" sz="1000" b="0" dirty="0"/>
            <a:t>Nomina il Counselor (Tutor)</a:t>
          </a:r>
          <a:endParaRPr lang="it-IT" sz="500" b="0" dirty="0"/>
        </a:p>
      </dgm:t>
    </dgm:pt>
    <dgm:pt modelId="{D1FD5871-E0E0-3D49-B66D-82952161775A}" type="sibTrans" cxnId="{52873817-284E-CE44-A994-6CD9E2F14D9B}">
      <dgm:prSet/>
      <dgm:spPr/>
      <dgm:t>
        <a:bodyPr/>
        <a:lstStyle/>
        <a:p>
          <a:endParaRPr lang="it-IT"/>
        </a:p>
      </dgm:t>
    </dgm:pt>
    <dgm:pt modelId="{8CB33302-A971-9A4B-ADA6-8E719E8C1D99}" type="parTrans" cxnId="{52873817-284E-CE44-A994-6CD9E2F14D9B}">
      <dgm:prSet/>
      <dgm:spPr/>
      <dgm:t>
        <a:bodyPr/>
        <a:lstStyle/>
        <a:p>
          <a:endParaRPr lang="it-IT"/>
        </a:p>
      </dgm:t>
    </dgm:pt>
    <dgm:pt modelId="{13438B48-277A-A041-9BEF-C3A8AF522558}">
      <dgm:prSet custT="1"/>
      <dgm:spPr/>
      <dgm:t>
        <a:bodyPr/>
        <a:lstStyle/>
        <a:p>
          <a:r>
            <a:rPr lang="it-IT" sz="1200" dirty="0"/>
            <a:t>FIRME DEL CLUB</a:t>
          </a:r>
        </a:p>
      </dgm:t>
    </dgm:pt>
    <dgm:pt modelId="{CA57CD51-922E-ED42-8D0E-51BD96C9E02B}" type="parTrans" cxnId="{D8395511-C3B5-4E40-B840-6A12503BE303}">
      <dgm:prSet/>
      <dgm:spPr/>
      <dgm:t>
        <a:bodyPr/>
        <a:lstStyle/>
        <a:p>
          <a:endParaRPr lang="it-IT"/>
        </a:p>
      </dgm:t>
    </dgm:pt>
    <dgm:pt modelId="{14D355AE-2C5D-B44B-892D-0EDF73591985}" type="sibTrans" cxnId="{D8395511-C3B5-4E40-B840-6A12503BE303}">
      <dgm:prSet/>
      <dgm:spPr/>
      <dgm:t>
        <a:bodyPr/>
        <a:lstStyle/>
        <a:p>
          <a:endParaRPr lang="it-IT"/>
        </a:p>
      </dgm:t>
    </dgm:pt>
    <dgm:pt modelId="{0358EB47-3BF0-6641-8D8C-431E01E91D93}">
      <dgm:prSet custT="1"/>
      <dgm:spPr/>
      <dgm:t>
        <a:bodyPr/>
        <a:lstStyle/>
        <a:p>
          <a:r>
            <a:rPr lang="it-IT" sz="1400"/>
            <a:t>Età </a:t>
          </a:r>
        </a:p>
      </dgm:t>
    </dgm:pt>
    <dgm:pt modelId="{4C5C8919-533D-2F43-A78E-EF0DA37E4857}" type="sibTrans" cxnId="{341F1AB7-A28A-424A-84E6-74459E19B13D}">
      <dgm:prSet/>
      <dgm:spPr/>
      <dgm:t>
        <a:bodyPr/>
        <a:lstStyle/>
        <a:p>
          <a:endParaRPr lang="it-IT"/>
        </a:p>
      </dgm:t>
    </dgm:pt>
    <dgm:pt modelId="{55BB42C5-D16E-DF4C-BE45-0D11C919438B}" type="parTrans" cxnId="{341F1AB7-A28A-424A-84E6-74459E19B13D}">
      <dgm:prSet/>
      <dgm:spPr/>
      <dgm:t>
        <a:bodyPr/>
        <a:lstStyle/>
        <a:p>
          <a:endParaRPr lang="it-IT"/>
        </a:p>
      </dgm:t>
    </dgm:pt>
    <dgm:pt modelId="{55D31603-45CD-C541-852D-BE8AC112DD70}">
      <dgm:prSet custT="1"/>
      <dgm:spPr/>
      <dgm:t>
        <a:bodyPr/>
        <a:lstStyle/>
        <a:p>
          <a:r>
            <a:rPr lang="it-IT" sz="1200" dirty="0"/>
            <a:t>Valutate  le aspettative</a:t>
          </a:r>
        </a:p>
      </dgm:t>
    </dgm:pt>
    <dgm:pt modelId="{D5C3D8A4-5B92-5F4D-8EED-3D3D1C370527}" type="parTrans" cxnId="{E10D3FD0-B6EA-F34B-8F88-E06946A258A8}">
      <dgm:prSet/>
      <dgm:spPr/>
      <dgm:t>
        <a:bodyPr/>
        <a:lstStyle/>
        <a:p>
          <a:endParaRPr lang="it-IT"/>
        </a:p>
      </dgm:t>
    </dgm:pt>
    <dgm:pt modelId="{45CADCFF-8255-9848-9145-58169A4FC98B}" type="sibTrans" cxnId="{E10D3FD0-B6EA-F34B-8F88-E06946A258A8}">
      <dgm:prSet/>
      <dgm:spPr/>
      <dgm:t>
        <a:bodyPr/>
        <a:lstStyle/>
        <a:p>
          <a:endParaRPr lang="it-IT"/>
        </a:p>
      </dgm:t>
    </dgm:pt>
    <dgm:pt modelId="{44186202-AFE2-F940-BE37-81AECDFD266C}">
      <dgm:prSet custT="1"/>
      <dgm:spPr/>
      <dgm:t>
        <a:bodyPr/>
        <a:lstStyle/>
        <a:p>
          <a:r>
            <a:rPr lang="it-IT" sz="1200" dirty="0"/>
            <a:t>Stanziamento  sponsorizzazione</a:t>
          </a:r>
        </a:p>
      </dgm:t>
    </dgm:pt>
    <dgm:pt modelId="{B18B67A8-C666-E64F-818A-E071F2D0CA8B}" type="parTrans" cxnId="{F0EE9792-7A97-B448-96E1-A150F90ACAD8}">
      <dgm:prSet/>
      <dgm:spPr/>
      <dgm:t>
        <a:bodyPr/>
        <a:lstStyle/>
        <a:p>
          <a:endParaRPr lang="it-IT"/>
        </a:p>
      </dgm:t>
    </dgm:pt>
    <dgm:pt modelId="{D879E7FF-5DC8-C348-BAFC-235E4AFD4452}" type="sibTrans" cxnId="{F0EE9792-7A97-B448-96E1-A150F90ACAD8}">
      <dgm:prSet/>
      <dgm:spPr/>
      <dgm:t>
        <a:bodyPr/>
        <a:lstStyle/>
        <a:p>
          <a:endParaRPr lang="it-IT"/>
        </a:p>
      </dgm:t>
    </dgm:pt>
    <dgm:pt modelId="{E6326624-EB25-A24A-91F4-84850757F1C8}">
      <dgm:prSet phldrT="[Testo]" custT="1"/>
      <dgm:spPr/>
      <dgm:t>
        <a:bodyPr/>
        <a:lstStyle/>
        <a:p>
          <a:r>
            <a:rPr lang="it-IT" sz="800" dirty="0"/>
            <a:t>Il Club è il primo interlocutore e riferisce al Distretto, che può intervenire</a:t>
          </a:r>
        </a:p>
      </dgm:t>
    </dgm:pt>
    <dgm:pt modelId="{71C4025C-C7CE-EF4D-B876-B451B7547D03}" type="parTrans" cxnId="{DE1468DC-7617-0942-ADA8-11BE5AEC9244}">
      <dgm:prSet/>
      <dgm:spPr/>
      <dgm:t>
        <a:bodyPr/>
        <a:lstStyle/>
        <a:p>
          <a:endParaRPr lang="it-IT"/>
        </a:p>
      </dgm:t>
    </dgm:pt>
    <dgm:pt modelId="{7FD3D446-D0CC-F84D-89FB-479C5D0412C1}" type="sibTrans" cxnId="{DE1468DC-7617-0942-ADA8-11BE5AEC9244}">
      <dgm:prSet/>
      <dgm:spPr/>
      <dgm:t>
        <a:bodyPr/>
        <a:lstStyle/>
        <a:p>
          <a:endParaRPr lang="it-IT"/>
        </a:p>
      </dgm:t>
    </dgm:pt>
    <dgm:pt modelId="{56526F12-EAFA-2A44-862D-99BDEC11AE9A}">
      <dgm:prSet phldrT="[Testo]" custT="1"/>
      <dgm:spPr/>
      <dgm:t>
        <a:bodyPr/>
        <a:lstStyle/>
        <a:p>
          <a:r>
            <a:rPr lang="it-IT" sz="800" dirty="0"/>
            <a:t>Lo YEO e il Counselor seguono l’Inbound nel percorso in Italia: paghetta mensile, libri scolastici e contatti con le famiglie che ospitano</a:t>
          </a:r>
        </a:p>
      </dgm:t>
    </dgm:pt>
    <dgm:pt modelId="{D5E8DBA9-E66F-0449-B1A4-BF47102DD587}" type="parTrans" cxnId="{D11AF9D0-CF38-1C4E-9A0A-E27745378401}">
      <dgm:prSet/>
      <dgm:spPr/>
      <dgm:t>
        <a:bodyPr/>
        <a:lstStyle/>
        <a:p>
          <a:endParaRPr lang="it-IT"/>
        </a:p>
      </dgm:t>
    </dgm:pt>
    <dgm:pt modelId="{A01393A6-BCA3-814A-9AB2-ADC162877801}" type="sibTrans" cxnId="{D11AF9D0-CF38-1C4E-9A0A-E27745378401}">
      <dgm:prSet/>
      <dgm:spPr/>
      <dgm:t>
        <a:bodyPr/>
        <a:lstStyle/>
        <a:p>
          <a:endParaRPr lang="it-IT"/>
        </a:p>
      </dgm:t>
    </dgm:pt>
    <dgm:pt modelId="{B6F0A90E-9654-7247-A14D-4BF189DB81C3}">
      <dgm:prSet custT="1"/>
      <dgm:spPr>
        <a:solidFill>
          <a:srgbClr val="FF7600"/>
        </a:solidFill>
      </dgm:spPr>
      <dgm:t>
        <a:bodyPr/>
        <a:lstStyle/>
        <a:p>
          <a:r>
            <a:rPr lang="it-IT" sz="1600" dirty="0"/>
            <a:t>• Riunione di Club: condivisione dell’esperienza</a:t>
          </a:r>
          <a:br>
            <a:rPr lang="it-IT" sz="1600" dirty="0"/>
          </a:br>
          <a:r>
            <a:rPr lang="it-IT" sz="1600" dirty="0"/>
            <a:t>• NON PERDERLO!</a:t>
          </a:r>
        </a:p>
      </dgm:t>
    </dgm:pt>
    <dgm:pt modelId="{50D16EEE-5363-024C-8AA2-66D88347CAAF}" type="sibTrans" cxnId="{09AEF2AA-BC8E-7D49-8598-EF0DA89663AE}">
      <dgm:prSet/>
      <dgm:spPr/>
      <dgm:t>
        <a:bodyPr/>
        <a:lstStyle/>
        <a:p>
          <a:endParaRPr lang="it-IT"/>
        </a:p>
      </dgm:t>
    </dgm:pt>
    <dgm:pt modelId="{DE990584-A642-4342-A03E-37B52A2F8CE2}" type="parTrans" cxnId="{09AEF2AA-BC8E-7D49-8598-EF0DA89663AE}">
      <dgm:prSet/>
      <dgm:spPr/>
      <dgm:t>
        <a:bodyPr/>
        <a:lstStyle/>
        <a:p>
          <a:endParaRPr lang="it-IT"/>
        </a:p>
      </dgm:t>
    </dgm:pt>
    <dgm:pt modelId="{E0F99CD1-7460-8B46-9162-8686075EF842}">
      <dgm:prSet custT="1"/>
      <dgm:spPr>
        <a:solidFill>
          <a:srgbClr val="FF7600"/>
        </a:solidFill>
      </dgm:spPr>
      <dgm:t>
        <a:bodyPr/>
        <a:lstStyle/>
        <a:p>
          <a:r>
            <a:rPr lang="it-IT" sz="1600" dirty="0"/>
            <a:t>MOMENTI ROTARIANI E ROTARACTIANI</a:t>
          </a:r>
        </a:p>
      </dgm:t>
    </dgm:pt>
    <dgm:pt modelId="{9DFAB262-508D-174E-AD70-D4ECD8BB79FF}" type="sibTrans" cxnId="{15EFE9C0-2710-3F44-8D72-4F99B8E1455B}">
      <dgm:prSet/>
      <dgm:spPr/>
      <dgm:t>
        <a:bodyPr/>
        <a:lstStyle/>
        <a:p>
          <a:endParaRPr lang="it-IT"/>
        </a:p>
      </dgm:t>
    </dgm:pt>
    <dgm:pt modelId="{24D13D17-AD19-1B44-86F4-C50D6D61DA03}" type="parTrans" cxnId="{15EFE9C0-2710-3F44-8D72-4F99B8E1455B}">
      <dgm:prSet/>
      <dgm:spPr/>
      <dgm:t>
        <a:bodyPr/>
        <a:lstStyle/>
        <a:p>
          <a:endParaRPr lang="it-IT"/>
        </a:p>
      </dgm:t>
    </dgm:pt>
    <dgm:pt modelId="{754BD32A-9E81-3D46-A638-DB76069A1F4F}">
      <dgm:prSet custT="1"/>
      <dgm:spPr/>
      <dgm:t>
        <a:bodyPr/>
        <a:lstStyle/>
        <a:p>
          <a:r>
            <a:rPr lang="it-IT" sz="800" dirty="0"/>
            <a:t>Inserimento nell’</a:t>
          </a:r>
          <a:r>
            <a:rPr lang="it-IT" sz="800" dirty="0" err="1"/>
            <a:t>Interact</a:t>
          </a:r>
          <a:r>
            <a:rPr lang="it-IT" sz="800" dirty="0"/>
            <a:t> o nel Rotaract locale; connessione con </a:t>
          </a:r>
          <a:r>
            <a:rPr lang="it-IT" sz="800" dirty="0" err="1"/>
            <a:t>Alumni</a:t>
          </a:r>
          <a:endParaRPr lang="it-IT" sz="800" dirty="0"/>
        </a:p>
      </dgm:t>
    </dgm:pt>
    <dgm:pt modelId="{722593BE-6E44-2649-89D4-5C5AAF4F16AE}" type="sibTrans" cxnId="{F1462451-0CE0-AF44-BEC7-A5E8ADA37A26}">
      <dgm:prSet/>
      <dgm:spPr/>
      <dgm:t>
        <a:bodyPr/>
        <a:lstStyle/>
        <a:p>
          <a:endParaRPr lang="it-IT"/>
        </a:p>
      </dgm:t>
    </dgm:pt>
    <dgm:pt modelId="{71CADEC6-CC50-5D49-AD1E-C9F5ADAE766A}" type="parTrans" cxnId="{F1462451-0CE0-AF44-BEC7-A5E8ADA37A26}">
      <dgm:prSet/>
      <dgm:spPr/>
      <dgm:t>
        <a:bodyPr/>
        <a:lstStyle/>
        <a:p>
          <a:endParaRPr lang="it-IT"/>
        </a:p>
      </dgm:t>
    </dgm:pt>
    <dgm:pt modelId="{7176F3AF-45A0-E842-BE00-8AAB88A4A9A8}">
      <dgm:prSet custT="1"/>
      <dgm:spPr/>
      <dgm:t>
        <a:bodyPr/>
        <a:lstStyle/>
        <a:p>
          <a:r>
            <a:rPr lang="it-IT" sz="1000" dirty="0"/>
            <a:t>Inviti alle attività di Club</a:t>
          </a:r>
        </a:p>
      </dgm:t>
    </dgm:pt>
    <dgm:pt modelId="{98C7A8D0-95B9-B141-A8D8-23501A7549D4}" type="sibTrans" cxnId="{786897D4-2C7F-4047-A3CC-E7B34C4C44F1}">
      <dgm:prSet/>
      <dgm:spPr/>
      <dgm:t>
        <a:bodyPr/>
        <a:lstStyle/>
        <a:p>
          <a:endParaRPr lang="it-IT"/>
        </a:p>
      </dgm:t>
    </dgm:pt>
    <dgm:pt modelId="{A80A8FE6-AC08-A94C-930E-4AA0839EBA3B}" type="parTrans" cxnId="{786897D4-2C7F-4047-A3CC-E7B34C4C44F1}">
      <dgm:prSet/>
      <dgm:spPr/>
      <dgm:t>
        <a:bodyPr/>
        <a:lstStyle/>
        <a:p>
          <a:endParaRPr lang="it-IT"/>
        </a:p>
      </dgm:t>
    </dgm:pt>
    <dgm:pt modelId="{C29D77A2-F335-8545-9BD3-DA0FEE214742}">
      <dgm:prSet custT="1"/>
      <dgm:spPr/>
      <dgm:t>
        <a:bodyPr/>
        <a:lstStyle/>
        <a:p>
          <a:r>
            <a:rPr lang="it-IT" sz="800" dirty="0"/>
            <a:t>Inviti al Club degli studenti e delle famiglie ospitanti</a:t>
          </a:r>
        </a:p>
      </dgm:t>
    </dgm:pt>
    <dgm:pt modelId="{81B61BEC-A5DD-C947-934A-C7253EB723EC}" type="sibTrans" cxnId="{B21675F3-F038-F44B-917E-4DEBEBB74B36}">
      <dgm:prSet/>
      <dgm:spPr/>
      <dgm:t>
        <a:bodyPr/>
        <a:lstStyle/>
        <a:p>
          <a:endParaRPr lang="it-IT"/>
        </a:p>
      </dgm:t>
    </dgm:pt>
    <dgm:pt modelId="{48E44C00-2CD6-FA46-B73B-BA9E05C9B04B}" type="parTrans" cxnId="{B21675F3-F038-F44B-917E-4DEBEBB74B36}">
      <dgm:prSet/>
      <dgm:spPr/>
      <dgm:t>
        <a:bodyPr/>
        <a:lstStyle/>
        <a:p>
          <a:endParaRPr lang="it-IT"/>
        </a:p>
      </dgm:t>
    </dgm:pt>
    <dgm:pt modelId="{A3FEEB3D-5D2A-9841-A84E-F2B72A2D9FAE}">
      <dgm:prSet custT="1"/>
      <dgm:spPr/>
      <dgm:t>
        <a:bodyPr/>
        <a:lstStyle/>
        <a:p>
          <a:r>
            <a:rPr lang="it-IT" sz="900" dirty="0"/>
            <a:t>Cena dedicata al programma Presentazione dell’Inbound al Club e videochiamata con l’</a:t>
          </a:r>
          <a:r>
            <a:rPr lang="it-IT" sz="900" dirty="0" err="1"/>
            <a:t>Outbound</a:t>
          </a:r>
          <a:r>
            <a:rPr lang="it-IT" sz="900" dirty="0"/>
            <a:t>.</a:t>
          </a:r>
        </a:p>
      </dgm:t>
    </dgm:pt>
    <dgm:pt modelId="{2D66F4E5-EB44-E84C-BDB7-9FCEFD1018C6}" type="parTrans" cxnId="{41F7B941-45B1-6749-804A-C9277E6B2385}">
      <dgm:prSet/>
      <dgm:spPr/>
      <dgm:t>
        <a:bodyPr/>
        <a:lstStyle/>
        <a:p>
          <a:endParaRPr lang="it-IT"/>
        </a:p>
      </dgm:t>
    </dgm:pt>
    <dgm:pt modelId="{590F3FC5-0622-2F4A-8F1E-9075FEC44BCE}" type="sibTrans" cxnId="{41F7B941-45B1-6749-804A-C9277E6B2385}">
      <dgm:prSet/>
      <dgm:spPr/>
      <dgm:t>
        <a:bodyPr/>
        <a:lstStyle/>
        <a:p>
          <a:endParaRPr lang="it-IT"/>
        </a:p>
      </dgm:t>
    </dgm:pt>
    <dgm:pt modelId="{41997E66-216E-B748-91DF-2855B9E88861}">
      <dgm:prSet custT="1"/>
      <dgm:spPr>
        <a:solidFill>
          <a:srgbClr val="FF7600"/>
        </a:solidFill>
      </dgm:spPr>
      <dgm:t>
        <a:bodyPr/>
        <a:lstStyle/>
        <a:p>
          <a:r>
            <a:rPr lang="it-IT" sz="1600" dirty="0"/>
            <a:t>Incontri</a:t>
          </a:r>
        </a:p>
      </dgm:t>
    </dgm:pt>
    <dgm:pt modelId="{F99E12CE-DEED-8343-905C-A23FC06A9B91}" type="parTrans" cxnId="{DCB5D2B6-A4C6-7D49-BF00-C3F7F4F6966B}">
      <dgm:prSet/>
      <dgm:spPr/>
      <dgm:t>
        <a:bodyPr/>
        <a:lstStyle/>
        <a:p>
          <a:endParaRPr lang="it-IT"/>
        </a:p>
      </dgm:t>
    </dgm:pt>
    <dgm:pt modelId="{93941A13-5D35-CA4A-8BA5-95F3F54EC42B}" type="sibTrans" cxnId="{DCB5D2B6-A4C6-7D49-BF00-C3F7F4F6966B}">
      <dgm:prSet/>
      <dgm:spPr/>
      <dgm:t>
        <a:bodyPr/>
        <a:lstStyle/>
        <a:p>
          <a:endParaRPr lang="it-IT"/>
        </a:p>
      </dgm:t>
    </dgm:pt>
    <dgm:pt modelId="{D3BCC5AC-3C8E-5743-AB5B-F7B8AC10BDE7}">
      <dgm:prSet custT="1"/>
      <dgm:spPr/>
      <dgm:t>
        <a:bodyPr/>
        <a:lstStyle/>
        <a:p>
          <a:r>
            <a:rPr lang="it-IT" sz="1400" dirty="0"/>
            <a:t>Rendimento Scolastico</a:t>
          </a:r>
        </a:p>
      </dgm:t>
    </dgm:pt>
    <dgm:pt modelId="{9CCA0DD2-8C9B-AD45-9B70-A0B9F422D83E}" type="parTrans" cxnId="{F2DE785C-6B6E-294D-A35A-7472FE339AA5}">
      <dgm:prSet/>
      <dgm:spPr/>
      <dgm:t>
        <a:bodyPr/>
        <a:lstStyle/>
        <a:p>
          <a:endParaRPr lang="it-IT"/>
        </a:p>
      </dgm:t>
    </dgm:pt>
    <dgm:pt modelId="{A03CDC76-184F-5C46-87F3-96B116D28BDF}" type="sibTrans" cxnId="{F2DE785C-6B6E-294D-A35A-7472FE339AA5}">
      <dgm:prSet/>
      <dgm:spPr/>
      <dgm:t>
        <a:bodyPr/>
        <a:lstStyle/>
        <a:p>
          <a:endParaRPr lang="it-IT"/>
        </a:p>
      </dgm:t>
    </dgm:pt>
    <dgm:pt modelId="{70DCA9FB-6EC2-F94E-9AED-40335DEA813A}">
      <dgm:prSet custT="1"/>
      <dgm:spPr/>
      <dgm:t>
        <a:bodyPr/>
        <a:lstStyle/>
        <a:p>
          <a:r>
            <a:rPr lang="it-IT" sz="1000" dirty="0"/>
            <a:t>Certificazione del Club</a:t>
          </a:r>
        </a:p>
      </dgm:t>
    </dgm:pt>
    <dgm:pt modelId="{BF519067-0E44-0446-9173-8444F74B08D2}" type="parTrans" cxnId="{C01A2E79-E5BE-D04F-BA60-0012A9062818}">
      <dgm:prSet/>
      <dgm:spPr/>
      <dgm:t>
        <a:bodyPr/>
        <a:lstStyle/>
        <a:p>
          <a:endParaRPr lang="it-IT"/>
        </a:p>
      </dgm:t>
    </dgm:pt>
    <dgm:pt modelId="{6672C901-04B8-B44E-87B4-3FE5AEB70AB3}" type="sibTrans" cxnId="{C01A2E79-E5BE-D04F-BA60-0012A9062818}">
      <dgm:prSet/>
      <dgm:spPr/>
      <dgm:t>
        <a:bodyPr/>
        <a:lstStyle/>
        <a:p>
          <a:endParaRPr lang="it-IT"/>
        </a:p>
      </dgm:t>
    </dgm:pt>
    <dgm:pt modelId="{56A14570-5AAC-5148-AAC8-2B047A95A40B}">
      <dgm:prSet custT="1"/>
      <dgm:spPr/>
      <dgm:t>
        <a:bodyPr/>
        <a:lstStyle/>
        <a:p>
          <a:r>
            <a:rPr lang="it-IT" sz="1000" dirty="0"/>
            <a:t>Studenti, famiglie e </a:t>
          </a:r>
          <a:r>
            <a:rPr lang="it-IT" sz="1000" dirty="0" err="1"/>
            <a:t>Yeo</a:t>
          </a:r>
          <a:endParaRPr lang="it-IT" sz="1000" dirty="0"/>
        </a:p>
      </dgm:t>
    </dgm:pt>
    <dgm:pt modelId="{18729B0B-945D-594A-93D1-FCAC8A20A932}" type="parTrans" cxnId="{8A8EF13E-10F4-FE4C-B17C-81FD214985B2}">
      <dgm:prSet/>
      <dgm:spPr/>
      <dgm:t>
        <a:bodyPr/>
        <a:lstStyle/>
        <a:p>
          <a:endParaRPr lang="it-IT"/>
        </a:p>
      </dgm:t>
    </dgm:pt>
    <dgm:pt modelId="{ED0DEBB8-C8AA-AB45-862F-45C5F126A980}" type="sibTrans" cxnId="{8A8EF13E-10F4-FE4C-B17C-81FD214985B2}">
      <dgm:prSet/>
      <dgm:spPr/>
      <dgm:t>
        <a:bodyPr/>
        <a:lstStyle/>
        <a:p>
          <a:endParaRPr lang="it-IT"/>
        </a:p>
      </dgm:t>
    </dgm:pt>
    <dgm:pt modelId="{28F50F87-F303-974F-B781-21320E916844}" type="pres">
      <dgm:prSet presAssocID="{2E14BE0A-88AE-3440-A993-6FE0E2E97149}" presName="Name0" presStyleCnt="0">
        <dgm:presLayoutVars>
          <dgm:dir/>
          <dgm:animLvl val="lvl"/>
          <dgm:resizeHandles val="exact"/>
        </dgm:presLayoutVars>
      </dgm:prSet>
      <dgm:spPr/>
    </dgm:pt>
    <dgm:pt modelId="{9EFE2764-4444-3A4E-84EC-C5A9E08C9BD3}" type="pres">
      <dgm:prSet presAssocID="{B325C61F-67F1-F845-855F-897A03317C79}" presName="vertFlow" presStyleCnt="0"/>
      <dgm:spPr/>
    </dgm:pt>
    <dgm:pt modelId="{99F608CB-F1B4-D14C-93AF-0474B547E507}" type="pres">
      <dgm:prSet presAssocID="{B325C61F-67F1-F845-855F-897A03317C79}" presName="header" presStyleLbl="node1" presStyleIdx="0" presStyleCnt="7" custScaleY="391943"/>
      <dgm:spPr/>
    </dgm:pt>
    <dgm:pt modelId="{19DFE48B-34FA-1A45-952A-FD48A452BA78}" type="pres">
      <dgm:prSet presAssocID="{E9286F02-EFCF-844C-8707-03916099BEE4}" presName="parTrans" presStyleLbl="sibTrans2D1" presStyleIdx="0" presStyleCnt="18"/>
      <dgm:spPr/>
    </dgm:pt>
    <dgm:pt modelId="{BD80A26F-813C-454F-9421-03AA56EC9A34}" type="pres">
      <dgm:prSet presAssocID="{89FEABC8-E72D-574C-8111-B7EA1538FE1F}" presName="child" presStyleLbl="alignAccFollowNode1" presStyleIdx="0" presStyleCnt="18">
        <dgm:presLayoutVars>
          <dgm:chMax val="0"/>
          <dgm:bulletEnabled val="1"/>
        </dgm:presLayoutVars>
      </dgm:prSet>
      <dgm:spPr/>
    </dgm:pt>
    <dgm:pt modelId="{C64CEFD7-6671-F343-94BB-7A70F1226A97}" type="pres">
      <dgm:prSet presAssocID="{65E9A94B-32ED-574A-A0A3-40E8C718709B}" presName="sibTrans" presStyleLbl="sibTrans2D1" presStyleIdx="1" presStyleCnt="18"/>
      <dgm:spPr/>
    </dgm:pt>
    <dgm:pt modelId="{F6B5B1CB-54BE-9A44-88D1-FE0870109878}" type="pres">
      <dgm:prSet presAssocID="{55D31603-45CD-C541-852D-BE8AC112DD70}" presName="child" presStyleLbl="alignAccFollowNode1" presStyleIdx="1" presStyleCnt="18">
        <dgm:presLayoutVars>
          <dgm:chMax val="0"/>
          <dgm:bulletEnabled val="1"/>
        </dgm:presLayoutVars>
      </dgm:prSet>
      <dgm:spPr/>
    </dgm:pt>
    <dgm:pt modelId="{E2D3FBC5-3D39-F144-AB8E-49246409A7C5}" type="pres">
      <dgm:prSet presAssocID="{45CADCFF-8255-9848-9145-58169A4FC98B}" presName="sibTrans" presStyleLbl="sibTrans2D1" presStyleIdx="2" presStyleCnt="18"/>
      <dgm:spPr/>
    </dgm:pt>
    <dgm:pt modelId="{8D31E3EB-A4CB-7C45-AE24-4C01C4A35018}" type="pres">
      <dgm:prSet presAssocID="{13438B48-277A-A041-9BEF-C3A8AF522558}" presName="child" presStyleLbl="alignAccFollowNode1" presStyleIdx="2" presStyleCnt="18">
        <dgm:presLayoutVars>
          <dgm:chMax val="0"/>
          <dgm:bulletEnabled val="1"/>
        </dgm:presLayoutVars>
      </dgm:prSet>
      <dgm:spPr/>
    </dgm:pt>
    <dgm:pt modelId="{A846385F-72F9-B849-92AE-34D4D1A7ACC8}" type="pres">
      <dgm:prSet presAssocID="{14D355AE-2C5D-B44B-892D-0EDF73591985}" presName="sibTrans" presStyleLbl="sibTrans2D1" presStyleIdx="3" presStyleCnt="18"/>
      <dgm:spPr/>
    </dgm:pt>
    <dgm:pt modelId="{27334E15-8899-7F43-9BA2-8DE7EE160758}" type="pres">
      <dgm:prSet presAssocID="{44186202-AFE2-F940-BE37-81AECDFD266C}" presName="child" presStyleLbl="alignAccFollowNode1" presStyleIdx="3" presStyleCnt="18" custScaleY="134863">
        <dgm:presLayoutVars>
          <dgm:chMax val="0"/>
          <dgm:bulletEnabled val="1"/>
        </dgm:presLayoutVars>
      </dgm:prSet>
      <dgm:spPr/>
    </dgm:pt>
    <dgm:pt modelId="{FB5179EC-DD22-0048-9D59-D5CAF8085187}" type="pres">
      <dgm:prSet presAssocID="{B325C61F-67F1-F845-855F-897A03317C79}" presName="hSp" presStyleCnt="0"/>
      <dgm:spPr/>
    </dgm:pt>
    <dgm:pt modelId="{84768BBA-EDD6-9149-BF4B-7B91A4723BC2}" type="pres">
      <dgm:prSet presAssocID="{41997E66-216E-B748-91DF-2855B9E88861}" presName="vertFlow" presStyleCnt="0"/>
      <dgm:spPr/>
    </dgm:pt>
    <dgm:pt modelId="{A107044E-7E3E-3240-ABB5-5E2CE5FC77DF}" type="pres">
      <dgm:prSet presAssocID="{41997E66-216E-B748-91DF-2855B9E88861}" presName="header" presStyleLbl="node1" presStyleIdx="1" presStyleCnt="7"/>
      <dgm:spPr/>
    </dgm:pt>
    <dgm:pt modelId="{97EB15CB-F73D-7F40-838B-6FC0A41803EA}" type="pres">
      <dgm:prSet presAssocID="{18729B0B-945D-594A-93D1-FCAC8A20A932}" presName="parTrans" presStyleLbl="sibTrans2D1" presStyleIdx="4" presStyleCnt="18"/>
      <dgm:spPr/>
    </dgm:pt>
    <dgm:pt modelId="{894F9851-E283-3E40-9E99-7FC978FAD434}" type="pres">
      <dgm:prSet presAssocID="{56A14570-5AAC-5148-AAC8-2B047A95A40B}" presName="child" presStyleLbl="alignAccFollowNode1" presStyleIdx="4" presStyleCnt="18">
        <dgm:presLayoutVars>
          <dgm:chMax val="0"/>
          <dgm:bulletEnabled val="1"/>
        </dgm:presLayoutVars>
      </dgm:prSet>
      <dgm:spPr/>
    </dgm:pt>
    <dgm:pt modelId="{9275FECA-921B-C34D-9649-B551220D3C57}" type="pres">
      <dgm:prSet presAssocID="{ED0DEBB8-C8AA-AB45-862F-45C5F126A980}" presName="sibTrans" presStyleLbl="sibTrans2D1" presStyleIdx="5" presStyleCnt="18"/>
      <dgm:spPr/>
    </dgm:pt>
    <dgm:pt modelId="{C014F7C0-9951-6646-8112-6889743D1581}" type="pres">
      <dgm:prSet presAssocID="{70DCA9FB-6EC2-F94E-9AED-40335DEA813A}" presName="child" presStyleLbl="alignAccFollowNode1" presStyleIdx="5" presStyleCnt="18">
        <dgm:presLayoutVars>
          <dgm:chMax val="0"/>
          <dgm:bulletEnabled val="1"/>
        </dgm:presLayoutVars>
      </dgm:prSet>
      <dgm:spPr/>
    </dgm:pt>
    <dgm:pt modelId="{FF8764E1-D413-A541-83C3-8DE1B51F829C}" type="pres">
      <dgm:prSet presAssocID="{41997E66-216E-B748-91DF-2855B9E88861}" presName="hSp" presStyleCnt="0"/>
      <dgm:spPr/>
    </dgm:pt>
    <dgm:pt modelId="{C31BD0EB-FD04-F842-9DD3-F05801D5ACCD}" type="pres">
      <dgm:prSet presAssocID="{57D6FD46-B475-A641-9726-2524E44C29C0}" presName="vertFlow" presStyleCnt="0"/>
      <dgm:spPr/>
    </dgm:pt>
    <dgm:pt modelId="{48248198-0CA5-4A48-A7AC-5CDD29515D00}" type="pres">
      <dgm:prSet presAssocID="{57D6FD46-B475-A641-9726-2524E44C29C0}" presName="header" presStyleLbl="node1" presStyleIdx="2" presStyleCnt="7"/>
      <dgm:spPr/>
    </dgm:pt>
    <dgm:pt modelId="{C0F69879-0A30-D841-A884-433D8292099D}" type="pres">
      <dgm:prSet presAssocID="{55BB42C5-D16E-DF4C-BE45-0D11C919438B}" presName="parTrans" presStyleLbl="sibTrans2D1" presStyleIdx="6" presStyleCnt="18"/>
      <dgm:spPr/>
    </dgm:pt>
    <dgm:pt modelId="{8AB19F50-1E13-CB40-9462-719E9D5735BA}" type="pres">
      <dgm:prSet presAssocID="{0358EB47-3BF0-6641-8D8C-431E01E91D93}" presName="child" presStyleLbl="alignAccFollowNode1" presStyleIdx="6" presStyleCnt="18">
        <dgm:presLayoutVars>
          <dgm:chMax val="0"/>
          <dgm:bulletEnabled val="1"/>
        </dgm:presLayoutVars>
      </dgm:prSet>
      <dgm:spPr/>
    </dgm:pt>
    <dgm:pt modelId="{C996F228-9FFD-7744-9242-2660ADB138D5}" type="pres">
      <dgm:prSet presAssocID="{4C5C8919-533D-2F43-A78E-EF0DA37E4857}" presName="sibTrans" presStyleLbl="sibTrans2D1" presStyleIdx="7" presStyleCnt="18"/>
      <dgm:spPr/>
    </dgm:pt>
    <dgm:pt modelId="{23819DCE-3C5C-904E-AB23-0660AD00E3FE}" type="pres">
      <dgm:prSet presAssocID="{28C0FF13-B9D2-7A41-9F6A-031D5E597461}" presName="child" presStyleLbl="alignAccFollowNode1" presStyleIdx="7" presStyleCnt="18">
        <dgm:presLayoutVars>
          <dgm:chMax val="0"/>
          <dgm:bulletEnabled val="1"/>
        </dgm:presLayoutVars>
      </dgm:prSet>
      <dgm:spPr/>
    </dgm:pt>
    <dgm:pt modelId="{29A4AB47-837B-614F-B7A1-C6E6FDC48F99}" type="pres">
      <dgm:prSet presAssocID="{617FBF13-8913-794C-80D7-0921C267AC13}" presName="sibTrans" presStyleLbl="sibTrans2D1" presStyleIdx="8" presStyleCnt="18"/>
      <dgm:spPr/>
    </dgm:pt>
    <dgm:pt modelId="{885924FC-12E3-4F43-9ED2-B01C0C092793}" type="pres">
      <dgm:prSet presAssocID="{D3BCC5AC-3C8E-5743-AB5B-F7B8AC10BDE7}" presName="child" presStyleLbl="alignAccFollowNode1" presStyleIdx="8" presStyleCnt="18" custScaleY="157709">
        <dgm:presLayoutVars>
          <dgm:chMax val="0"/>
          <dgm:bulletEnabled val="1"/>
        </dgm:presLayoutVars>
      </dgm:prSet>
      <dgm:spPr/>
    </dgm:pt>
    <dgm:pt modelId="{0FA9FBE0-5E97-8A43-B698-79B8DA7EADFE}" type="pres">
      <dgm:prSet presAssocID="{57D6FD46-B475-A641-9726-2524E44C29C0}" presName="hSp" presStyleCnt="0"/>
      <dgm:spPr/>
    </dgm:pt>
    <dgm:pt modelId="{4BEC648E-9FC0-E347-9001-16AB96D1D735}" type="pres">
      <dgm:prSet presAssocID="{3FCDC892-79D6-E54C-B0F1-2E8111DCCE24}" presName="vertFlow" presStyleCnt="0"/>
      <dgm:spPr/>
    </dgm:pt>
    <dgm:pt modelId="{A32A1FF2-2094-FA4D-B388-64AB269ED8C7}" type="pres">
      <dgm:prSet presAssocID="{3FCDC892-79D6-E54C-B0F1-2E8111DCCE24}" presName="header" presStyleLbl="node1" presStyleIdx="3" presStyleCnt="7" custScaleY="203698"/>
      <dgm:spPr/>
    </dgm:pt>
    <dgm:pt modelId="{7B92C515-9B3C-1A4C-9A0F-9FDA5610E96E}" type="pres">
      <dgm:prSet presAssocID="{71C4025C-C7CE-EF4D-B876-B451B7547D03}" presName="parTrans" presStyleLbl="sibTrans2D1" presStyleIdx="9" presStyleCnt="18"/>
      <dgm:spPr/>
    </dgm:pt>
    <dgm:pt modelId="{7D5EF119-8CD7-0B4B-AC5E-149FE780FFB4}" type="pres">
      <dgm:prSet presAssocID="{E6326624-EB25-A24A-91F4-84850757F1C8}" presName="child" presStyleLbl="alignAccFollowNode1" presStyleIdx="9" presStyleCnt="18">
        <dgm:presLayoutVars>
          <dgm:chMax val="0"/>
          <dgm:bulletEnabled val="1"/>
        </dgm:presLayoutVars>
      </dgm:prSet>
      <dgm:spPr/>
    </dgm:pt>
    <dgm:pt modelId="{6F1C64DB-B35B-3149-A645-AD1841133A42}" type="pres">
      <dgm:prSet presAssocID="{7FD3D446-D0CC-F84D-89FB-479C5D0412C1}" presName="sibTrans" presStyleLbl="sibTrans2D1" presStyleIdx="10" presStyleCnt="18"/>
      <dgm:spPr/>
    </dgm:pt>
    <dgm:pt modelId="{10BEFDD2-8554-924C-AE98-893369F6F30A}" type="pres">
      <dgm:prSet presAssocID="{8AACA348-093D-B447-BFF7-B2619CC16083}" presName="child" presStyleLbl="alignAccFollowNode1" presStyleIdx="10" presStyleCnt="18">
        <dgm:presLayoutVars>
          <dgm:chMax val="0"/>
          <dgm:bulletEnabled val="1"/>
        </dgm:presLayoutVars>
      </dgm:prSet>
      <dgm:spPr/>
    </dgm:pt>
    <dgm:pt modelId="{F737015E-C080-C54B-9CB6-2D57ADBEE97C}" type="pres">
      <dgm:prSet presAssocID="{D1FD5871-E0E0-3D49-B66D-82952161775A}" presName="sibTrans" presStyleLbl="sibTrans2D1" presStyleIdx="11" presStyleCnt="18"/>
      <dgm:spPr/>
    </dgm:pt>
    <dgm:pt modelId="{7EA4E1CC-5522-F249-80B4-6AC0C142689E}" type="pres">
      <dgm:prSet presAssocID="{56526F12-EAFA-2A44-862D-99BDEC11AE9A}" presName="child" presStyleLbl="alignAccFollowNode1" presStyleIdx="11" presStyleCnt="18" custScaleY="184235">
        <dgm:presLayoutVars>
          <dgm:chMax val="0"/>
          <dgm:bulletEnabled val="1"/>
        </dgm:presLayoutVars>
      </dgm:prSet>
      <dgm:spPr/>
    </dgm:pt>
    <dgm:pt modelId="{D3401DB1-40AA-314B-A0E1-D45614CFBB1F}" type="pres">
      <dgm:prSet presAssocID="{A01393A6-BCA3-814A-9AB2-ADC162877801}" presName="sibTrans" presStyleLbl="sibTrans2D1" presStyleIdx="12" presStyleCnt="18"/>
      <dgm:spPr/>
    </dgm:pt>
    <dgm:pt modelId="{CCED1313-F5E5-154A-B57B-BF4D2CDBDC59}" type="pres">
      <dgm:prSet presAssocID="{9EDFA2EB-088B-C841-BAD4-75B09B8C03F5}" presName="child" presStyleLbl="alignAccFollowNode1" presStyleIdx="12" presStyleCnt="18" custScaleY="134224">
        <dgm:presLayoutVars>
          <dgm:chMax val="0"/>
          <dgm:bulletEnabled val="1"/>
        </dgm:presLayoutVars>
      </dgm:prSet>
      <dgm:spPr/>
    </dgm:pt>
    <dgm:pt modelId="{8D1DD5F5-064F-1742-B186-609A6B6B9EAC}" type="pres">
      <dgm:prSet presAssocID="{3FCDC892-79D6-E54C-B0F1-2E8111DCCE24}" presName="hSp" presStyleCnt="0"/>
      <dgm:spPr/>
    </dgm:pt>
    <dgm:pt modelId="{B936635A-84E2-5249-8EC7-6E99E2179970}" type="pres">
      <dgm:prSet presAssocID="{96E2AD9C-BFC7-2E4F-A454-E148701F1681}" presName="vertFlow" presStyleCnt="0"/>
      <dgm:spPr/>
    </dgm:pt>
    <dgm:pt modelId="{882F6D5E-2A6D-F448-A7C0-DED9963A3BC3}" type="pres">
      <dgm:prSet presAssocID="{96E2AD9C-BFC7-2E4F-A454-E148701F1681}" presName="header" presStyleLbl="node1" presStyleIdx="4" presStyleCnt="7" custScaleY="198294"/>
      <dgm:spPr/>
    </dgm:pt>
    <dgm:pt modelId="{7E401DD8-E8B0-DB4E-93DC-464AC063A63B}" type="pres">
      <dgm:prSet presAssocID="{A61F3A99-1885-314A-B9C3-EE97E35E9EA0}" presName="parTrans" presStyleLbl="sibTrans2D1" presStyleIdx="13" presStyleCnt="18"/>
      <dgm:spPr/>
    </dgm:pt>
    <dgm:pt modelId="{279AEB0F-82D3-F84D-A5A9-E22F824E32A5}" type="pres">
      <dgm:prSet presAssocID="{1F698A3A-42FA-C641-BB28-3070F594487B}" presName="child" presStyleLbl="alignAccFollowNode1" presStyleIdx="13" presStyleCnt="18">
        <dgm:presLayoutVars>
          <dgm:chMax val="0"/>
          <dgm:bulletEnabled val="1"/>
        </dgm:presLayoutVars>
      </dgm:prSet>
      <dgm:spPr/>
    </dgm:pt>
    <dgm:pt modelId="{FB7D298D-AE2E-2C4E-BA01-85031F1A0778}" type="pres">
      <dgm:prSet presAssocID="{96E2AD9C-BFC7-2E4F-A454-E148701F1681}" presName="hSp" presStyleCnt="0"/>
      <dgm:spPr/>
    </dgm:pt>
    <dgm:pt modelId="{AF3376F5-45D6-6348-B75C-FA0AB73285B4}" type="pres">
      <dgm:prSet presAssocID="{E0F99CD1-7460-8B46-9162-8686075EF842}" presName="vertFlow" presStyleCnt="0"/>
      <dgm:spPr/>
    </dgm:pt>
    <dgm:pt modelId="{3B5D7600-83BC-4940-A35B-4E6326C5D81C}" type="pres">
      <dgm:prSet presAssocID="{E0F99CD1-7460-8B46-9162-8686075EF842}" presName="header" presStyleLbl="node1" presStyleIdx="5" presStyleCnt="7" custScaleY="260737"/>
      <dgm:spPr/>
    </dgm:pt>
    <dgm:pt modelId="{B152B903-483D-AE41-95D3-1E9FE061D355}" type="pres">
      <dgm:prSet presAssocID="{48E44C00-2CD6-FA46-B73B-BA9E05C9B04B}" presName="parTrans" presStyleLbl="sibTrans2D1" presStyleIdx="14" presStyleCnt="18"/>
      <dgm:spPr/>
    </dgm:pt>
    <dgm:pt modelId="{41BE6191-28D0-6D4C-A84C-12E9673A539C}" type="pres">
      <dgm:prSet presAssocID="{C29D77A2-F335-8545-9BD3-DA0FEE214742}" presName="child" presStyleLbl="alignAccFollowNode1" presStyleIdx="14" presStyleCnt="18">
        <dgm:presLayoutVars>
          <dgm:chMax val="0"/>
          <dgm:bulletEnabled val="1"/>
        </dgm:presLayoutVars>
      </dgm:prSet>
      <dgm:spPr/>
    </dgm:pt>
    <dgm:pt modelId="{39D666C2-A883-3347-9BBF-20F87F201F41}" type="pres">
      <dgm:prSet presAssocID="{81B61BEC-A5DD-C947-934A-C7253EB723EC}" presName="sibTrans" presStyleLbl="sibTrans2D1" presStyleIdx="15" presStyleCnt="18"/>
      <dgm:spPr/>
    </dgm:pt>
    <dgm:pt modelId="{C9E5940E-893B-2C48-BDB1-3DE1BE6D3C10}" type="pres">
      <dgm:prSet presAssocID="{7176F3AF-45A0-E842-BE00-8AAB88A4A9A8}" presName="child" presStyleLbl="alignAccFollowNode1" presStyleIdx="15" presStyleCnt="18">
        <dgm:presLayoutVars>
          <dgm:chMax val="0"/>
          <dgm:bulletEnabled val="1"/>
        </dgm:presLayoutVars>
      </dgm:prSet>
      <dgm:spPr/>
    </dgm:pt>
    <dgm:pt modelId="{456D998B-2414-A243-85B2-F3C12C625ADB}" type="pres">
      <dgm:prSet presAssocID="{98C7A8D0-95B9-B141-A8D8-23501A7549D4}" presName="sibTrans" presStyleLbl="sibTrans2D1" presStyleIdx="16" presStyleCnt="18"/>
      <dgm:spPr/>
    </dgm:pt>
    <dgm:pt modelId="{31BA0BE7-9CD3-F44E-8B93-B39A058375F1}" type="pres">
      <dgm:prSet presAssocID="{754BD32A-9E81-3D46-A638-DB76069A1F4F}" presName="child" presStyleLbl="alignAccFollowNode1" presStyleIdx="16" presStyleCnt="18">
        <dgm:presLayoutVars>
          <dgm:chMax val="0"/>
          <dgm:bulletEnabled val="1"/>
        </dgm:presLayoutVars>
      </dgm:prSet>
      <dgm:spPr/>
    </dgm:pt>
    <dgm:pt modelId="{F2528BB6-A2D6-2640-8A44-3E07237F2E58}" type="pres">
      <dgm:prSet presAssocID="{722593BE-6E44-2649-89D4-5C5AAF4F16AE}" presName="sibTrans" presStyleLbl="sibTrans2D1" presStyleIdx="17" presStyleCnt="18"/>
      <dgm:spPr/>
    </dgm:pt>
    <dgm:pt modelId="{A9693A98-F704-EA45-A4B9-D303639884DC}" type="pres">
      <dgm:prSet presAssocID="{A3FEEB3D-5D2A-9841-A84E-F2B72A2D9FAE}" presName="child" presStyleLbl="alignAccFollowNode1" presStyleIdx="17" presStyleCnt="18" custScaleY="183280">
        <dgm:presLayoutVars>
          <dgm:chMax val="0"/>
          <dgm:bulletEnabled val="1"/>
        </dgm:presLayoutVars>
      </dgm:prSet>
      <dgm:spPr/>
    </dgm:pt>
    <dgm:pt modelId="{9696B886-A96E-7246-A853-FFADF871F301}" type="pres">
      <dgm:prSet presAssocID="{E0F99CD1-7460-8B46-9162-8686075EF842}" presName="hSp" presStyleCnt="0"/>
      <dgm:spPr/>
    </dgm:pt>
    <dgm:pt modelId="{99AB9311-A7E8-FE44-B466-1506CD957F92}" type="pres">
      <dgm:prSet presAssocID="{B6F0A90E-9654-7247-A14D-4BF189DB81C3}" presName="vertFlow" presStyleCnt="0"/>
      <dgm:spPr/>
    </dgm:pt>
    <dgm:pt modelId="{50C133D9-F197-5944-922B-327133A5BF84}" type="pres">
      <dgm:prSet presAssocID="{B6F0A90E-9654-7247-A14D-4BF189DB81C3}" presName="header" presStyleLbl="node1" presStyleIdx="6" presStyleCnt="7" custScaleY="449901"/>
      <dgm:spPr/>
    </dgm:pt>
  </dgm:ptLst>
  <dgm:cxnLst>
    <dgm:cxn modelId="{7516F703-D903-0245-A0D1-4813C2D5DB74}" type="presOf" srcId="{E0F99CD1-7460-8B46-9162-8686075EF842}" destId="{3B5D7600-83BC-4940-A35B-4E6326C5D81C}" srcOrd="0" destOrd="0" presId="urn:microsoft.com/office/officeart/2005/8/layout/lProcess1"/>
    <dgm:cxn modelId="{8C2D5709-7B1E-4F46-A686-9BE211FD8CD7}" type="presOf" srcId="{D1FD5871-E0E0-3D49-B66D-82952161775A}" destId="{F737015E-C080-C54B-9CB6-2D57ADBEE97C}" srcOrd="0" destOrd="0" presId="urn:microsoft.com/office/officeart/2005/8/layout/lProcess1"/>
    <dgm:cxn modelId="{20E0610F-AA53-9047-A3DE-6D70E1688B3E}" type="presOf" srcId="{65E9A94B-32ED-574A-A0A3-40E8C718709B}" destId="{C64CEFD7-6671-F343-94BB-7A70F1226A97}" srcOrd="0" destOrd="0" presId="urn:microsoft.com/office/officeart/2005/8/layout/lProcess1"/>
    <dgm:cxn modelId="{D8395511-C3B5-4E40-B840-6A12503BE303}" srcId="{B325C61F-67F1-F845-855F-897A03317C79}" destId="{13438B48-277A-A041-9BEF-C3A8AF522558}" srcOrd="2" destOrd="0" parTransId="{CA57CD51-922E-ED42-8D0E-51BD96C9E02B}" sibTransId="{14D355AE-2C5D-B44B-892D-0EDF73591985}"/>
    <dgm:cxn modelId="{1E193B14-6AD8-9A49-B637-60C7152AFDC7}" srcId="{B325C61F-67F1-F845-855F-897A03317C79}" destId="{89FEABC8-E72D-574C-8111-B7EA1538FE1F}" srcOrd="0" destOrd="0" parTransId="{E9286F02-EFCF-844C-8707-03916099BEE4}" sibTransId="{65E9A94B-32ED-574A-A0A3-40E8C718709B}"/>
    <dgm:cxn modelId="{E9F65C16-EC43-5848-A2FA-C7D9214312A0}" type="presOf" srcId="{A61F3A99-1885-314A-B9C3-EE97E35E9EA0}" destId="{7E401DD8-E8B0-DB4E-93DC-464AC063A63B}" srcOrd="0" destOrd="0" presId="urn:microsoft.com/office/officeart/2005/8/layout/lProcess1"/>
    <dgm:cxn modelId="{7D3AD116-2AF3-B34B-BF96-79A30534788D}" type="presOf" srcId="{C29D77A2-F335-8545-9BD3-DA0FEE214742}" destId="{41BE6191-28D0-6D4C-A84C-12E9673A539C}" srcOrd="0" destOrd="0" presId="urn:microsoft.com/office/officeart/2005/8/layout/lProcess1"/>
    <dgm:cxn modelId="{38EDE216-FB55-7945-B7F4-72F46066BF68}" type="presOf" srcId="{45CADCFF-8255-9848-9145-58169A4FC98B}" destId="{E2D3FBC5-3D39-F144-AB8E-49246409A7C5}" srcOrd="0" destOrd="0" presId="urn:microsoft.com/office/officeart/2005/8/layout/lProcess1"/>
    <dgm:cxn modelId="{52873817-284E-CE44-A994-6CD9E2F14D9B}" srcId="{3FCDC892-79D6-E54C-B0F1-2E8111DCCE24}" destId="{8AACA348-093D-B447-BFF7-B2619CC16083}" srcOrd="1" destOrd="0" parTransId="{8CB33302-A971-9A4B-ADA6-8E719E8C1D99}" sibTransId="{D1FD5871-E0E0-3D49-B66D-82952161775A}"/>
    <dgm:cxn modelId="{52AF5F19-D52D-6A42-A062-B7D11C68E10D}" type="presOf" srcId="{57D6FD46-B475-A641-9726-2524E44C29C0}" destId="{48248198-0CA5-4A48-A7AC-5CDD29515D00}" srcOrd="0" destOrd="0" presId="urn:microsoft.com/office/officeart/2005/8/layout/lProcess1"/>
    <dgm:cxn modelId="{040A1423-206C-6F4A-B10D-2AF5E5E2C19A}" type="presOf" srcId="{A01393A6-BCA3-814A-9AB2-ADC162877801}" destId="{D3401DB1-40AA-314B-A0E1-D45614CFBB1F}" srcOrd="0" destOrd="0" presId="urn:microsoft.com/office/officeart/2005/8/layout/lProcess1"/>
    <dgm:cxn modelId="{404CBA29-76D7-C040-B007-97A81C7EE971}" type="presOf" srcId="{2E14BE0A-88AE-3440-A993-6FE0E2E97149}" destId="{28F50F87-F303-974F-B781-21320E916844}" srcOrd="0" destOrd="0" presId="urn:microsoft.com/office/officeart/2005/8/layout/lProcess1"/>
    <dgm:cxn modelId="{F8B6F62E-E649-074B-9CA8-0320E839CB83}" srcId="{57D6FD46-B475-A641-9726-2524E44C29C0}" destId="{28C0FF13-B9D2-7A41-9F6A-031D5E597461}" srcOrd="1" destOrd="0" parTransId="{EF1B4265-0CCA-7A40-8D26-E2D489DCAD5E}" sibTransId="{617FBF13-8913-794C-80D7-0921C267AC13}"/>
    <dgm:cxn modelId="{16F77F35-131E-B74A-B74B-62DA1EBB2CDC}" type="presOf" srcId="{98C7A8D0-95B9-B141-A8D8-23501A7549D4}" destId="{456D998B-2414-A243-85B2-F3C12C625ADB}" srcOrd="0" destOrd="0" presId="urn:microsoft.com/office/officeart/2005/8/layout/lProcess1"/>
    <dgm:cxn modelId="{8A8EF13E-10F4-FE4C-B17C-81FD214985B2}" srcId="{41997E66-216E-B748-91DF-2855B9E88861}" destId="{56A14570-5AAC-5148-AAC8-2B047A95A40B}" srcOrd="0" destOrd="0" parTransId="{18729B0B-945D-594A-93D1-FCAC8A20A932}" sibTransId="{ED0DEBB8-C8AA-AB45-862F-45C5F126A980}"/>
    <dgm:cxn modelId="{F2DE785C-6B6E-294D-A35A-7472FE339AA5}" srcId="{57D6FD46-B475-A641-9726-2524E44C29C0}" destId="{D3BCC5AC-3C8E-5743-AB5B-F7B8AC10BDE7}" srcOrd="2" destOrd="0" parTransId="{9CCA0DD2-8C9B-AD45-9B70-A0B9F422D83E}" sibTransId="{A03CDC76-184F-5C46-87F3-96B116D28BDF}"/>
    <dgm:cxn modelId="{7FFC665D-018C-754C-A33B-325FC467295F}" type="presOf" srcId="{71C4025C-C7CE-EF4D-B876-B451B7547D03}" destId="{7B92C515-9B3C-1A4C-9A0F-9FDA5610E96E}" srcOrd="0" destOrd="0" presId="urn:microsoft.com/office/officeart/2005/8/layout/lProcess1"/>
    <dgm:cxn modelId="{41F7B941-45B1-6749-804A-C9277E6B2385}" srcId="{E0F99CD1-7460-8B46-9162-8686075EF842}" destId="{A3FEEB3D-5D2A-9841-A84E-F2B72A2D9FAE}" srcOrd="3" destOrd="0" parTransId="{2D66F4E5-EB44-E84C-BDB7-9FCEFD1018C6}" sibTransId="{590F3FC5-0622-2F4A-8F1E-9075FEC44BCE}"/>
    <dgm:cxn modelId="{A6C79C63-08D9-2E4F-BBD1-4883623876A7}" type="presOf" srcId="{81B61BEC-A5DD-C947-934A-C7253EB723EC}" destId="{39D666C2-A883-3347-9BBF-20F87F201F41}" srcOrd="0" destOrd="0" presId="urn:microsoft.com/office/officeart/2005/8/layout/lProcess1"/>
    <dgm:cxn modelId="{D9C43044-7471-DA49-929D-D43BCF6BB0F6}" type="presOf" srcId="{48E44C00-2CD6-FA46-B73B-BA9E05C9B04B}" destId="{B152B903-483D-AE41-95D3-1E9FE061D355}" srcOrd="0" destOrd="0" presId="urn:microsoft.com/office/officeart/2005/8/layout/lProcess1"/>
    <dgm:cxn modelId="{0C067746-79F5-1C4B-8121-2B7B62060510}" srcId="{96E2AD9C-BFC7-2E4F-A454-E148701F1681}" destId="{1F698A3A-42FA-C641-BB28-3070F594487B}" srcOrd="0" destOrd="0" parTransId="{A61F3A99-1885-314A-B9C3-EE97E35E9EA0}" sibTransId="{82D1B40D-4B81-E844-9397-9E62874E3F63}"/>
    <dgm:cxn modelId="{17BE226D-D42B-9449-A03F-95EB702612E0}" type="presOf" srcId="{55D31603-45CD-C541-852D-BE8AC112DD70}" destId="{F6B5B1CB-54BE-9A44-88D1-FE0870109878}" srcOrd="0" destOrd="0" presId="urn:microsoft.com/office/officeart/2005/8/layout/lProcess1"/>
    <dgm:cxn modelId="{7C3F746D-9CE7-2140-9A71-1BEA5A18E521}" type="presOf" srcId="{18729B0B-945D-594A-93D1-FCAC8A20A932}" destId="{97EB15CB-F73D-7F40-838B-6FC0A41803EA}" srcOrd="0" destOrd="0" presId="urn:microsoft.com/office/officeart/2005/8/layout/lProcess1"/>
    <dgm:cxn modelId="{75E2AF4D-E407-F743-A3BC-C259FFEADC50}" type="presOf" srcId="{B325C61F-67F1-F845-855F-897A03317C79}" destId="{99F608CB-F1B4-D14C-93AF-0474B547E507}" srcOrd="0" destOrd="0" presId="urn:microsoft.com/office/officeart/2005/8/layout/lProcess1"/>
    <dgm:cxn modelId="{F1462451-0CE0-AF44-BEC7-A5E8ADA37A26}" srcId="{E0F99CD1-7460-8B46-9162-8686075EF842}" destId="{754BD32A-9E81-3D46-A638-DB76069A1F4F}" srcOrd="2" destOrd="0" parTransId="{71CADEC6-CC50-5D49-AD1E-C9F5ADAE766A}" sibTransId="{722593BE-6E44-2649-89D4-5C5AAF4F16AE}"/>
    <dgm:cxn modelId="{18A86272-1B6D-9849-904A-1141168558A8}" type="presOf" srcId="{ED0DEBB8-C8AA-AB45-862F-45C5F126A980}" destId="{9275FECA-921B-C34D-9649-B551220D3C57}" srcOrd="0" destOrd="0" presId="urn:microsoft.com/office/officeart/2005/8/layout/lProcess1"/>
    <dgm:cxn modelId="{976D4B52-5102-404D-9CEB-9E950A1EE9CB}" type="presOf" srcId="{56A14570-5AAC-5148-AAC8-2B047A95A40B}" destId="{894F9851-E283-3E40-9E99-7FC978FAD434}" srcOrd="0" destOrd="0" presId="urn:microsoft.com/office/officeart/2005/8/layout/lProcess1"/>
    <dgm:cxn modelId="{815F2A53-56F7-BC4B-8712-CC26912B8DF2}" srcId="{2E14BE0A-88AE-3440-A993-6FE0E2E97149}" destId="{96E2AD9C-BFC7-2E4F-A454-E148701F1681}" srcOrd="4" destOrd="0" parTransId="{A9B03204-593A-5B47-8FA0-A78261AA860F}" sibTransId="{40D9EE42-7FCC-B046-BA0F-081339A503ED}"/>
    <dgm:cxn modelId="{AAA84973-45E9-5E47-8E3D-12DDD90BF36D}" type="presOf" srcId="{55BB42C5-D16E-DF4C-BE45-0D11C919438B}" destId="{C0F69879-0A30-D841-A884-433D8292099D}" srcOrd="0" destOrd="0" presId="urn:microsoft.com/office/officeart/2005/8/layout/lProcess1"/>
    <dgm:cxn modelId="{E58BC857-B5F9-F047-AEFE-623C43A11A22}" type="presOf" srcId="{7FD3D446-D0CC-F84D-89FB-479C5D0412C1}" destId="{6F1C64DB-B35B-3149-A645-AD1841133A42}" srcOrd="0" destOrd="0" presId="urn:microsoft.com/office/officeart/2005/8/layout/lProcess1"/>
    <dgm:cxn modelId="{7BBC1F58-DDE9-214D-A789-9F3E92AB9611}" type="presOf" srcId="{89FEABC8-E72D-574C-8111-B7EA1538FE1F}" destId="{BD80A26F-813C-454F-9421-03AA56EC9A34}" srcOrd="0" destOrd="0" presId="urn:microsoft.com/office/officeart/2005/8/layout/lProcess1"/>
    <dgm:cxn modelId="{80AD2678-DF08-3D4E-B80F-D3DDFB15FFC8}" type="presOf" srcId="{14D355AE-2C5D-B44B-892D-0EDF73591985}" destId="{A846385F-72F9-B849-92AE-34D4D1A7ACC8}" srcOrd="0" destOrd="0" presId="urn:microsoft.com/office/officeart/2005/8/layout/lProcess1"/>
    <dgm:cxn modelId="{C01A2E79-E5BE-D04F-BA60-0012A9062818}" srcId="{41997E66-216E-B748-91DF-2855B9E88861}" destId="{70DCA9FB-6EC2-F94E-9AED-40335DEA813A}" srcOrd="1" destOrd="0" parTransId="{BF519067-0E44-0446-9173-8444F74B08D2}" sibTransId="{6672C901-04B8-B44E-87B4-3FE5AEB70AB3}"/>
    <dgm:cxn modelId="{4E67EC81-661F-784F-8E3D-A237731FF49F}" type="presOf" srcId="{9EDFA2EB-088B-C841-BAD4-75B09B8C03F5}" destId="{CCED1313-F5E5-154A-B57B-BF4D2CDBDC59}" srcOrd="0" destOrd="0" presId="urn:microsoft.com/office/officeart/2005/8/layout/lProcess1"/>
    <dgm:cxn modelId="{A9B33686-390D-0F49-B371-254058151DB1}" type="presOf" srcId="{617FBF13-8913-794C-80D7-0921C267AC13}" destId="{29A4AB47-837B-614F-B7A1-C6E6FDC48F99}" srcOrd="0" destOrd="0" presId="urn:microsoft.com/office/officeart/2005/8/layout/lProcess1"/>
    <dgm:cxn modelId="{F0EE9792-7A97-B448-96E1-A150F90ACAD8}" srcId="{B325C61F-67F1-F845-855F-897A03317C79}" destId="{44186202-AFE2-F940-BE37-81AECDFD266C}" srcOrd="3" destOrd="0" parTransId="{B18B67A8-C666-E64F-818A-E071F2D0CA8B}" sibTransId="{D879E7FF-5DC8-C348-BAFC-235E4AFD4452}"/>
    <dgm:cxn modelId="{94F45DA2-2FDC-5243-BAAE-C9BFE559B95A}" type="presOf" srcId="{3FCDC892-79D6-E54C-B0F1-2E8111DCCE24}" destId="{A32A1FF2-2094-FA4D-B388-64AB269ED8C7}" srcOrd="0" destOrd="0" presId="urn:microsoft.com/office/officeart/2005/8/layout/lProcess1"/>
    <dgm:cxn modelId="{178A37A5-75BE-C54D-931F-CB5D073141BB}" type="presOf" srcId="{B6F0A90E-9654-7247-A14D-4BF189DB81C3}" destId="{50C133D9-F197-5944-922B-327133A5BF84}" srcOrd="0" destOrd="0" presId="urn:microsoft.com/office/officeart/2005/8/layout/lProcess1"/>
    <dgm:cxn modelId="{604EBFA8-71CB-4E47-9540-7EF6CD122D0B}" type="presOf" srcId="{1F698A3A-42FA-C641-BB28-3070F594487B}" destId="{279AEB0F-82D3-F84D-A5A9-E22F824E32A5}" srcOrd="0" destOrd="0" presId="urn:microsoft.com/office/officeart/2005/8/layout/lProcess1"/>
    <dgm:cxn modelId="{6ABF2BA9-8682-794B-8B08-3B005356A759}" type="presOf" srcId="{41997E66-216E-B748-91DF-2855B9E88861}" destId="{A107044E-7E3E-3240-ABB5-5E2CE5FC77DF}" srcOrd="0" destOrd="0" presId="urn:microsoft.com/office/officeart/2005/8/layout/lProcess1"/>
    <dgm:cxn modelId="{09AEF2AA-BC8E-7D49-8598-EF0DA89663AE}" srcId="{2E14BE0A-88AE-3440-A993-6FE0E2E97149}" destId="{B6F0A90E-9654-7247-A14D-4BF189DB81C3}" srcOrd="6" destOrd="0" parTransId="{DE990584-A642-4342-A03E-37B52A2F8CE2}" sibTransId="{50D16EEE-5363-024C-8AA2-66D88347CAAF}"/>
    <dgm:cxn modelId="{F4C369AB-6B70-194F-9DF9-E50C561EA358}" srcId="{2E14BE0A-88AE-3440-A993-6FE0E2E97149}" destId="{3FCDC892-79D6-E54C-B0F1-2E8111DCCE24}" srcOrd="3" destOrd="0" parTransId="{89296A59-BFBE-BC4C-BC7F-35228F5BF4F1}" sibTransId="{655CF894-F06C-6248-B311-AE29E0C2A0B1}"/>
    <dgm:cxn modelId="{90E926AC-82DE-844F-A6E7-54F6C59D5131}" type="presOf" srcId="{28C0FF13-B9D2-7A41-9F6A-031D5E597461}" destId="{23819DCE-3C5C-904E-AB23-0660AD00E3FE}" srcOrd="0" destOrd="0" presId="urn:microsoft.com/office/officeart/2005/8/layout/lProcess1"/>
    <dgm:cxn modelId="{76516CB2-F5A4-7044-A463-AF92C338538A}" srcId="{2E14BE0A-88AE-3440-A993-6FE0E2E97149}" destId="{B325C61F-67F1-F845-855F-897A03317C79}" srcOrd="0" destOrd="0" parTransId="{7774D9CD-AD42-3A47-9D65-59C5C2959757}" sibTransId="{8EC3982B-DFBD-354C-AE01-1AF10CD5DCBE}"/>
    <dgm:cxn modelId="{E39679B2-B8D8-644B-983D-4E3728F2A11F}" type="presOf" srcId="{13438B48-277A-A041-9BEF-C3A8AF522558}" destId="{8D31E3EB-A4CB-7C45-AE24-4C01C4A35018}" srcOrd="0" destOrd="0" presId="urn:microsoft.com/office/officeart/2005/8/layout/lProcess1"/>
    <dgm:cxn modelId="{C2DF30B4-6E86-DB4C-B5EC-6DBD84701751}" type="presOf" srcId="{754BD32A-9E81-3D46-A638-DB76069A1F4F}" destId="{31BA0BE7-9CD3-F44E-8B93-B39A058375F1}" srcOrd="0" destOrd="0" presId="urn:microsoft.com/office/officeart/2005/8/layout/lProcess1"/>
    <dgm:cxn modelId="{DCB5D2B6-A4C6-7D49-BF00-C3F7F4F6966B}" srcId="{2E14BE0A-88AE-3440-A993-6FE0E2E97149}" destId="{41997E66-216E-B748-91DF-2855B9E88861}" srcOrd="1" destOrd="0" parTransId="{F99E12CE-DEED-8343-905C-A23FC06A9B91}" sibTransId="{93941A13-5D35-CA4A-8BA5-95F3F54EC42B}"/>
    <dgm:cxn modelId="{341F1AB7-A28A-424A-84E6-74459E19B13D}" srcId="{57D6FD46-B475-A641-9726-2524E44C29C0}" destId="{0358EB47-3BF0-6641-8D8C-431E01E91D93}" srcOrd="0" destOrd="0" parTransId="{55BB42C5-D16E-DF4C-BE45-0D11C919438B}" sibTransId="{4C5C8919-533D-2F43-A78E-EF0DA37E4857}"/>
    <dgm:cxn modelId="{F50362C0-6EEC-B34F-92F2-DB62F7027930}" type="presOf" srcId="{E6326624-EB25-A24A-91F4-84850757F1C8}" destId="{7D5EF119-8CD7-0B4B-AC5E-149FE780FFB4}" srcOrd="0" destOrd="0" presId="urn:microsoft.com/office/officeart/2005/8/layout/lProcess1"/>
    <dgm:cxn modelId="{15EFE9C0-2710-3F44-8D72-4F99B8E1455B}" srcId="{2E14BE0A-88AE-3440-A993-6FE0E2E97149}" destId="{E0F99CD1-7460-8B46-9162-8686075EF842}" srcOrd="5" destOrd="0" parTransId="{24D13D17-AD19-1B44-86F4-C50D6D61DA03}" sibTransId="{9DFAB262-508D-174E-AD70-D4ECD8BB79FF}"/>
    <dgm:cxn modelId="{C2160DD0-E301-0D4D-82E1-5B74721CC6C1}" srcId="{3FCDC892-79D6-E54C-B0F1-2E8111DCCE24}" destId="{9EDFA2EB-088B-C841-BAD4-75B09B8C03F5}" srcOrd="3" destOrd="0" parTransId="{347D5E3A-C272-894C-8FDB-2CFCE2262196}" sibTransId="{E5C831F9-AB63-6845-AB7F-EFB76FA8C815}"/>
    <dgm:cxn modelId="{E10D3FD0-B6EA-F34B-8F88-E06946A258A8}" srcId="{B325C61F-67F1-F845-855F-897A03317C79}" destId="{55D31603-45CD-C541-852D-BE8AC112DD70}" srcOrd="1" destOrd="0" parTransId="{D5C3D8A4-5B92-5F4D-8EED-3D3D1C370527}" sibTransId="{45CADCFF-8255-9848-9145-58169A4FC98B}"/>
    <dgm:cxn modelId="{D11AF9D0-CF38-1C4E-9A0A-E27745378401}" srcId="{3FCDC892-79D6-E54C-B0F1-2E8111DCCE24}" destId="{56526F12-EAFA-2A44-862D-99BDEC11AE9A}" srcOrd="2" destOrd="0" parTransId="{D5E8DBA9-E66F-0449-B1A4-BF47102DD587}" sibTransId="{A01393A6-BCA3-814A-9AB2-ADC162877801}"/>
    <dgm:cxn modelId="{786897D4-2C7F-4047-A3CC-E7B34C4C44F1}" srcId="{E0F99CD1-7460-8B46-9162-8686075EF842}" destId="{7176F3AF-45A0-E842-BE00-8AAB88A4A9A8}" srcOrd="1" destOrd="0" parTransId="{A80A8FE6-AC08-A94C-930E-4AA0839EBA3B}" sibTransId="{98C7A8D0-95B9-B141-A8D8-23501A7549D4}"/>
    <dgm:cxn modelId="{FC24B7D4-F508-BF44-9D0C-2DB54BDE76E9}" type="presOf" srcId="{4C5C8919-533D-2F43-A78E-EF0DA37E4857}" destId="{C996F228-9FFD-7744-9242-2660ADB138D5}" srcOrd="0" destOrd="0" presId="urn:microsoft.com/office/officeart/2005/8/layout/lProcess1"/>
    <dgm:cxn modelId="{B6A2D9D7-FB2A-9B4A-883A-3B19F384503A}" type="presOf" srcId="{7176F3AF-45A0-E842-BE00-8AAB88A4A9A8}" destId="{C9E5940E-893B-2C48-BDB1-3DE1BE6D3C10}" srcOrd="0" destOrd="0" presId="urn:microsoft.com/office/officeart/2005/8/layout/lProcess1"/>
    <dgm:cxn modelId="{38CE50D8-4832-EC4B-809F-7B5EEB1CF0F0}" type="presOf" srcId="{44186202-AFE2-F940-BE37-81AECDFD266C}" destId="{27334E15-8899-7F43-9BA2-8DE7EE160758}" srcOrd="0" destOrd="0" presId="urn:microsoft.com/office/officeart/2005/8/layout/lProcess1"/>
    <dgm:cxn modelId="{16B246DB-A7B1-9F4F-8D52-15E0C9A98B4E}" type="presOf" srcId="{0358EB47-3BF0-6641-8D8C-431E01E91D93}" destId="{8AB19F50-1E13-CB40-9462-719E9D5735BA}" srcOrd="0" destOrd="0" presId="urn:microsoft.com/office/officeart/2005/8/layout/lProcess1"/>
    <dgm:cxn modelId="{DE1468DC-7617-0942-ADA8-11BE5AEC9244}" srcId="{3FCDC892-79D6-E54C-B0F1-2E8111DCCE24}" destId="{E6326624-EB25-A24A-91F4-84850757F1C8}" srcOrd="0" destOrd="0" parTransId="{71C4025C-C7CE-EF4D-B876-B451B7547D03}" sibTransId="{7FD3D446-D0CC-F84D-89FB-479C5D0412C1}"/>
    <dgm:cxn modelId="{1F7DD4DC-46A4-0446-8D69-F5CB7CA886E8}" srcId="{2E14BE0A-88AE-3440-A993-6FE0E2E97149}" destId="{57D6FD46-B475-A641-9726-2524E44C29C0}" srcOrd="2" destOrd="0" parTransId="{CB4EAC62-3E9B-9B47-98CB-15B1B818CF60}" sibTransId="{94B82328-082B-E54F-8409-59574911C607}"/>
    <dgm:cxn modelId="{CAD556EA-62A1-E84B-9963-29EDDAECE6F9}" type="presOf" srcId="{A3FEEB3D-5D2A-9841-A84E-F2B72A2D9FAE}" destId="{A9693A98-F704-EA45-A4B9-D303639884DC}" srcOrd="0" destOrd="0" presId="urn:microsoft.com/office/officeart/2005/8/layout/lProcess1"/>
    <dgm:cxn modelId="{F565FFED-B2EB-5547-AF80-A0533CB0461D}" type="presOf" srcId="{70DCA9FB-6EC2-F94E-9AED-40335DEA813A}" destId="{C014F7C0-9951-6646-8112-6889743D1581}" srcOrd="0" destOrd="0" presId="urn:microsoft.com/office/officeart/2005/8/layout/lProcess1"/>
    <dgm:cxn modelId="{B21675F3-F038-F44B-917E-4DEBEBB74B36}" srcId="{E0F99CD1-7460-8B46-9162-8686075EF842}" destId="{C29D77A2-F335-8545-9BD3-DA0FEE214742}" srcOrd="0" destOrd="0" parTransId="{48E44C00-2CD6-FA46-B73B-BA9E05C9B04B}" sibTransId="{81B61BEC-A5DD-C947-934A-C7253EB723EC}"/>
    <dgm:cxn modelId="{0590BCF7-AC77-7D47-8101-7FB5B272158C}" type="presOf" srcId="{E9286F02-EFCF-844C-8707-03916099BEE4}" destId="{19DFE48B-34FA-1A45-952A-FD48A452BA78}" srcOrd="0" destOrd="0" presId="urn:microsoft.com/office/officeart/2005/8/layout/lProcess1"/>
    <dgm:cxn modelId="{48370EF9-7852-534D-88C1-274A6D042723}" type="presOf" srcId="{D3BCC5AC-3C8E-5743-AB5B-F7B8AC10BDE7}" destId="{885924FC-12E3-4F43-9ED2-B01C0C092793}" srcOrd="0" destOrd="0" presId="urn:microsoft.com/office/officeart/2005/8/layout/lProcess1"/>
    <dgm:cxn modelId="{87AC71F9-93D1-C24F-B2E8-14A04700B0F3}" type="presOf" srcId="{722593BE-6E44-2649-89D4-5C5AAF4F16AE}" destId="{F2528BB6-A2D6-2640-8A44-3E07237F2E58}" srcOrd="0" destOrd="0" presId="urn:microsoft.com/office/officeart/2005/8/layout/lProcess1"/>
    <dgm:cxn modelId="{E6D344FA-E998-0E44-9774-8A8201D00DC1}" type="presOf" srcId="{56526F12-EAFA-2A44-862D-99BDEC11AE9A}" destId="{7EA4E1CC-5522-F249-80B4-6AC0C142689E}" srcOrd="0" destOrd="0" presId="urn:microsoft.com/office/officeart/2005/8/layout/lProcess1"/>
    <dgm:cxn modelId="{09CF65FB-B0EF-8149-8AF4-112E1A283B83}" type="presOf" srcId="{96E2AD9C-BFC7-2E4F-A454-E148701F1681}" destId="{882F6D5E-2A6D-F448-A7C0-DED9963A3BC3}" srcOrd="0" destOrd="0" presId="urn:microsoft.com/office/officeart/2005/8/layout/lProcess1"/>
    <dgm:cxn modelId="{11DC4AFC-DEA0-C140-8417-4640E79A111C}" type="presOf" srcId="{8AACA348-093D-B447-BFF7-B2619CC16083}" destId="{10BEFDD2-8554-924C-AE98-893369F6F30A}" srcOrd="0" destOrd="0" presId="urn:microsoft.com/office/officeart/2005/8/layout/lProcess1"/>
    <dgm:cxn modelId="{04CAAA45-D736-074C-BB27-608FCBF101D0}" type="presParOf" srcId="{28F50F87-F303-974F-B781-21320E916844}" destId="{9EFE2764-4444-3A4E-84EC-C5A9E08C9BD3}" srcOrd="0" destOrd="0" presId="urn:microsoft.com/office/officeart/2005/8/layout/lProcess1"/>
    <dgm:cxn modelId="{DAD089D5-41AA-2D43-8B1F-7B4072E53C5B}" type="presParOf" srcId="{9EFE2764-4444-3A4E-84EC-C5A9E08C9BD3}" destId="{99F608CB-F1B4-D14C-93AF-0474B547E507}" srcOrd="0" destOrd="0" presId="urn:microsoft.com/office/officeart/2005/8/layout/lProcess1"/>
    <dgm:cxn modelId="{FC07AADA-415C-554F-A4A2-20749B06ED0D}" type="presParOf" srcId="{9EFE2764-4444-3A4E-84EC-C5A9E08C9BD3}" destId="{19DFE48B-34FA-1A45-952A-FD48A452BA78}" srcOrd="1" destOrd="0" presId="urn:microsoft.com/office/officeart/2005/8/layout/lProcess1"/>
    <dgm:cxn modelId="{F1076D10-E8AF-E549-A4E3-8D6D98D47111}" type="presParOf" srcId="{9EFE2764-4444-3A4E-84EC-C5A9E08C9BD3}" destId="{BD80A26F-813C-454F-9421-03AA56EC9A34}" srcOrd="2" destOrd="0" presId="urn:microsoft.com/office/officeart/2005/8/layout/lProcess1"/>
    <dgm:cxn modelId="{82FF29F4-C432-364F-B2E0-2CC54B3BEA69}" type="presParOf" srcId="{9EFE2764-4444-3A4E-84EC-C5A9E08C9BD3}" destId="{C64CEFD7-6671-F343-94BB-7A70F1226A97}" srcOrd="3" destOrd="0" presId="urn:microsoft.com/office/officeart/2005/8/layout/lProcess1"/>
    <dgm:cxn modelId="{CB1F6B40-43FD-3147-94DE-764F40095783}" type="presParOf" srcId="{9EFE2764-4444-3A4E-84EC-C5A9E08C9BD3}" destId="{F6B5B1CB-54BE-9A44-88D1-FE0870109878}" srcOrd="4" destOrd="0" presId="urn:microsoft.com/office/officeart/2005/8/layout/lProcess1"/>
    <dgm:cxn modelId="{8A9898E6-C2BC-2440-B85D-E8C3F97E1D94}" type="presParOf" srcId="{9EFE2764-4444-3A4E-84EC-C5A9E08C9BD3}" destId="{E2D3FBC5-3D39-F144-AB8E-49246409A7C5}" srcOrd="5" destOrd="0" presId="urn:microsoft.com/office/officeart/2005/8/layout/lProcess1"/>
    <dgm:cxn modelId="{71FCE171-D29D-764C-B54D-F642DDD61FBB}" type="presParOf" srcId="{9EFE2764-4444-3A4E-84EC-C5A9E08C9BD3}" destId="{8D31E3EB-A4CB-7C45-AE24-4C01C4A35018}" srcOrd="6" destOrd="0" presId="urn:microsoft.com/office/officeart/2005/8/layout/lProcess1"/>
    <dgm:cxn modelId="{27F34D7E-6138-584E-9EDD-732435E5E54C}" type="presParOf" srcId="{9EFE2764-4444-3A4E-84EC-C5A9E08C9BD3}" destId="{A846385F-72F9-B849-92AE-34D4D1A7ACC8}" srcOrd="7" destOrd="0" presId="urn:microsoft.com/office/officeart/2005/8/layout/lProcess1"/>
    <dgm:cxn modelId="{798190BA-5ACF-5447-95B6-451934D06EB0}" type="presParOf" srcId="{9EFE2764-4444-3A4E-84EC-C5A9E08C9BD3}" destId="{27334E15-8899-7F43-9BA2-8DE7EE160758}" srcOrd="8" destOrd="0" presId="urn:microsoft.com/office/officeart/2005/8/layout/lProcess1"/>
    <dgm:cxn modelId="{5BA5D5DD-D09F-A743-AF40-F60E6FC18C0B}" type="presParOf" srcId="{28F50F87-F303-974F-B781-21320E916844}" destId="{FB5179EC-DD22-0048-9D59-D5CAF8085187}" srcOrd="1" destOrd="0" presId="urn:microsoft.com/office/officeart/2005/8/layout/lProcess1"/>
    <dgm:cxn modelId="{05FC51DA-0D50-EE4C-B1B3-48A5833750BB}" type="presParOf" srcId="{28F50F87-F303-974F-B781-21320E916844}" destId="{84768BBA-EDD6-9149-BF4B-7B91A4723BC2}" srcOrd="2" destOrd="0" presId="urn:microsoft.com/office/officeart/2005/8/layout/lProcess1"/>
    <dgm:cxn modelId="{4E0F30E1-32DE-CB49-B5CB-D3FBF78A0EB7}" type="presParOf" srcId="{84768BBA-EDD6-9149-BF4B-7B91A4723BC2}" destId="{A107044E-7E3E-3240-ABB5-5E2CE5FC77DF}" srcOrd="0" destOrd="0" presId="urn:microsoft.com/office/officeart/2005/8/layout/lProcess1"/>
    <dgm:cxn modelId="{07034A83-CCD6-FD48-BABE-82064FECB1F9}" type="presParOf" srcId="{84768BBA-EDD6-9149-BF4B-7B91A4723BC2}" destId="{97EB15CB-F73D-7F40-838B-6FC0A41803EA}" srcOrd="1" destOrd="0" presId="urn:microsoft.com/office/officeart/2005/8/layout/lProcess1"/>
    <dgm:cxn modelId="{9D04B4C2-BE98-0D49-90C0-14CEB48B8E28}" type="presParOf" srcId="{84768BBA-EDD6-9149-BF4B-7B91A4723BC2}" destId="{894F9851-E283-3E40-9E99-7FC978FAD434}" srcOrd="2" destOrd="0" presId="urn:microsoft.com/office/officeart/2005/8/layout/lProcess1"/>
    <dgm:cxn modelId="{A3E65774-44E3-A54F-AD05-3A9A4A4900F4}" type="presParOf" srcId="{84768BBA-EDD6-9149-BF4B-7B91A4723BC2}" destId="{9275FECA-921B-C34D-9649-B551220D3C57}" srcOrd="3" destOrd="0" presId="urn:microsoft.com/office/officeart/2005/8/layout/lProcess1"/>
    <dgm:cxn modelId="{16BF5603-00FC-C847-87B2-CDE1434F9541}" type="presParOf" srcId="{84768BBA-EDD6-9149-BF4B-7B91A4723BC2}" destId="{C014F7C0-9951-6646-8112-6889743D1581}" srcOrd="4" destOrd="0" presId="urn:microsoft.com/office/officeart/2005/8/layout/lProcess1"/>
    <dgm:cxn modelId="{AB5A2301-888D-EC44-8DFB-F7F163DDE621}" type="presParOf" srcId="{28F50F87-F303-974F-B781-21320E916844}" destId="{FF8764E1-D413-A541-83C3-8DE1B51F829C}" srcOrd="3" destOrd="0" presId="urn:microsoft.com/office/officeart/2005/8/layout/lProcess1"/>
    <dgm:cxn modelId="{5377BA7E-86E5-1E49-B47F-7C161BCF4237}" type="presParOf" srcId="{28F50F87-F303-974F-B781-21320E916844}" destId="{C31BD0EB-FD04-F842-9DD3-F05801D5ACCD}" srcOrd="4" destOrd="0" presId="urn:microsoft.com/office/officeart/2005/8/layout/lProcess1"/>
    <dgm:cxn modelId="{3B85EF75-DF1C-E84F-B9F0-5B92615B7F32}" type="presParOf" srcId="{C31BD0EB-FD04-F842-9DD3-F05801D5ACCD}" destId="{48248198-0CA5-4A48-A7AC-5CDD29515D00}" srcOrd="0" destOrd="0" presId="urn:microsoft.com/office/officeart/2005/8/layout/lProcess1"/>
    <dgm:cxn modelId="{F637E90E-07E4-C145-9B55-E4019AAC3ABF}" type="presParOf" srcId="{C31BD0EB-FD04-F842-9DD3-F05801D5ACCD}" destId="{C0F69879-0A30-D841-A884-433D8292099D}" srcOrd="1" destOrd="0" presId="urn:microsoft.com/office/officeart/2005/8/layout/lProcess1"/>
    <dgm:cxn modelId="{8FA866B9-FA43-3A4B-8851-4E1D2667F1C3}" type="presParOf" srcId="{C31BD0EB-FD04-F842-9DD3-F05801D5ACCD}" destId="{8AB19F50-1E13-CB40-9462-719E9D5735BA}" srcOrd="2" destOrd="0" presId="urn:microsoft.com/office/officeart/2005/8/layout/lProcess1"/>
    <dgm:cxn modelId="{9EAD1261-BD97-9C4F-83DC-5A1D08C3B2E2}" type="presParOf" srcId="{C31BD0EB-FD04-F842-9DD3-F05801D5ACCD}" destId="{C996F228-9FFD-7744-9242-2660ADB138D5}" srcOrd="3" destOrd="0" presId="urn:microsoft.com/office/officeart/2005/8/layout/lProcess1"/>
    <dgm:cxn modelId="{D356D0D1-AD0F-8540-9C71-FEE296DB2030}" type="presParOf" srcId="{C31BD0EB-FD04-F842-9DD3-F05801D5ACCD}" destId="{23819DCE-3C5C-904E-AB23-0660AD00E3FE}" srcOrd="4" destOrd="0" presId="urn:microsoft.com/office/officeart/2005/8/layout/lProcess1"/>
    <dgm:cxn modelId="{3F1A95D7-4503-CA42-9EB8-F5462DAC19E6}" type="presParOf" srcId="{C31BD0EB-FD04-F842-9DD3-F05801D5ACCD}" destId="{29A4AB47-837B-614F-B7A1-C6E6FDC48F99}" srcOrd="5" destOrd="0" presId="urn:microsoft.com/office/officeart/2005/8/layout/lProcess1"/>
    <dgm:cxn modelId="{8ECA76D6-1957-3748-8554-AB1F6CE599B3}" type="presParOf" srcId="{C31BD0EB-FD04-F842-9DD3-F05801D5ACCD}" destId="{885924FC-12E3-4F43-9ED2-B01C0C092793}" srcOrd="6" destOrd="0" presId="urn:microsoft.com/office/officeart/2005/8/layout/lProcess1"/>
    <dgm:cxn modelId="{13236516-0FF8-624F-848A-C05469229ADF}" type="presParOf" srcId="{28F50F87-F303-974F-B781-21320E916844}" destId="{0FA9FBE0-5E97-8A43-B698-79B8DA7EADFE}" srcOrd="5" destOrd="0" presId="urn:microsoft.com/office/officeart/2005/8/layout/lProcess1"/>
    <dgm:cxn modelId="{42DE75F0-F73C-EF4C-A22B-876CD0F04ED4}" type="presParOf" srcId="{28F50F87-F303-974F-B781-21320E916844}" destId="{4BEC648E-9FC0-E347-9001-16AB96D1D735}" srcOrd="6" destOrd="0" presId="urn:microsoft.com/office/officeart/2005/8/layout/lProcess1"/>
    <dgm:cxn modelId="{D928CF31-9DE4-1045-BDA7-27CEA80C9B0F}" type="presParOf" srcId="{4BEC648E-9FC0-E347-9001-16AB96D1D735}" destId="{A32A1FF2-2094-FA4D-B388-64AB269ED8C7}" srcOrd="0" destOrd="0" presId="urn:microsoft.com/office/officeart/2005/8/layout/lProcess1"/>
    <dgm:cxn modelId="{63B5FF34-9231-3749-B325-2638D6E5793D}" type="presParOf" srcId="{4BEC648E-9FC0-E347-9001-16AB96D1D735}" destId="{7B92C515-9B3C-1A4C-9A0F-9FDA5610E96E}" srcOrd="1" destOrd="0" presId="urn:microsoft.com/office/officeart/2005/8/layout/lProcess1"/>
    <dgm:cxn modelId="{8C11238D-FCAA-0148-916A-AFD5F1DCF0C8}" type="presParOf" srcId="{4BEC648E-9FC0-E347-9001-16AB96D1D735}" destId="{7D5EF119-8CD7-0B4B-AC5E-149FE780FFB4}" srcOrd="2" destOrd="0" presId="urn:microsoft.com/office/officeart/2005/8/layout/lProcess1"/>
    <dgm:cxn modelId="{F9602C9B-153F-7441-931E-7163764C1F07}" type="presParOf" srcId="{4BEC648E-9FC0-E347-9001-16AB96D1D735}" destId="{6F1C64DB-B35B-3149-A645-AD1841133A42}" srcOrd="3" destOrd="0" presId="urn:microsoft.com/office/officeart/2005/8/layout/lProcess1"/>
    <dgm:cxn modelId="{FD7229B0-5157-4345-A436-CC18AE088310}" type="presParOf" srcId="{4BEC648E-9FC0-E347-9001-16AB96D1D735}" destId="{10BEFDD2-8554-924C-AE98-893369F6F30A}" srcOrd="4" destOrd="0" presId="urn:microsoft.com/office/officeart/2005/8/layout/lProcess1"/>
    <dgm:cxn modelId="{04329F99-C976-FA41-AE1A-B6DC9876371A}" type="presParOf" srcId="{4BEC648E-9FC0-E347-9001-16AB96D1D735}" destId="{F737015E-C080-C54B-9CB6-2D57ADBEE97C}" srcOrd="5" destOrd="0" presId="urn:microsoft.com/office/officeart/2005/8/layout/lProcess1"/>
    <dgm:cxn modelId="{BA4E020C-9587-AC42-BCB3-B2109BD534A1}" type="presParOf" srcId="{4BEC648E-9FC0-E347-9001-16AB96D1D735}" destId="{7EA4E1CC-5522-F249-80B4-6AC0C142689E}" srcOrd="6" destOrd="0" presId="urn:microsoft.com/office/officeart/2005/8/layout/lProcess1"/>
    <dgm:cxn modelId="{1C9F5025-C195-604E-ABE3-71C7A8CD6065}" type="presParOf" srcId="{4BEC648E-9FC0-E347-9001-16AB96D1D735}" destId="{D3401DB1-40AA-314B-A0E1-D45614CFBB1F}" srcOrd="7" destOrd="0" presId="urn:microsoft.com/office/officeart/2005/8/layout/lProcess1"/>
    <dgm:cxn modelId="{0247D1A5-AA36-5247-A0F0-E9D7761D142D}" type="presParOf" srcId="{4BEC648E-9FC0-E347-9001-16AB96D1D735}" destId="{CCED1313-F5E5-154A-B57B-BF4D2CDBDC59}" srcOrd="8" destOrd="0" presId="urn:microsoft.com/office/officeart/2005/8/layout/lProcess1"/>
    <dgm:cxn modelId="{B7B149B5-5D1E-C142-858A-5C5FAD563319}" type="presParOf" srcId="{28F50F87-F303-974F-B781-21320E916844}" destId="{8D1DD5F5-064F-1742-B186-609A6B6B9EAC}" srcOrd="7" destOrd="0" presId="urn:microsoft.com/office/officeart/2005/8/layout/lProcess1"/>
    <dgm:cxn modelId="{C08331B7-DD98-D549-AD75-9895B01FC041}" type="presParOf" srcId="{28F50F87-F303-974F-B781-21320E916844}" destId="{B936635A-84E2-5249-8EC7-6E99E2179970}" srcOrd="8" destOrd="0" presId="urn:microsoft.com/office/officeart/2005/8/layout/lProcess1"/>
    <dgm:cxn modelId="{5AE64834-1935-B147-BC70-C6BCC5BC5571}" type="presParOf" srcId="{B936635A-84E2-5249-8EC7-6E99E2179970}" destId="{882F6D5E-2A6D-F448-A7C0-DED9963A3BC3}" srcOrd="0" destOrd="0" presId="urn:microsoft.com/office/officeart/2005/8/layout/lProcess1"/>
    <dgm:cxn modelId="{62F75D4C-791E-9F48-A512-631551E04F36}" type="presParOf" srcId="{B936635A-84E2-5249-8EC7-6E99E2179970}" destId="{7E401DD8-E8B0-DB4E-93DC-464AC063A63B}" srcOrd="1" destOrd="0" presId="urn:microsoft.com/office/officeart/2005/8/layout/lProcess1"/>
    <dgm:cxn modelId="{743A2267-FCAA-1349-9601-F58A12F1B9AB}" type="presParOf" srcId="{B936635A-84E2-5249-8EC7-6E99E2179970}" destId="{279AEB0F-82D3-F84D-A5A9-E22F824E32A5}" srcOrd="2" destOrd="0" presId="urn:microsoft.com/office/officeart/2005/8/layout/lProcess1"/>
    <dgm:cxn modelId="{0A72E797-B9DA-3142-9F3D-4BC333BEF766}" type="presParOf" srcId="{28F50F87-F303-974F-B781-21320E916844}" destId="{FB7D298D-AE2E-2C4E-BA01-85031F1A0778}" srcOrd="9" destOrd="0" presId="urn:microsoft.com/office/officeart/2005/8/layout/lProcess1"/>
    <dgm:cxn modelId="{77A5AE37-637D-FB45-BD0C-8F31764963D5}" type="presParOf" srcId="{28F50F87-F303-974F-B781-21320E916844}" destId="{AF3376F5-45D6-6348-B75C-FA0AB73285B4}" srcOrd="10" destOrd="0" presId="urn:microsoft.com/office/officeart/2005/8/layout/lProcess1"/>
    <dgm:cxn modelId="{C2B9967B-4C60-5C43-B9D8-6BC8DD0B4AC8}" type="presParOf" srcId="{AF3376F5-45D6-6348-B75C-FA0AB73285B4}" destId="{3B5D7600-83BC-4940-A35B-4E6326C5D81C}" srcOrd="0" destOrd="0" presId="urn:microsoft.com/office/officeart/2005/8/layout/lProcess1"/>
    <dgm:cxn modelId="{0BF5597A-B058-9949-AD3D-AF5386B3F8B8}" type="presParOf" srcId="{AF3376F5-45D6-6348-B75C-FA0AB73285B4}" destId="{B152B903-483D-AE41-95D3-1E9FE061D355}" srcOrd="1" destOrd="0" presId="urn:microsoft.com/office/officeart/2005/8/layout/lProcess1"/>
    <dgm:cxn modelId="{577B5525-1380-F842-A4E1-ACFDCD6A8D46}" type="presParOf" srcId="{AF3376F5-45D6-6348-B75C-FA0AB73285B4}" destId="{41BE6191-28D0-6D4C-A84C-12E9673A539C}" srcOrd="2" destOrd="0" presId="urn:microsoft.com/office/officeart/2005/8/layout/lProcess1"/>
    <dgm:cxn modelId="{C33D51E0-69EE-4A41-9578-703DBA412AA4}" type="presParOf" srcId="{AF3376F5-45D6-6348-B75C-FA0AB73285B4}" destId="{39D666C2-A883-3347-9BBF-20F87F201F41}" srcOrd="3" destOrd="0" presId="urn:microsoft.com/office/officeart/2005/8/layout/lProcess1"/>
    <dgm:cxn modelId="{08F62D53-0140-814D-901E-92176E518EC2}" type="presParOf" srcId="{AF3376F5-45D6-6348-B75C-FA0AB73285B4}" destId="{C9E5940E-893B-2C48-BDB1-3DE1BE6D3C10}" srcOrd="4" destOrd="0" presId="urn:microsoft.com/office/officeart/2005/8/layout/lProcess1"/>
    <dgm:cxn modelId="{1929349D-13AD-274F-8C45-4EF75C045C2D}" type="presParOf" srcId="{AF3376F5-45D6-6348-B75C-FA0AB73285B4}" destId="{456D998B-2414-A243-85B2-F3C12C625ADB}" srcOrd="5" destOrd="0" presId="urn:microsoft.com/office/officeart/2005/8/layout/lProcess1"/>
    <dgm:cxn modelId="{3E9899D4-500E-6C44-BEBF-A16263E8C518}" type="presParOf" srcId="{AF3376F5-45D6-6348-B75C-FA0AB73285B4}" destId="{31BA0BE7-9CD3-F44E-8B93-B39A058375F1}" srcOrd="6" destOrd="0" presId="urn:microsoft.com/office/officeart/2005/8/layout/lProcess1"/>
    <dgm:cxn modelId="{8D23CAF5-0F34-5E42-B0E9-238E688DA17E}" type="presParOf" srcId="{AF3376F5-45D6-6348-B75C-FA0AB73285B4}" destId="{F2528BB6-A2D6-2640-8A44-3E07237F2E58}" srcOrd="7" destOrd="0" presId="urn:microsoft.com/office/officeart/2005/8/layout/lProcess1"/>
    <dgm:cxn modelId="{1CCDD539-2BC8-9E44-B5F1-9CEBD794F27B}" type="presParOf" srcId="{AF3376F5-45D6-6348-B75C-FA0AB73285B4}" destId="{A9693A98-F704-EA45-A4B9-D303639884DC}" srcOrd="8" destOrd="0" presId="urn:microsoft.com/office/officeart/2005/8/layout/lProcess1"/>
    <dgm:cxn modelId="{DDF5DA72-1D90-0848-B99A-C896BACF4A33}" type="presParOf" srcId="{28F50F87-F303-974F-B781-21320E916844}" destId="{9696B886-A96E-7246-A853-FFADF871F301}" srcOrd="11" destOrd="0" presId="urn:microsoft.com/office/officeart/2005/8/layout/lProcess1"/>
    <dgm:cxn modelId="{09D3D5A9-5807-934F-92D5-1D3218274E71}" type="presParOf" srcId="{28F50F87-F303-974F-B781-21320E916844}" destId="{99AB9311-A7E8-FE44-B466-1506CD957F92}" srcOrd="12" destOrd="0" presId="urn:microsoft.com/office/officeart/2005/8/layout/lProcess1"/>
    <dgm:cxn modelId="{06042B78-B618-4744-B172-EC18A17B360D}" type="presParOf" srcId="{99AB9311-A7E8-FE44-B466-1506CD957F92}" destId="{50C133D9-F197-5944-922B-327133A5BF84}" srcOrd="0" destOrd="0" presId="urn:microsoft.com/office/officeart/2005/8/layout/lProcess1"/>
  </dgm:cxnLst>
  <dgm:bg>
    <a:noFill/>
  </dgm:bg>
  <dgm:whole>
    <a:ln>
      <a:solidFill>
        <a:schemeClr val="accent3">
          <a:lumMod val="20000"/>
          <a:lumOff val="8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22D4E-E33F-B94A-B1F8-7FA3507C0335}" type="doc">
      <dgm:prSet loTypeId="urn:microsoft.com/office/officeart/2005/8/layout/chevron1" loCatId="" qsTypeId="urn:microsoft.com/office/officeart/2005/8/quickstyle/simple4" qsCatId="simple" csTypeId="urn:microsoft.com/office/officeart/2005/8/colors/accent1_2" csCatId="accent1" phldr="1"/>
      <dgm:spPr/>
    </dgm:pt>
    <dgm:pt modelId="{2D9496A5-BE04-434B-9539-7DB5B8A00EB4}">
      <dgm:prSet phldrT="[Testo]"/>
      <dgm:spPr>
        <a:solidFill>
          <a:srgbClr val="005DAA"/>
        </a:solidFill>
      </dgm:spPr>
      <dgm:t>
        <a:bodyPr/>
        <a:lstStyle/>
        <a:p>
          <a:r>
            <a:rPr lang="it-IT" dirty="0">
              <a:solidFill>
                <a:schemeClr val="bg1"/>
              </a:solidFill>
            </a:rPr>
            <a:t>APPLICATION  FORM</a:t>
          </a:r>
        </a:p>
      </dgm:t>
    </dgm:pt>
    <dgm:pt modelId="{AB7B2F7E-3481-4B41-BFD2-921F96EFE3E7}" type="parTrans" cxnId="{3E75A422-71A6-9C46-A41D-3813A595E43C}">
      <dgm:prSet/>
      <dgm:spPr/>
      <dgm:t>
        <a:bodyPr/>
        <a:lstStyle/>
        <a:p>
          <a:endParaRPr lang="it-IT"/>
        </a:p>
      </dgm:t>
    </dgm:pt>
    <dgm:pt modelId="{0D1A0A4A-E8C8-BB49-AD60-774B099A3B2C}" type="sibTrans" cxnId="{3E75A422-71A6-9C46-A41D-3813A595E43C}">
      <dgm:prSet/>
      <dgm:spPr/>
      <dgm:t>
        <a:bodyPr/>
        <a:lstStyle/>
        <a:p>
          <a:endParaRPr lang="it-IT"/>
        </a:p>
      </dgm:t>
    </dgm:pt>
    <dgm:pt modelId="{631A9F70-8B27-AE4D-BC78-AAAF326900F7}">
      <dgm:prSet phldrT="[Testo]"/>
      <dgm:spPr>
        <a:solidFill>
          <a:srgbClr val="005DAA"/>
        </a:solidFill>
      </dgm:spPr>
      <dgm:t>
        <a:bodyPr/>
        <a:lstStyle/>
        <a:p>
          <a:r>
            <a:rPr lang="it-IT" dirty="0">
              <a:solidFill>
                <a:schemeClr val="bg1"/>
              </a:solidFill>
            </a:rPr>
            <a:t>MATCH</a:t>
          </a:r>
        </a:p>
      </dgm:t>
    </dgm:pt>
    <dgm:pt modelId="{04D2128C-2DDE-BF45-BB99-782F05E99FC4}" type="parTrans" cxnId="{31618BFD-C8BF-DB4A-B76E-6CFA4F141490}">
      <dgm:prSet/>
      <dgm:spPr/>
      <dgm:t>
        <a:bodyPr/>
        <a:lstStyle/>
        <a:p>
          <a:endParaRPr lang="it-IT"/>
        </a:p>
      </dgm:t>
    </dgm:pt>
    <dgm:pt modelId="{D3A4A250-C65B-C14B-B687-96C4E0C0E3B4}" type="sibTrans" cxnId="{31618BFD-C8BF-DB4A-B76E-6CFA4F141490}">
      <dgm:prSet/>
      <dgm:spPr/>
      <dgm:t>
        <a:bodyPr/>
        <a:lstStyle/>
        <a:p>
          <a:endParaRPr lang="it-IT"/>
        </a:p>
      </dgm:t>
    </dgm:pt>
    <dgm:pt modelId="{8AC70B06-2FF1-0149-A815-435C591939B9}">
      <dgm:prSet phldrT="[Testo]"/>
      <dgm:spPr>
        <a:solidFill>
          <a:srgbClr val="005DAA"/>
        </a:solidFill>
      </dgm:spPr>
      <dgm:t>
        <a:bodyPr/>
        <a:lstStyle/>
        <a:p>
          <a:r>
            <a:rPr lang="it-IT" dirty="0">
              <a:solidFill>
                <a:schemeClr val="bg1"/>
              </a:solidFill>
            </a:rPr>
            <a:t>AGREEMENTS</a:t>
          </a:r>
        </a:p>
      </dgm:t>
    </dgm:pt>
    <dgm:pt modelId="{9247C2F4-0792-7045-9E65-CA7F3A0292DE}" type="sibTrans" cxnId="{F3DADB92-98FA-374C-B4D6-968C6EF11186}">
      <dgm:prSet/>
      <dgm:spPr/>
      <dgm:t>
        <a:bodyPr/>
        <a:lstStyle/>
        <a:p>
          <a:endParaRPr lang="it-IT"/>
        </a:p>
      </dgm:t>
    </dgm:pt>
    <dgm:pt modelId="{C3A134AB-8E2F-2C44-BE9F-D9D27DEC1913}" type="parTrans" cxnId="{F3DADB92-98FA-374C-B4D6-968C6EF11186}">
      <dgm:prSet/>
      <dgm:spPr/>
      <dgm:t>
        <a:bodyPr/>
        <a:lstStyle/>
        <a:p>
          <a:endParaRPr lang="it-IT"/>
        </a:p>
      </dgm:t>
    </dgm:pt>
    <dgm:pt modelId="{09F4CEAF-FFC8-AC4F-BF08-5F88E087CD1C}">
      <dgm:prSet phldrT="[Testo]"/>
      <dgm:spPr>
        <a:solidFill>
          <a:srgbClr val="005DAA"/>
        </a:solidFill>
      </dgm:spPr>
      <dgm:t>
        <a:bodyPr/>
        <a:lstStyle/>
        <a:p>
          <a:r>
            <a:rPr lang="it-IT" dirty="0">
              <a:solidFill>
                <a:schemeClr val="bg1"/>
              </a:solidFill>
            </a:rPr>
            <a:t>REBOUND </a:t>
          </a:r>
        </a:p>
      </dgm:t>
    </dgm:pt>
    <dgm:pt modelId="{45E9B5F1-84E7-1D4A-A9B6-DB346E03FB1F}" type="sibTrans" cxnId="{4055246C-1D10-D447-9184-C93165B48A2B}">
      <dgm:prSet/>
      <dgm:spPr/>
      <dgm:t>
        <a:bodyPr/>
        <a:lstStyle/>
        <a:p>
          <a:endParaRPr lang="it-IT"/>
        </a:p>
      </dgm:t>
    </dgm:pt>
    <dgm:pt modelId="{39F41B29-D579-2D4E-8D19-5948A3F3A1C4}" type="parTrans" cxnId="{4055246C-1D10-D447-9184-C93165B48A2B}">
      <dgm:prSet/>
      <dgm:spPr/>
      <dgm:t>
        <a:bodyPr/>
        <a:lstStyle/>
        <a:p>
          <a:endParaRPr lang="it-IT"/>
        </a:p>
      </dgm:t>
    </dgm:pt>
    <dgm:pt modelId="{0AA75C60-79C3-DD42-B204-878D72F446C1}">
      <dgm:prSet phldrT="[Testo]"/>
      <dgm:spPr>
        <a:solidFill>
          <a:srgbClr val="005DAA"/>
        </a:solidFill>
      </dgm:spPr>
      <dgm:t>
        <a:bodyPr/>
        <a:lstStyle/>
        <a:p>
          <a:r>
            <a:rPr lang="it-IT" dirty="0">
              <a:solidFill>
                <a:schemeClr val="bg1"/>
              </a:solidFill>
            </a:rPr>
            <a:t>EXCHANGE</a:t>
          </a:r>
        </a:p>
      </dgm:t>
    </dgm:pt>
    <dgm:pt modelId="{16AED3C3-D01F-FE46-BD54-D894175B254C}" type="sibTrans" cxnId="{BBE65B91-9242-A441-9C1D-4A20478D93E2}">
      <dgm:prSet/>
      <dgm:spPr/>
      <dgm:t>
        <a:bodyPr/>
        <a:lstStyle/>
        <a:p>
          <a:endParaRPr lang="it-IT"/>
        </a:p>
      </dgm:t>
    </dgm:pt>
    <dgm:pt modelId="{254D45A7-88F3-8745-85D6-11C8D1F29C7F}" type="parTrans" cxnId="{BBE65B91-9242-A441-9C1D-4A20478D93E2}">
      <dgm:prSet/>
      <dgm:spPr/>
      <dgm:t>
        <a:bodyPr/>
        <a:lstStyle/>
        <a:p>
          <a:endParaRPr lang="it-IT"/>
        </a:p>
      </dgm:t>
    </dgm:pt>
    <dgm:pt modelId="{3882C26E-C6D4-E24C-AF6C-33ABF138B722}">
      <dgm:prSet phldrT="[Testo]"/>
      <dgm:spPr>
        <a:solidFill>
          <a:srgbClr val="005DAA"/>
        </a:solidFill>
      </dgm:spPr>
      <dgm:t>
        <a:bodyPr/>
        <a:lstStyle/>
        <a:p>
          <a:r>
            <a:rPr lang="it-IT">
              <a:solidFill>
                <a:schemeClr val="bg1"/>
              </a:solidFill>
            </a:rPr>
            <a:t>INSURANCE</a:t>
          </a:r>
        </a:p>
      </dgm:t>
    </dgm:pt>
    <dgm:pt modelId="{C7E3501D-3891-C940-B99A-F8247DFFDD11}" type="sibTrans" cxnId="{FFF12501-1082-E640-A5A8-8A21DDF6E04C}">
      <dgm:prSet/>
      <dgm:spPr/>
      <dgm:t>
        <a:bodyPr/>
        <a:lstStyle/>
        <a:p>
          <a:endParaRPr lang="it-IT"/>
        </a:p>
      </dgm:t>
    </dgm:pt>
    <dgm:pt modelId="{215BA1E7-0DB5-E24D-B2C0-DB778B3CAD5E}" type="parTrans" cxnId="{FFF12501-1082-E640-A5A8-8A21DDF6E04C}">
      <dgm:prSet/>
      <dgm:spPr/>
      <dgm:t>
        <a:bodyPr/>
        <a:lstStyle/>
        <a:p>
          <a:endParaRPr lang="it-IT"/>
        </a:p>
      </dgm:t>
    </dgm:pt>
    <dgm:pt modelId="{45DBF97A-77EB-7C4F-B796-81A7E0D33CFF}">
      <dgm:prSet phldrT="[Testo]"/>
      <dgm:spPr>
        <a:solidFill>
          <a:srgbClr val="005DAA"/>
        </a:solidFill>
      </dgm:spPr>
      <dgm:t>
        <a:bodyPr/>
        <a:lstStyle/>
        <a:p>
          <a:r>
            <a:rPr lang="it-IT" dirty="0">
              <a:solidFill>
                <a:schemeClr val="bg1"/>
              </a:solidFill>
            </a:rPr>
            <a:t>FORMAZIONE</a:t>
          </a:r>
        </a:p>
      </dgm:t>
    </dgm:pt>
    <dgm:pt modelId="{99FA73F6-A40F-184C-A02C-F2AA2335F051}" type="parTrans" cxnId="{7513FECB-3248-F34C-B9B2-03E664E788A1}">
      <dgm:prSet/>
      <dgm:spPr/>
      <dgm:t>
        <a:bodyPr/>
        <a:lstStyle/>
        <a:p>
          <a:endParaRPr lang="it-IT"/>
        </a:p>
      </dgm:t>
    </dgm:pt>
    <dgm:pt modelId="{3CE336B9-552E-BA40-A5B5-62CBF14DFB84}" type="sibTrans" cxnId="{7513FECB-3248-F34C-B9B2-03E664E788A1}">
      <dgm:prSet/>
      <dgm:spPr/>
      <dgm:t>
        <a:bodyPr/>
        <a:lstStyle/>
        <a:p>
          <a:endParaRPr lang="it-IT"/>
        </a:p>
      </dgm:t>
    </dgm:pt>
    <dgm:pt modelId="{E70E3FA9-0C86-F841-BE3E-F7B1EE7AA389}" type="pres">
      <dgm:prSet presAssocID="{E8C22D4E-E33F-B94A-B1F8-7FA3507C0335}" presName="Name0" presStyleCnt="0">
        <dgm:presLayoutVars>
          <dgm:dir/>
          <dgm:animLvl val="lvl"/>
          <dgm:resizeHandles val="exact"/>
        </dgm:presLayoutVars>
      </dgm:prSet>
      <dgm:spPr/>
    </dgm:pt>
    <dgm:pt modelId="{AC7EAC77-490A-B74D-926E-A851B765EFCA}" type="pres">
      <dgm:prSet presAssocID="{2D9496A5-BE04-434B-9539-7DB5B8A00EB4}" presName="parTxOnly" presStyleLbl="node1" presStyleIdx="0" presStyleCnt="7" custLinFactNeighborX="-6196" custLinFactNeighborY="1549">
        <dgm:presLayoutVars>
          <dgm:chMax val="0"/>
          <dgm:chPref val="0"/>
          <dgm:bulletEnabled val="1"/>
        </dgm:presLayoutVars>
      </dgm:prSet>
      <dgm:spPr/>
    </dgm:pt>
    <dgm:pt modelId="{7E132601-61E8-5646-B509-34A340A6796B}" type="pres">
      <dgm:prSet presAssocID="{0D1A0A4A-E8C8-BB49-AD60-774B099A3B2C}" presName="parTxOnlySpace" presStyleCnt="0"/>
      <dgm:spPr/>
    </dgm:pt>
    <dgm:pt modelId="{37C31AC2-F1B7-F644-B492-2EBA26520560}" type="pres">
      <dgm:prSet presAssocID="{45DBF97A-77EB-7C4F-B796-81A7E0D33CFF}" presName="parTxOnly" presStyleLbl="node1" presStyleIdx="1" presStyleCnt="7">
        <dgm:presLayoutVars>
          <dgm:chMax val="0"/>
          <dgm:chPref val="0"/>
          <dgm:bulletEnabled val="1"/>
        </dgm:presLayoutVars>
      </dgm:prSet>
      <dgm:spPr/>
    </dgm:pt>
    <dgm:pt modelId="{7781874D-C3AA-E14C-9AEA-F341CDD3AAFA}" type="pres">
      <dgm:prSet presAssocID="{3CE336B9-552E-BA40-A5B5-62CBF14DFB84}" presName="parTxOnlySpace" presStyleCnt="0"/>
      <dgm:spPr/>
    </dgm:pt>
    <dgm:pt modelId="{E2ECEDAE-1A3D-6B41-8D22-FE1DC0B990C8}" type="pres">
      <dgm:prSet presAssocID="{631A9F70-8B27-AE4D-BC78-AAAF326900F7}" presName="parTxOnly" presStyleLbl="node1" presStyleIdx="2" presStyleCnt="7">
        <dgm:presLayoutVars>
          <dgm:chMax val="0"/>
          <dgm:chPref val="0"/>
          <dgm:bulletEnabled val="1"/>
        </dgm:presLayoutVars>
      </dgm:prSet>
      <dgm:spPr/>
    </dgm:pt>
    <dgm:pt modelId="{52C99A51-8D0F-934E-9357-F726300EA71E}" type="pres">
      <dgm:prSet presAssocID="{D3A4A250-C65B-C14B-B687-96C4E0C0E3B4}" presName="parTxOnlySpace" presStyleCnt="0"/>
      <dgm:spPr/>
    </dgm:pt>
    <dgm:pt modelId="{97A0F8BC-6C05-5D46-9BEA-17E81294300D}" type="pres">
      <dgm:prSet presAssocID="{8AC70B06-2FF1-0149-A815-435C591939B9}" presName="parTxOnly" presStyleLbl="node1" presStyleIdx="3" presStyleCnt="7" custLinFactNeighborX="2381" custLinFactNeighborY="-893">
        <dgm:presLayoutVars>
          <dgm:chMax val="0"/>
          <dgm:chPref val="0"/>
          <dgm:bulletEnabled val="1"/>
        </dgm:presLayoutVars>
      </dgm:prSet>
      <dgm:spPr/>
    </dgm:pt>
    <dgm:pt modelId="{BB6EA51C-A8D8-B443-B798-AAD8E559B6B7}" type="pres">
      <dgm:prSet presAssocID="{9247C2F4-0792-7045-9E65-CA7F3A0292DE}" presName="parTxOnlySpace" presStyleCnt="0"/>
      <dgm:spPr/>
    </dgm:pt>
    <dgm:pt modelId="{14A7E0D2-82C5-5445-8E57-0B96FE9FCC68}" type="pres">
      <dgm:prSet presAssocID="{3882C26E-C6D4-E24C-AF6C-33ABF138B722}" presName="parTxOnly" presStyleLbl="node1" presStyleIdx="4" presStyleCnt="7">
        <dgm:presLayoutVars>
          <dgm:chMax val="0"/>
          <dgm:chPref val="0"/>
          <dgm:bulletEnabled val="1"/>
        </dgm:presLayoutVars>
      </dgm:prSet>
      <dgm:spPr/>
    </dgm:pt>
    <dgm:pt modelId="{92C25584-0B1F-3E4E-8A0F-9575E94FBC1C}" type="pres">
      <dgm:prSet presAssocID="{C7E3501D-3891-C940-B99A-F8247DFFDD11}" presName="parTxOnlySpace" presStyleCnt="0"/>
      <dgm:spPr/>
    </dgm:pt>
    <dgm:pt modelId="{D06E9FBE-6658-5147-A9DE-3ED427C94914}" type="pres">
      <dgm:prSet presAssocID="{0AA75C60-79C3-DD42-B204-878D72F446C1}" presName="parTxOnly" presStyleLbl="node1" presStyleIdx="5" presStyleCnt="7">
        <dgm:presLayoutVars>
          <dgm:chMax val="0"/>
          <dgm:chPref val="0"/>
          <dgm:bulletEnabled val="1"/>
        </dgm:presLayoutVars>
      </dgm:prSet>
      <dgm:spPr/>
    </dgm:pt>
    <dgm:pt modelId="{5FDF49DB-352E-5647-AD35-4F00E4A005E4}" type="pres">
      <dgm:prSet presAssocID="{16AED3C3-D01F-FE46-BD54-D894175B254C}" presName="parTxOnlySpace" presStyleCnt="0"/>
      <dgm:spPr/>
    </dgm:pt>
    <dgm:pt modelId="{4870D832-C3DF-D748-92CD-36E988DA84B6}" type="pres">
      <dgm:prSet presAssocID="{09F4CEAF-FFC8-AC4F-BF08-5F88E087CD1C}" presName="parTxOnly" presStyleLbl="node1" presStyleIdx="6" presStyleCnt="7">
        <dgm:presLayoutVars>
          <dgm:chMax val="0"/>
          <dgm:chPref val="0"/>
          <dgm:bulletEnabled val="1"/>
        </dgm:presLayoutVars>
      </dgm:prSet>
      <dgm:spPr/>
    </dgm:pt>
  </dgm:ptLst>
  <dgm:cxnLst>
    <dgm:cxn modelId="{FFF12501-1082-E640-A5A8-8A21DDF6E04C}" srcId="{E8C22D4E-E33F-B94A-B1F8-7FA3507C0335}" destId="{3882C26E-C6D4-E24C-AF6C-33ABF138B722}" srcOrd="4" destOrd="0" parTransId="{215BA1E7-0DB5-E24D-B2C0-DB778B3CAD5E}" sibTransId="{C7E3501D-3891-C940-B99A-F8247DFFDD11}"/>
    <dgm:cxn modelId="{5894651D-97ED-6742-83A8-3F12B4BFC1EC}" type="presOf" srcId="{09F4CEAF-FFC8-AC4F-BF08-5F88E087CD1C}" destId="{4870D832-C3DF-D748-92CD-36E988DA84B6}" srcOrd="0" destOrd="0" presId="urn:microsoft.com/office/officeart/2005/8/layout/chevron1"/>
    <dgm:cxn modelId="{3E75A422-71A6-9C46-A41D-3813A595E43C}" srcId="{E8C22D4E-E33F-B94A-B1F8-7FA3507C0335}" destId="{2D9496A5-BE04-434B-9539-7DB5B8A00EB4}" srcOrd="0" destOrd="0" parTransId="{AB7B2F7E-3481-4B41-BFD2-921F96EFE3E7}" sibTransId="{0D1A0A4A-E8C8-BB49-AD60-774B099A3B2C}"/>
    <dgm:cxn modelId="{4055246C-1D10-D447-9184-C93165B48A2B}" srcId="{E8C22D4E-E33F-B94A-B1F8-7FA3507C0335}" destId="{09F4CEAF-FFC8-AC4F-BF08-5F88E087CD1C}" srcOrd="6" destOrd="0" parTransId="{39F41B29-D579-2D4E-8D19-5948A3F3A1C4}" sibTransId="{45E9B5F1-84E7-1D4A-A9B6-DB346E03FB1F}"/>
    <dgm:cxn modelId="{AC425C57-399B-EE42-8709-4684CDF6F835}" type="presOf" srcId="{E8C22D4E-E33F-B94A-B1F8-7FA3507C0335}" destId="{E70E3FA9-0C86-F841-BE3E-F7B1EE7AA389}" srcOrd="0" destOrd="0" presId="urn:microsoft.com/office/officeart/2005/8/layout/chevron1"/>
    <dgm:cxn modelId="{BBE65B91-9242-A441-9C1D-4A20478D93E2}" srcId="{E8C22D4E-E33F-B94A-B1F8-7FA3507C0335}" destId="{0AA75C60-79C3-DD42-B204-878D72F446C1}" srcOrd="5" destOrd="0" parTransId="{254D45A7-88F3-8745-85D6-11C8D1F29C7F}" sibTransId="{16AED3C3-D01F-FE46-BD54-D894175B254C}"/>
    <dgm:cxn modelId="{F3DADB92-98FA-374C-B4D6-968C6EF11186}" srcId="{E8C22D4E-E33F-B94A-B1F8-7FA3507C0335}" destId="{8AC70B06-2FF1-0149-A815-435C591939B9}" srcOrd="3" destOrd="0" parTransId="{C3A134AB-8E2F-2C44-BE9F-D9D27DEC1913}" sibTransId="{9247C2F4-0792-7045-9E65-CA7F3A0292DE}"/>
    <dgm:cxn modelId="{A570409B-9931-9240-B882-EF2C0CE51F8C}" type="presOf" srcId="{631A9F70-8B27-AE4D-BC78-AAAF326900F7}" destId="{E2ECEDAE-1A3D-6B41-8D22-FE1DC0B990C8}" srcOrd="0" destOrd="0" presId="urn:microsoft.com/office/officeart/2005/8/layout/chevron1"/>
    <dgm:cxn modelId="{D8510F9C-ACD7-3A47-BA5F-2263AC8B4719}" type="presOf" srcId="{0AA75C60-79C3-DD42-B204-878D72F446C1}" destId="{D06E9FBE-6658-5147-A9DE-3ED427C94914}" srcOrd="0" destOrd="0" presId="urn:microsoft.com/office/officeart/2005/8/layout/chevron1"/>
    <dgm:cxn modelId="{535ED0B6-C29A-BB47-BEDB-1AA47F8AD739}" type="presOf" srcId="{45DBF97A-77EB-7C4F-B796-81A7E0D33CFF}" destId="{37C31AC2-F1B7-F644-B492-2EBA26520560}" srcOrd="0" destOrd="0" presId="urn:microsoft.com/office/officeart/2005/8/layout/chevron1"/>
    <dgm:cxn modelId="{AF3D83BE-94FC-7043-A58E-F092EE6E82C2}" type="presOf" srcId="{3882C26E-C6D4-E24C-AF6C-33ABF138B722}" destId="{14A7E0D2-82C5-5445-8E57-0B96FE9FCC68}" srcOrd="0" destOrd="0" presId="urn:microsoft.com/office/officeart/2005/8/layout/chevron1"/>
    <dgm:cxn modelId="{7513FECB-3248-F34C-B9B2-03E664E788A1}" srcId="{E8C22D4E-E33F-B94A-B1F8-7FA3507C0335}" destId="{45DBF97A-77EB-7C4F-B796-81A7E0D33CFF}" srcOrd="1" destOrd="0" parTransId="{99FA73F6-A40F-184C-A02C-F2AA2335F051}" sibTransId="{3CE336B9-552E-BA40-A5B5-62CBF14DFB84}"/>
    <dgm:cxn modelId="{025841DB-D618-284F-B734-BF345ADCC66A}" type="presOf" srcId="{8AC70B06-2FF1-0149-A815-435C591939B9}" destId="{97A0F8BC-6C05-5D46-9BEA-17E81294300D}" srcOrd="0" destOrd="0" presId="urn:microsoft.com/office/officeart/2005/8/layout/chevron1"/>
    <dgm:cxn modelId="{D35914DF-EE28-814A-8278-B20458576EBA}" type="presOf" srcId="{2D9496A5-BE04-434B-9539-7DB5B8A00EB4}" destId="{AC7EAC77-490A-B74D-926E-A851B765EFCA}" srcOrd="0" destOrd="0" presId="urn:microsoft.com/office/officeart/2005/8/layout/chevron1"/>
    <dgm:cxn modelId="{31618BFD-C8BF-DB4A-B76E-6CFA4F141490}" srcId="{E8C22D4E-E33F-B94A-B1F8-7FA3507C0335}" destId="{631A9F70-8B27-AE4D-BC78-AAAF326900F7}" srcOrd="2" destOrd="0" parTransId="{04D2128C-2DDE-BF45-BB99-782F05E99FC4}" sibTransId="{D3A4A250-C65B-C14B-B687-96C4E0C0E3B4}"/>
    <dgm:cxn modelId="{37FA6A0B-2C53-1E4A-B800-FAC6D473A8BE}" type="presParOf" srcId="{E70E3FA9-0C86-F841-BE3E-F7B1EE7AA389}" destId="{AC7EAC77-490A-B74D-926E-A851B765EFCA}" srcOrd="0" destOrd="0" presId="urn:microsoft.com/office/officeart/2005/8/layout/chevron1"/>
    <dgm:cxn modelId="{3C76562D-C075-E74A-B29E-33338EE93234}" type="presParOf" srcId="{E70E3FA9-0C86-F841-BE3E-F7B1EE7AA389}" destId="{7E132601-61E8-5646-B509-34A340A6796B}" srcOrd="1" destOrd="0" presId="urn:microsoft.com/office/officeart/2005/8/layout/chevron1"/>
    <dgm:cxn modelId="{DF2DA674-99CB-8A43-A817-67FCC234C56E}" type="presParOf" srcId="{E70E3FA9-0C86-F841-BE3E-F7B1EE7AA389}" destId="{37C31AC2-F1B7-F644-B492-2EBA26520560}" srcOrd="2" destOrd="0" presId="urn:microsoft.com/office/officeart/2005/8/layout/chevron1"/>
    <dgm:cxn modelId="{AECAE424-2659-4A4B-82DE-0B5B4EFBF8A9}" type="presParOf" srcId="{E70E3FA9-0C86-F841-BE3E-F7B1EE7AA389}" destId="{7781874D-C3AA-E14C-9AEA-F341CDD3AAFA}" srcOrd="3" destOrd="0" presId="urn:microsoft.com/office/officeart/2005/8/layout/chevron1"/>
    <dgm:cxn modelId="{279A624B-2A29-334E-B537-85DD13C65EE1}" type="presParOf" srcId="{E70E3FA9-0C86-F841-BE3E-F7B1EE7AA389}" destId="{E2ECEDAE-1A3D-6B41-8D22-FE1DC0B990C8}" srcOrd="4" destOrd="0" presId="urn:microsoft.com/office/officeart/2005/8/layout/chevron1"/>
    <dgm:cxn modelId="{99E4393C-22F2-6A46-9CE2-F8E7A28C7117}" type="presParOf" srcId="{E70E3FA9-0C86-F841-BE3E-F7B1EE7AA389}" destId="{52C99A51-8D0F-934E-9357-F726300EA71E}" srcOrd="5" destOrd="0" presId="urn:microsoft.com/office/officeart/2005/8/layout/chevron1"/>
    <dgm:cxn modelId="{A5BAB85E-6675-2B48-B09F-033E5FCBC6CF}" type="presParOf" srcId="{E70E3FA9-0C86-F841-BE3E-F7B1EE7AA389}" destId="{97A0F8BC-6C05-5D46-9BEA-17E81294300D}" srcOrd="6" destOrd="0" presId="urn:microsoft.com/office/officeart/2005/8/layout/chevron1"/>
    <dgm:cxn modelId="{221B270C-A987-9B4D-A078-398E5224A5C3}" type="presParOf" srcId="{E70E3FA9-0C86-F841-BE3E-F7B1EE7AA389}" destId="{BB6EA51C-A8D8-B443-B798-AAD8E559B6B7}" srcOrd="7" destOrd="0" presId="urn:microsoft.com/office/officeart/2005/8/layout/chevron1"/>
    <dgm:cxn modelId="{25D7C927-4717-444B-B16C-3C8C77242583}" type="presParOf" srcId="{E70E3FA9-0C86-F841-BE3E-F7B1EE7AA389}" destId="{14A7E0D2-82C5-5445-8E57-0B96FE9FCC68}" srcOrd="8" destOrd="0" presId="urn:microsoft.com/office/officeart/2005/8/layout/chevron1"/>
    <dgm:cxn modelId="{6ADCACB4-C6F1-2042-B438-09833FCFF342}" type="presParOf" srcId="{E70E3FA9-0C86-F841-BE3E-F7B1EE7AA389}" destId="{92C25584-0B1F-3E4E-8A0F-9575E94FBC1C}" srcOrd="9" destOrd="0" presId="urn:microsoft.com/office/officeart/2005/8/layout/chevron1"/>
    <dgm:cxn modelId="{484B1B1B-3A25-9641-8158-53EAD8646E40}" type="presParOf" srcId="{E70E3FA9-0C86-F841-BE3E-F7B1EE7AA389}" destId="{D06E9FBE-6658-5147-A9DE-3ED427C94914}" srcOrd="10" destOrd="0" presId="urn:microsoft.com/office/officeart/2005/8/layout/chevron1"/>
    <dgm:cxn modelId="{2CC507F1-949D-DB4C-939A-61339F0C8268}" type="presParOf" srcId="{E70E3FA9-0C86-F841-BE3E-F7B1EE7AA389}" destId="{5FDF49DB-352E-5647-AD35-4F00E4A005E4}" srcOrd="11" destOrd="0" presId="urn:microsoft.com/office/officeart/2005/8/layout/chevron1"/>
    <dgm:cxn modelId="{53F71604-C947-5246-AD1E-A67F783A05B8}" type="presParOf" srcId="{E70E3FA9-0C86-F841-BE3E-F7B1EE7AA389}" destId="{4870D832-C3DF-D748-92CD-36E988DA84B6}" srcOrd="1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608CB-F1B4-D14C-93AF-0474B547E507}">
      <dsp:nvSpPr>
        <dsp:cNvPr id="0" name=""/>
        <dsp:cNvSpPr/>
      </dsp:nvSpPr>
      <dsp:spPr>
        <a:xfrm>
          <a:off x="3338" y="90978"/>
          <a:ext cx="1431775" cy="1402935"/>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Selezione dei candidati</a:t>
          </a:r>
          <a:r>
            <a:rPr lang="it-IT" sz="2000" kern="1200" dirty="0"/>
            <a:t> </a:t>
          </a:r>
        </a:p>
      </dsp:txBody>
      <dsp:txXfrm>
        <a:off x="44429" y="132069"/>
        <a:ext cx="1349593" cy="1320753"/>
      </dsp:txXfrm>
    </dsp:sp>
    <dsp:sp modelId="{19DFE48B-34FA-1A45-952A-FD48A452BA78}">
      <dsp:nvSpPr>
        <dsp:cNvPr id="0" name=""/>
        <dsp:cNvSpPr/>
      </dsp:nvSpPr>
      <dsp:spPr>
        <a:xfrm rot="5400000">
          <a:off x="687906" y="1525233"/>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D80A26F-813C-454F-9421-03AA56EC9A34}">
      <dsp:nvSpPr>
        <dsp:cNvPr id="0" name=""/>
        <dsp:cNvSpPr/>
      </dsp:nvSpPr>
      <dsp:spPr>
        <a:xfrm>
          <a:off x="3338" y="1619193"/>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t>Intervista</a:t>
          </a:r>
        </a:p>
      </dsp:txBody>
      <dsp:txXfrm>
        <a:off x="13822" y="1629677"/>
        <a:ext cx="1410807" cy="336975"/>
      </dsp:txXfrm>
    </dsp:sp>
    <dsp:sp modelId="{C64CEFD7-6671-F343-94BB-7A70F1226A97}">
      <dsp:nvSpPr>
        <dsp:cNvPr id="0" name=""/>
        <dsp:cNvSpPr/>
      </dsp:nvSpPr>
      <dsp:spPr>
        <a:xfrm rot="5400000">
          <a:off x="687906" y="2008457"/>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B5B1CB-54BE-9A44-88D1-FE0870109878}">
      <dsp:nvSpPr>
        <dsp:cNvPr id="0" name=""/>
        <dsp:cNvSpPr/>
      </dsp:nvSpPr>
      <dsp:spPr>
        <a:xfrm>
          <a:off x="3338" y="2102418"/>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t>Valutate  le aspettative</a:t>
          </a:r>
        </a:p>
      </dsp:txBody>
      <dsp:txXfrm>
        <a:off x="13822" y="2112902"/>
        <a:ext cx="1410807" cy="336975"/>
      </dsp:txXfrm>
    </dsp:sp>
    <dsp:sp modelId="{E2D3FBC5-3D39-F144-AB8E-49246409A7C5}">
      <dsp:nvSpPr>
        <dsp:cNvPr id="0" name=""/>
        <dsp:cNvSpPr/>
      </dsp:nvSpPr>
      <dsp:spPr>
        <a:xfrm rot="5400000">
          <a:off x="687906" y="2491681"/>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D31E3EB-A4CB-7C45-AE24-4C01C4A35018}">
      <dsp:nvSpPr>
        <dsp:cNvPr id="0" name=""/>
        <dsp:cNvSpPr/>
      </dsp:nvSpPr>
      <dsp:spPr>
        <a:xfrm>
          <a:off x="3338" y="2585642"/>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t>FIRME DEL CLUB</a:t>
          </a:r>
        </a:p>
      </dsp:txBody>
      <dsp:txXfrm>
        <a:off x="13822" y="2596126"/>
        <a:ext cx="1410807" cy="336975"/>
      </dsp:txXfrm>
    </dsp:sp>
    <dsp:sp modelId="{A846385F-72F9-B849-92AE-34D4D1A7ACC8}">
      <dsp:nvSpPr>
        <dsp:cNvPr id="0" name=""/>
        <dsp:cNvSpPr/>
      </dsp:nvSpPr>
      <dsp:spPr>
        <a:xfrm rot="5400000">
          <a:off x="687906" y="2974905"/>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334E15-8899-7F43-9BA2-8DE7EE160758}">
      <dsp:nvSpPr>
        <dsp:cNvPr id="0" name=""/>
        <dsp:cNvSpPr/>
      </dsp:nvSpPr>
      <dsp:spPr>
        <a:xfrm>
          <a:off x="3338" y="3068866"/>
          <a:ext cx="1431775" cy="48273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t>Stanziamento  sponsorizzazione</a:t>
          </a:r>
        </a:p>
      </dsp:txBody>
      <dsp:txXfrm>
        <a:off x="17477" y="3083005"/>
        <a:ext cx="1403497" cy="454455"/>
      </dsp:txXfrm>
    </dsp:sp>
    <dsp:sp modelId="{A107044E-7E3E-3240-ABB5-5E2CE5FC77DF}">
      <dsp:nvSpPr>
        <dsp:cNvPr id="0" name=""/>
        <dsp:cNvSpPr/>
      </dsp:nvSpPr>
      <dsp:spPr>
        <a:xfrm>
          <a:off x="1635562" y="90978"/>
          <a:ext cx="1431775" cy="357943"/>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Incontri</a:t>
          </a:r>
        </a:p>
      </dsp:txBody>
      <dsp:txXfrm>
        <a:off x="1646046" y="101462"/>
        <a:ext cx="1410807" cy="336975"/>
      </dsp:txXfrm>
    </dsp:sp>
    <dsp:sp modelId="{97EB15CB-F73D-7F40-838B-6FC0A41803EA}">
      <dsp:nvSpPr>
        <dsp:cNvPr id="0" name=""/>
        <dsp:cNvSpPr/>
      </dsp:nvSpPr>
      <dsp:spPr>
        <a:xfrm rot="5400000">
          <a:off x="2320129" y="480241"/>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4F9851-E283-3E40-9E99-7FC978FAD434}">
      <dsp:nvSpPr>
        <dsp:cNvPr id="0" name=""/>
        <dsp:cNvSpPr/>
      </dsp:nvSpPr>
      <dsp:spPr>
        <a:xfrm>
          <a:off x="1635562" y="574202"/>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kern="1200" dirty="0"/>
            <a:t>Studenti, famiglie e </a:t>
          </a:r>
          <a:r>
            <a:rPr lang="it-IT" sz="1000" kern="1200" dirty="0" err="1"/>
            <a:t>Yeo</a:t>
          </a:r>
          <a:endParaRPr lang="it-IT" sz="1000" kern="1200" dirty="0"/>
        </a:p>
      </dsp:txBody>
      <dsp:txXfrm>
        <a:off x="1646046" y="584686"/>
        <a:ext cx="1410807" cy="336975"/>
      </dsp:txXfrm>
    </dsp:sp>
    <dsp:sp modelId="{9275FECA-921B-C34D-9649-B551220D3C57}">
      <dsp:nvSpPr>
        <dsp:cNvPr id="0" name=""/>
        <dsp:cNvSpPr/>
      </dsp:nvSpPr>
      <dsp:spPr>
        <a:xfrm rot="5400000">
          <a:off x="2320129" y="963466"/>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14F7C0-9951-6646-8112-6889743D1581}">
      <dsp:nvSpPr>
        <dsp:cNvPr id="0" name=""/>
        <dsp:cNvSpPr/>
      </dsp:nvSpPr>
      <dsp:spPr>
        <a:xfrm>
          <a:off x="1635562" y="1057426"/>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kern="1200" dirty="0"/>
            <a:t>Certificazione del Club</a:t>
          </a:r>
        </a:p>
      </dsp:txBody>
      <dsp:txXfrm>
        <a:off x="1646046" y="1067910"/>
        <a:ext cx="1410807" cy="336975"/>
      </dsp:txXfrm>
    </dsp:sp>
    <dsp:sp modelId="{48248198-0CA5-4A48-A7AC-5CDD29515D00}">
      <dsp:nvSpPr>
        <dsp:cNvPr id="0" name=""/>
        <dsp:cNvSpPr/>
      </dsp:nvSpPr>
      <dsp:spPr>
        <a:xfrm>
          <a:off x="3267785" y="90978"/>
          <a:ext cx="1431775" cy="357943"/>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t>In base</a:t>
          </a:r>
        </a:p>
      </dsp:txBody>
      <dsp:txXfrm>
        <a:off x="3278269" y="101462"/>
        <a:ext cx="1410807" cy="336975"/>
      </dsp:txXfrm>
    </dsp:sp>
    <dsp:sp modelId="{C0F69879-0A30-D841-A884-433D8292099D}">
      <dsp:nvSpPr>
        <dsp:cNvPr id="0" name=""/>
        <dsp:cNvSpPr/>
      </dsp:nvSpPr>
      <dsp:spPr>
        <a:xfrm rot="5400000">
          <a:off x="3952353" y="480241"/>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AB19F50-1E13-CB40-9462-719E9D5735BA}">
      <dsp:nvSpPr>
        <dsp:cNvPr id="0" name=""/>
        <dsp:cNvSpPr/>
      </dsp:nvSpPr>
      <dsp:spPr>
        <a:xfrm>
          <a:off x="3267785" y="574202"/>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a:t>Età </a:t>
          </a:r>
        </a:p>
      </dsp:txBody>
      <dsp:txXfrm>
        <a:off x="3278269" y="584686"/>
        <a:ext cx="1410807" cy="336975"/>
      </dsp:txXfrm>
    </dsp:sp>
    <dsp:sp modelId="{C996F228-9FFD-7744-9242-2660ADB138D5}">
      <dsp:nvSpPr>
        <dsp:cNvPr id="0" name=""/>
        <dsp:cNvSpPr/>
      </dsp:nvSpPr>
      <dsp:spPr>
        <a:xfrm rot="5400000">
          <a:off x="3952353" y="963466"/>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3819DCE-3C5C-904E-AB23-0660AD00E3FE}">
      <dsp:nvSpPr>
        <dsp:cNvPr id="0" name=""/>
        <dsp:cNvSpPr/>
      </dsp:nvSpPr>
      <dsp:spPr>
        <a:xfrm>
          <a:off x="3267785" y="1057426"/>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a:t>Richieste</a:t>
          </a:r>
        </a:p>
      </dsp:txBody>
      <dsp:txXfrm>
        <a:off x="3278269" y="1067910"/>
        <a:ext cx="1410807" cy="336975"/>
      </dsp:txXfrm>
    </dsp:sp>
    <dsp:sp modelId="{29A4AB47-837B-614F-B7A1-C6E6FDC48F99}">
      <dsp:nvSpPr>
        <dsp:cNvPr id="0" name=""/>
        <dsp:cNvSpPr/>
      </dsp:nvSpPr>
      <dsp:spPr>
        <a:xfrm rot="5400000">
          <a:off x="3952353" y="1446690"/>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5924FC-12E3-4F43-9ED2-B01C0C092793}">
      <dsp:nvSpPr>
        <dsp:cNvPr id="0" name=""/>
        <dsp:cNvSpPr/>
      </dsp:nvSpPr>
      <dsp:spPr>
        <a:xfrm>
          <a:off x="3267785" y="1540650"/>
          <a:ext cx="1431775" cy="56450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Rendimento Scolastico</a:t>
          </a:r>
        </a:p>
      </dsp:txBody>
      <dsp:txXfrm>
        <a:off x="3284319" y="1557184"/>
        <a:ext cx="1398707" cy="531441"/>
      </dsp:txXfrm>
    </dsp:sp>
    <dsp:sp modelId="{A32A1FF2-2094-FA4D-B388-64AB269ED8C7}">
      <dsp:nvSpPr>
        <dsp:cNvPr id="0" name=""/>
        <dsp:cNvSpPr/>
      </dsp:nvSpPr>
      <dsp:spPr>
        <a:xfrm>
          <a:off x="4900009" y="90978"/>
          <a:ext cx="1431775" cy="729124"/>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Monitorate lo scambio</a:t>
          </a:r>
        </a:p>
        <a:p>
          <a:pPr marL="0" lvl="0" indent="0" algn="ctr" defTabSz="711200">
            <a:lnSpc>
              <a:spcPct val="90000"/>
            </a:lnSpc>
            <a:spcBef>
              <a:spcPct val="0"/>
            </a:spcBef>
            <a:spcAft>
              <a:spcPct val="35000"/>
            </a:spcAft>
            <a:buNone/>
          </a:pPr>
          <a:endParaRPr lang="it-IT" sz="800" kern="1200" dirty="0"/>
        </a:p>
      </dsp:txBody>
      <dsp:txXfrm>
        <a:off x="4921364" y="112333"/>
        <a:ext cx="1389065" cy="686414"/>
      </dsp:txXfrm>
    </dsp:sp>
    <dsp:sp modelId="{7B92C515-9B3C-1A4C-9A0F-9FDA5610E96E}">
      <dsp:nvSpPr>
        <dsp:cNvPr id="0" name=""/>
        <dsp:cNvSpPr/>
      </dsp:nvSpPr>
      <dsp:spPr>
        <a:xfrm rot="5400000">
          <a:off x="5584576" y="851422"/>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D5EF119-8CD7-0B4B-AC5E-149FE780FFB4}">
      <dsp:nvSpPr>
        <dsp:cNvPr id="0" name=""/>
        <dsp:cNvSpPr/>
      </dsp:nvSpPr>
      <dsp:spPr>
        <a:xfrm>
          <a:off x="4900009" y="945382"/>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kern="1200" dirty="0"/>
            <a:t>Il Club è il primo interlocutore e riferisce al Distretto, che può intervenire</a:t>
          </a:r>
        </a:p>
      </dsp:txBody>
      <dsp:txXfrm>
        <a:off x="4910493" y="955866"/>
        <a:ext cx="1410807" cy="336975"/>
      </dsp:txXfrm>
    </dsp:sp>
    <dsp:sp modelId="{6F1C64DB-B35B-3149-A645-AD1841133A42}">
      <dsp:nvSpPr>
        <dsp:cNvPr id="0" name=""/>
        <dsp:cNvSpPr/>
      </dsp:nvSpPr>
      <dsp:spPr>
        <a:xfrm rot="5400000">
          <a:off x="5584576" y="1334646"/>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0BEFDD2-8554-924C-AE98-893369F6F30A}">
      <dsp:nvSpPr>
        <dsp:cNvPr id="0" name=""/>
        <dsp:cNvSpPr/>
      </dsp:nvSpPr>
      <dsp:spPr>
        <a:xfrm>
          <a:off x="4900009" y="1428606"/>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b="0" kern="1200" dirty="0"/>
            <a:t>Nomina il Counselor (Tutor)</a:t>
          </a:r>
          <a:endParaRPr lang="it-IT" sz="500" b="0" kern="1200" dirty="0"/>
        </a:p>
      </dsp:txBody>
      <dsp:txXfrm>
        <a:off x="4910493" y="1439090"/>
        <a:ext cx="1410807" cy="336975"/>
      </dsp:txXfrm>
    </dsp:sp>
    <dsp:sp modelId="{F737015E-C080-C54B-9CB6-2D57ADBEE97C}">
      <dsp:nvSpPr>
        <dsp:cNvPr id="0" name=""/>
        <dsp:cNvSpPr/>
      </dsp:nvSpPr>
      <dsp:spPr>
        <a:xfrm rot="5400000">
          <a:off x="5584576" y="1817870"/>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A4E1CC-5522-F249-80B4-6AC0C142689E}">
      <dsp:nvSpPr>
        <dsp:cNvPr id="0" name=""/>
        <dsp:cNvSpPr/>
      </dsp:nvSpPr>
      <dsp:spPr>
        <a:xfrm>
          <a:off x="4900009" y="1911830"/>
          <a:ext cx="1431775" cy="659457"/>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kern="1200" dirty="0"/>
            <a:t>Lo YEO e il Counselor seguono l’Inbound nel percorso in Italia: paghetta mensile, libri scolastici e contatti con le famiglie che ospitano</a:t>
          </a:r>
        </a:p>
      </dsp:txBody>
      <dsp:txXfrm>
        <a:off x="4919324" y="1931145"/>
        <a:ext cx="1393145" cy="620827"/>
      </dsp:txXfrm>
    </dsp:sp>
    <dsp:sp modelId="{D3401DB1-40AA-314B-A0E1-D45614CFBB1F}">
      <dsp:nvSpPr>
        <dsp:cNvPr id="0" name=""/>
        <dsp:cNvSpPr/>
      </dsp:nvSpPr>
      <dsp:spPr>
        <a:xfrm rot="5400000">
          <a:off x="5584576" y="2602608"/>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CED1313-F5E5-154A-B57B-BF4D2CDBDC59}">
      <dsp:nvSpPr>
        <dsp:cNvPr id="0" name=""/>
        <dsp:cNvSpPr/>
      </dsp:nvSpPr>
      <dsp:spPr>
        <a:xfrm>
          <a:off x="4900009" y="2696568"/>
          <a:ext cx="1431775" cy="480446"/>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kern="1200" dirty="0"/>
            <a:t>Lo </a:t>
          </a:r>
          <a:r>
            <a:rPr lang="it-IT" sz="800" kern="1200" dirty="0" err="1"/>
            <a:t>Yeo</a:t>
          </a:r>
          <a:r>
            <a:rPr lang="it-IT" sz="800" kern="1200" dirty="0"/>
            <a:t> tiene contatti con l’</a:t>
          </a:r>
          <a:r>
            <a:rPr lang="it-IT" sz="800" kern="1200" dirty="0" err="1"/>
            <a:t>Outbound</a:t>
          </a:r>
          <a:r>
            <a:rPr lang="it-IT" sz="800" kern="1200" dirty="0"/>
            <a:t> e lo invita a parlare in videochiamata</a:t>
          </a:r>
        </a:p>
      </dsp:txBody>
      <dsp:txXfrm>
        <a:off x="4914081" y="2710640"/>
        <a:ext cx="1403631" cy="452302"/>
      </dsp:txXfrm>
    </dsp:sp>
    <dsp:sp modelId="{882F6D5E-2A6D-F448-A7C0-DED9963A3BC3}">
      <dsp:nvSpPr>
        <dsp:cNvPr id="0" name=""/>
        <dsp:cNvSpPr/>
      </dsp:nvSpPr>
      <dsp:spPr>
        <a:xfrm>
          <a:off x="6532233" y="90978"/>
          <a:ext cx="1431775" cy="709781"/>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t>Obbligatoria</a:t>
          </a:r>
        </a:p>
      </dsp:txBody>
      <dsp:txXfrm>
        <a:off x="6553022" y="111767"/>
        <a:ext cx="1390197" cy="668203"/>
      </dsp:txXfrm>
    </dsp:sp>
    <dsp:sp modelId="{7E401DD8-E8B0-DB4E-93DC-464AC063A63B}">
      <dsp:nvSpPr>
        <dsp:cNvPr id="0" name=""/>
        <dsp:cNvSpPr/>
      </dsp:nvSpPr>
      <dsp:spPr>
        <a:xfrm rot="5400000">
          <a:off x="7216800" y="832079"/>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9AEB0F-82D3-F84D-A5A9-E22F824E32A5}">
      <dsp:nvSpPr>
        <dsp:cNvPr id="0" name=""/>
        <dsp:cNvSpPr/>
      </dsp:nvSpPr>
      <dsp:spPr>
        <a:xfrm>
          <a:off x="6532233" y="926039"/>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kern="1200" dirty="0"/>
            <a:t>Broker convenzionato</a:t>
          </a:r>
        </a:p>
        <a:p>
          <a:pPr marL="0" lvl="0" indent="0" algn="ctr" defTabSz="444500">
            <a:lnSpc>
              <a:spcPct val="90000"/>
            </a:lnSpc>
            <a:spcBef>
              <a:spcPct val="0"/>
            </a:spcBef>
            <a:spcAft>
              <a:spcPct val="35000"/>
            </a:spcAft>
            <a:buNone/>
          </a:pPr>
          <a:r>
            <a:rPr lang="it-IT" sz="1000" kern="1200" dirty="0"/>
            <a:t>(a cura dell’Inbound) </a:t>
          </a:r>
        </a:p>
      </dsp:txBody>
      <dsp:txXfrm>
        <a:off x="6542717" y="936523"/>
        <a:ext cx="1410807" cy="336975"/>
      </dsp:txXfrm>
    </dsp:sp>
    <dsp:sp modelId="{3B5D7600-83BC-4940-A35B-4E6326C5D81C}">
      <dsp:nvSpPr>
        <dsp:cNvPr id="0" name=""/>
        <dsp:cNvSpPr/>
      </dsp:nvSpPr>
      <dsp:spPr>
        <a:xfrm>
          <a:off x="8164456" y="90978"/>
          <a:ext cx="1431775" cy="933291"/>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MOMENTI ROTARIANI E ROTARACTIANI</a:t>
          </a:r>
        </a:p>
      </dsp:txBody>
      <dsp:txXfrm>
        <a:off x="8191791" y="118313"/>
        <a:ext cx="1377105" cy="878621"/>
      </dsp:txXfrm>
    </dsp:sp>
    <dsp:sp modelId="{B152B903-483D-AE41-95D3-1E9FE061D355}">
      <dsp:nvSpPr>
        <dsp:cNvPr id="0" name=""/>
        <dsp:cNvSpPr/>
      </dsp:nvSpPr>
      <dsp:spPr>
        <a:xfrm rot="5400000">
          <a:off x="8849024" y="1055590"/>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BE6191-28D0-6D4C-A84C-12E9673A539C}">
      <dsp:nvSpPr>
        <dsp:cNvPr id="0" name=""/>
        <dsp:cNvSpPr/>
      </dsp:nvSpPr>
      <dsp:spPr>
        <a:xfrm>
          <a:off x="8164456" y="1149550"/>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kern="1200" dirty="0"/>
            <a:t>Inviti al Club degli studenti e delle famiglie ospitanti</a:t>
          </a:r>
        </a:p>
      </dsp:txBody>
      <dsp:txXfrm>
        <a:off x="8174940" y="1160034"/>
        <a:ext cx="1410807" cy="336975"/>
      </dsp:txXfrm>
    </dsp:sp>
    <dsp:sp modelId="{39D666C2-A883-3347-9BBF-20F87F201F41}">
      <dsp:nvSpPr>
        <dsp:cNvPr id="0" name=""/>
        <dsp:cNvSpPr/>
      </dsp:nvSpPr>
      <dsp:spPr>
        <a:xfrm rot="5400000">
          <a:off x="8849024" y="1538814"/>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E5940E-893B-2C48-BDB1-3DE1BE6D3C10}">
      <dsp:nvSpPr>
        <dsp:cNvPr id="0" name=""/>
        <dsp:cNvSpPr/>
      </dsp:nvSpPr>
      <dsp:spPr>
        <a:xfrm>
          <a:off x="8164456" y="1632774"/>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kern="1200" dirty="0"/>
            <a:t>Inviti alle attività di Club</a:t>
          </a:r>
        </a:p>
      </dsp:txBody>
      <dsp:txXfrm>
        <a:off x="8174940" y="1643258"/>
        <a:ext cx="1410807" cy="336975"/>
      </dsp:txXfrm>
    </dsp:sp>
    <dsp:sp modelId="{456D998B-2414-A243-85B2-F3C12C625ADB}">
      <dsp:nvSpPr>
        <dsp:cNvPr id="0" name=""/>
        <dsp:cNvSpPr/>
      </dsp:nvSpPr>
      <dsp:spPr>
        <a:xfrm rot="5400000">
          <a:off x="8849024" y="2022038"/>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BA0BE7-9CD3-F44E-8B93-B39A058375F1}">
      <dsp:nvSpPr>
        <dsp:cNvPr id="0" name=""/>
        <dsp:cNvSpPr/>
      </dsp:nvSpPr>
      <dsp:spPr>
        <a:xfrm>
          <a:off x="8164456" y="2115998"/>
          <a:ext cx="1431775" cy="357943"/>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it-IT" sz="800" kern="1200" dirty="0"/>
            <a:t>Inserimento nell’</a:t>
          </a:r>
          <a:r>
            <a:rPr lang="it-IT" sz="800" kern="1200" dirty="0" err="1"/>
            <a:t>Interact</a:t>
          </a:r>
          <a:r>
            <a:rPr lang="it-IT" sz="800" kern="1200" dirty="0"/>
            <a:t> o nel Rotaract locale; connessione con </a:t>
          </a:r>
          <a:r>
            <a:rPr lang="it-IT" sz="800" kern="1200" dirty="0" err="1"/>
            <a:t>Alumni</a:t>
          </a:r>
          <a:endParaRPr lang="it-IT" sz="800" kern="1200" dirty="0"/>
        </a:p>
      </dsp:txBody>
      <dsp:txXfrm>
        <a:off x="8174940" y="2126482"/>
        <a:ext cx="1410807" cy="336975"/>
      </dsp:txXfrm>
    </dsp:sp>
    <dsp:sp modelId="{F2528BB6-A2D6-2640-8A44-3E07237F2E58}">
      <dsp:nvSpPr>
        <dsp:cNvPr id="0" name=""/>
        <dsp:cNvSpPr/>
      </dsp:nvSpPr>
      <dsp:spPr>
        <a:xfrm rot="5400000">
          <a:off x="8849024" y="2505262"/>
          <a:ext cx="62640" cy="62640"/>
        </a:xfrm>
        <a:prstGeom prst="rightArrow">
          <a:avLst>
            <a:gd name="adj1" fmla="val 667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9693A98-F704-EA45-A4B9-D303639884DC}">
      <dsp:nvSpPr>
        <dsp:cNvPr id="0" name=""/>
        <dsp:cNvSpPr/>
      </dsp:nvSpPr>
      <dsp:spPr>
        <a:xfrm>
          <a:off x="8164456" y="2599222"/>
          <a:ext cx="1431775" cy="656039"/>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t>Cena dedicata al programma Presentazione dell’Inbound al Club e videochiamata con l’</a:t>
          </a:r>
          <a:r>
            <a:rPr lang="it-IT" sz="900" kern="1200" dirty="0" err="1"/>
            <a:t>Outbound</a:t>
          </a:r>
          <a:r>
            <a:rPr lang="it-IT" sz="900" kern="1200" dirty="0"/>
            <a:t>.</a:t>
          </a:r>
        </a:p>
      </dsp:txBody>
      <dsp:txXfrm>
        <a:off x="8183671" y="2618437"/>
        <a:ext cx="1393345" cy="617609"/>
      </dsp:txXfrm>
    </dsp:sp>
    <dsp:sp modelId="{50C133D9-F197-5944-922B-327133A5BF84}">
      <dsp:nvSpPr>
        <dsp:cNvPr id="0" name=""/>
        <dsp:cNvSpPr/>
      </dsp:nvSpPr>
      <dsp:spPr>
        <a:xfrm>
          <a:off x="9796680" y="90978"/>
          <a:ext cx="1431775" cy="1610392"/>
        </a:xfrm>
        <a:prstGeom prst="roundRect">
          <a:avLst>
            <a:gd name="adj" fmla="val 10000"/>
          </a:avLst>
        </a:prstGeom>
        <a:solidFill>
          <a:srgbClr val="FF7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 Riunione di Club: condivisione dell’esperienza</a:t>
          </a:r>
          <a:br>
            <a:rPr lang="it-IT" sz="1600" kern="1200" dirty="0"/>
          </a:br>
          <a:r>
            <a:rPr lang="it-IT" sz="1600" kern="1200" dirty="0"/>
            <a:t>• NON PERDERLO!</a:t>
          </a:r>
        </a:p>
      </dsp:txBody>
      <dsp:txXfrm>
        <a:off x="9838615" y="132913"/>
        <a:ext cx="1347905" cy="1526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EAC77-490A-B74D-926E-A851B765EFCA}">
      <dsp:nvSpPr>
        <dsp:cNvPr id="0" name=""/>
        <dsp:cNvSpPr/>
      </dsp:nvSpPr>
      <dsp:spPr>
        <a:xfrm>
          <a:off x="0" y="266264"/>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APPLICATION  FORM</a:t>
          </a:r>
        </a:p>
      </dsp:txBody>
      <dsp:txXfrm>
        <a:off x="359425" y="266264"/>
        <a:ext cx="1078276" cy="718850"/>
      </dsp:txXfrm>
    </dsp:sp>
    <dsp:sp modelId="{37C31AC2-F1B7-F644-B492-2EBA26520560}">
      <dsp:nvSpPr>
        <dsp:cNvPr id="0" name=""/>
        <dsp:cNvSpPr/>
      </dsp:nvSpPr>
      <dsp:spPr>
        <a:xfrm>
          <a:off x="1617413" y="25512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FORMAZIONE</a:t>
          </a:r>
        </a:p>
      </dsp:txBody>
      <dsp:txXfrm>
        <a:off x="1976838" y="255129"/>
        <a:ext cx="1078276" cy="718850"/>
      </dsp:txXfrm>
    </dsp:sp>
    <dsp:sp modelId="{E2ECEDAE-1A3D-6B41-8D22-FE1DC0B990C8}">
      <dsp:nvSpPr>
        <dsp:cNvPr id="0" name=""/>
        <dsp:cNvSpPr/>
      </dsp:nvSpPr>
      <dsp:spPr>
        <a:xfrm>
          <a:off x="3234827" y="25512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MATCH</a:t>
          </a:r>
        </a:p>
      </dsp:txBody>
      <dsp:txXfrm>
        <a:off x="3594252" y="255129"/>
        <a:ext cx="1078276" cy="718850"/>
      </dsp:txXfrm>
    </dsp:sp>
    <dsp:sp modelId="{97A0F8BC-6C05-5D46-9BEA-17E81294300D}">
      <dsp:nvSpPr>
        <dsp:cNvPr id="0" name=""/>
        <dsp:cNvSpPr/>
      </dsp:nvSpPr>
      <dsp:spPr>
        <a:xfrm>
          <a:off x="4856520" y="24870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AGREEMENTS</a:t>
          </a:r>
        </a:p>
      </dsp:txBody>
      <dsp:txXfrm>
        <a:off x="5215945" y="248709"/>
        <a:ext cx="1078276" cy="718850"/>
      </dsp:txXfrm>
    </dsp:sp>
    <dsp:sp modelId="{14A7E0D2-82C5-5445-8E57-0B96FE9FCC68}">
      <dsp:nvSpPr>
        <dsp:cNvPr id="0" name=""/>
        <dsp:cNvSpPr/>
      </dsp:nvSpPr>
      <dsp:spPr>
        <a:xfrm>
          <a:off x="6469655" y="25512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a:solidFill>
                <a:schemeClr val="bg1"/>
              </a:solidFill>
            </a:rPr>
            <a:t>INSURANCE</a:t>
          </a:r>
        </a:p>
      </dsp:txBody>
      <dsp:txXfrm>
        <a:off x="6829080" y="255129"/>
        <a:ext cx="1078276" cy="718850"/>
      </dsp:txXfrm>
    </dsp:sp>
    <dsp:sp modelId="{D06E9FBE-6658-5147-A9DE-3ED427C94914}">
      <dsp:nvSpPr>
        <dsp:cNvPr id="0" name=""/>
        <dsp:cNvSpPr/>
      </dsp:nvSpPr>
      <dsp:spPr>
        <a:xfrm>
          <a:off x="8087068" y="25512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EXCHANGE</a:t>
          </a:r>
        </a:p>
      </dsp:txBody>
      <dsp:txXfrm>
        <a:off x="8446493" y="255129"/>
        <a:ext cx="1078276" cy="718850"/>
      </dsp:txXfrm>
    </dsp:sp>
    <dsp:sp modelId="{4870D832-C3DF-D748-92CD-36E988DA84B6}">
      <dsp:nvSpPr>
        <dsp:cNvPr id="0" name=""/>
        <dsp:cNvSpPr/>
      </dsp:nvSpPr>
      <dsp:spPr>
        <a:xfrm>
          <a:off x="9704482" y="255129"/>
          <a:ext cx="1797126" cy="718850"/>
        </a:xfrm>
        <a:prstGeom prst="chevron">
          <a:avLst/>
        </a:prstGeom>
        <a:solidFill>
          <a:srgbClr val="005DA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bg1"/>
              </a:solidFill>
            </a:rPr>
            <a:t>REBOUND </a:t>
          </a:r>
        </a:p>
      </dsp:txBody>
      <dsp:txXfrm>
        <a:off x="10063907" y="255129"/>
        <a:ext cx="1078276" cy="71885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000E153-AD69-47D0-913F-E2B92AAF46E0}" type="datetimeFigureOut">
              <a:rPr lang="it-IT" smtClean="0"/>
              <a:t>03/04/2023</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34B5343-B15B-4B25-9D3F-C837A1990277}" type="slidenum">
              <a:rPr lang="it-IT" smtClean="0"/>
              <a:t>‹N›</a:t>
            </a:fld>
            <a:endParaRPr lang="it-IT"/>
          </a:p>
        </p:txBody>
      </p:sp>
    </p:spTree>
    <p:extLst>
      <p:ext uri="{BB962C8B-B14F-4D97-AF65-F5344CB8AC3E}">
        <p14:creationId xmlns:p14="http://schemas.microsoft.com/office/powerpoint/2010/main" val="106515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E157D98-17A4-4B02-BFA8-91280F39229B}" type="slidenum">
              <a:rPr lang="it-IT" smtClean="0"/>
              <a:t>97</a:t>
            </a:fld>
            <a:endParaRPr lang="it-IT"/>
          </a:p>
        </p:txBody>
      </p:sp>
    </p:spTree>
    <p:extLst>
      <p:ext uri="{BB962C8B-B14F-4D97-AF65-F5344CB8AC3E}">
        <p14:creationId xmlns:p14="http://schemas.microsoft.com/office/powerpoint/2010/main" val="77308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My Rotary e il sito del distretto sincronizzano i dati entro 1-2 giorni da ogni inserimento.</a:t>
            </a:r>
          </a:p>
          <a:p>
            <a:r>
              <a:rPr lang="it-IT" dirty="0"/>
              <a:t>Meglio riportare gli aggiornamenti alcuni giorni prima e controllare anche dall’altra parte che sia aggiornato. </a:t>
            </a:r>
          </a:p>
        </p:txBody>
      </p:sp>
      <p:sp>
        <p:nvSpPr>
          <p:cNvPr id="4" name="Segnaposto numero diapositiva 3"/>
          <p:cNvSpPr>
            <a:spLocks noGrp="1"/>
          </p:cNvSpPr>
          <p:nvPr>
            <p:ph type="sldNum" sz="quarter" idx="5"/>
          </p:nvPr>
        </p:nvSpPr>
        <p:spPr/>
        <p:txBody>
          <a:bodyPr/>
          <a:lstStyle/>
          <a:p>
            <a:fld id="{5E157D98-17A4-4B02-BFA8-91280F39229B}" type="slidenum">
              <a:rPr lang="it-IT" smtClean="0"/>
              <a:t>98</a:t>
            </a:fld>
            <a:endParaRPr lang="it-IT"/>
          </a:p>
        </p:txBody>
      </p:sp>
    </p:spTree>
    <p:extLst>
      <p:ext uri="{BB962C8B-B14F-4D97-AF65-F5344CB8AC3E}">
        <p14:creationId xmlns:p14="http://schemas.microsoft.com/office/powerpoint/2010/main" val="331262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00000"/>
                </a:solidFill>
                <a:effectLst/>
                <a:latin typeface="Georgia" panose="02040502050405020303" pitchFamily="18" charset="0"/>
              </a:rPr>
              <a:t>La scadenza è sempre di 120 giorni dal giorno dell’emissione della fattura (quindi non dal 1 luglio o dal 1 gennaio, ma dal giorno in cui viene inviata per email ai dirigenti di club e messa a disposizione nel My Rotary – solitamente nella seconda metà del mese di luglio e gennaio, purtroppo non c’è una data precisa). </a:t>
            </a:r>
          </a:p>
          <a:p>
            <a:r>
              <a:rPr lang="it-IT" b="0" i="0" dirty="0">
                <a:solidFill>
                  <a:srgbClr val="000000"/>
                </a:solidFill>
                <a:effectLst/>
                <a:latin typeface="Georgia" panose="02040502050405020303" pitchFamily="18" charset="0"/>
              </a:rPr>
              <a:t>Questo riguarda sia i club Rotary sia i club Rotaract.</a:t>
            </a:r>
          </a:p>
          <a:p>
            <a:r>
              <a:rPr lang="it-IT" b="0" i="0" dirty="0">
                <a:solidFill>
                  <a:srgbClr val="000000"/>
                </a:solidFill>
                <a:effectLst/>
                <a:latin typeface="Georgia" panose="02040502050405020303" pitchFamily="18" charset="0"/>
              </a:rPr>
              <a:t>Il tasso di cambio si trova sul </a:t>
            </a:r>
            <a:r>
              <a:rPr lang="it-IT" b="0" i="0" dirty="0" err="1">
                <a:solidFill>
                  <a:srgbClr val="000000"/>
                </a:solidFill>
                <a:effectLst/>
                <a:latin typeface="Georgia" panose="02040502050405020303" pitchFamily="18" charset="0"/>
              </a:rPr>
              <a:t>MyRotary</a:t>
            </a:r>
            <a:endParaRPr lang="it-IT" b="0" i="0" dirty="0">
              <a:solidFill>
                <a:srgbClr val="000000"/>
              </a:solidFill>
              <a:effectLst/>
              <a:latin typeface="Georgia" panose="02040502050405020303" pitchFamily="18" charset="0"/>
            </a:endParaRPr>
          </a:p>
        </p:txBody>
      </p:sp>
      <p:sp>
        <p:nvSpPr>
          <p:cNvPr id="4" name="Segnaposto numero diapositiva 3"/>
          <p:cNvSpPr>
            <a:spLocks noGrp="1"/>
          </p:cNvSpPr>
          <p:nvPr>
            <p:ph type="sldNum" sz="quarter" idx="5"/>
          </p:nvPr>
        </p:nvSpPr>
        <p:spPr/>
        <p:txBody>
          <a:bodyPr/>
          <a:lstStyle/>
          <a:p>
            <a:fld id="{5E157D98-17A4-4B02-BFA8-91280F39229B}" type="slidenum">
              <a:rPr lang="it-IT" smtClean="0"/>
              <a:t>99</a:t>
            </a:fld>
            <a:endParaRPr lang="it-IT"/>
          </a:p>
        </p:txBody>
      </p:sp>
    </p:spTree>
    <p:extLst>
      <p:ext uri="{BB962C8B-B14F-4D97-AF65-F5344CB8AC3E}">
        <p14:creationId xmlns:p14="http://schemas.microsoft.com/office/powerpoint/2010/main" val="126077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2060"/>
                </a:solidFill>
                <a:latin typeface="Arial" panose="020B0604020202020204" pitchFamily="34" charset="0"/>
                <a:cs typeface="Arial" panose="020B0604020202020204" pitchFamily="34" charset="0"/>
              </a:rPr>
              <a:t>Le quote Servono per coprire le spese dei Seminari distrettuali, per sostenere </a:t>
            </a:r>
            <a:r>
              <a:rPr lang="it-IT" sz="1200" dirty="0" err="1">
                <a:solidFill>
                  <a:srgbClr val="002060"/>
                </a:solidFill>
                <a:latin typeface="Arial" panose="020B0604020202020204" pitchFamily="34" charset="0"/>
                <a:cs typeface="Arial" panose="020B0604020202020204" pitchFamily="34" charset="0"/>
              </a:rPr>
              <a:t>Interact</a:t>
            </a:r>
            <a:r>
              <a:rPr lang="it-IT" sz="1200" dirty="0">
                <a:solidFill>
                  <a:srgbClr val="002060"/>
                </a:solidFill>
                <a:latin typeface="Arial" panose="020B0604020202020204" pitchFamily="34" charset="0"/>
                <a:cs typeface="Arial" panose="020B0604020202020204" pitchFamily="34" charset="0"/>
              </a:rPr>
              <a:t> e Rotaract, i Fondi distrettuali, le attività delle Commissioni distrettuali, le spese amministrative e per co-finanziare i Progetti di Club.</a:t>
            </a:r>
          </a:p>
          <a:p>
            <a:endParaRPr lang="it-IT" dirty="0"/>
          </a:p>
        </p:txBody>
      </p:sp>
      <p:sp>
        <p:nvSpPr>
          <p:cNvPr id="4" name="Segnaposto numero diapositiva 3"/>
          <p:cNvSpPr>
            <a:spLocks noGrp="1"/>
          </p:cNvSpPr>
          <p:nvPr>
            <p:ph type="sldNum" sz="quarter" idx="5"/>
          </p:nvPr>
        </p:nvSpPr>
        <p:spPr/>
        <p:txBody>
          <a:bodyPr/>
          <a:lstStyle/>
          <a:p>
            <a:fld id="{5E157D98-17A4-4B02-BFA8-91280F39229B}" type="slidenum">
              <a:rPr lang="it-IT" smtClean="0"/>
              <a:t>100</a:t>
            </a:fld>
            <a:endParaRPr lang="it-IT"/>
          </a:p>
        </p:txBody>
      </p:sp>
    </p:spTree>
    <p:extLst>
      <p:ext uri="{BB962C8B-B14F-4D97-AF65-F5344CB8AC3E}">
        <p14:creationId xmlns:p14="http://schemas.microsoft.com/office/powerpoint/2010/main" val="405070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E157D98-17A4-4B02-BFA8-91280F39229B}" type="slidenum">
              <a:rPr lang="it-IT" smtClean="0"/>
              <a:t>103</a:t>
            </a:fld>
            <a:endParaRPr lang="it-IT"/>
          </a:p>
        </p:txBody>
      </p:sp>
    </p:spTree>
    <p:extLst>
      <p:ext uri="{BB962C8B-B14F-4D97-AF65-F5344CB8AC3E}">
        <p14:creationId xmlns:p14="http://schemas.microsoft.com/office/powerpoint/2010/main" val="424066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Nel mese di giugno dovrebbe terminare l’upgrade sulla nuova piattaforma e verrà comunicato ai club da Stefano </a:t>
            </a:r>
            <a:r>
              <a:rPr lang="it-IT" sz="1800" kern="100" dirty="0" err="1">
                <a:effectLst/>
                <a:latin typeface="Calibri" panose="020F0502020204030204" pitchFamily="34" charset="0"/>
                <a:ea typeface="Calibri" panose="020F0502020204030204" pitchFamily="34" charset="0"/>
                <a:cs typeface="Times New Roman" panose="02020603050405020304" pitchFamily="18" charset="0"/>
              </a:rPr>
              <a:t>Termanini</a:t>
            </a: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con maggiori dettagli.</a:t>
            </a:r>
          </a:p>
        </p:txBody>
      </p:sp>
      <p:sp>
        <p:nvSpPr>
          <p:cNvPr id="4" name="Segnaposto numero diapositiva 3"/>
          <p:cNvSpPr>
            <a:spLocks noGrp="1"/>
          </p:cNvSpPr>
          <p:nvPr>
            <p:ph type="sldNum" sz="quarter" idx="5"/>
          </p:nvPr>
        </p:nvSpPr>
        <p:spPr/>
        <p:txBody>
          <a:bodyPr/>
          <a:lstStyle/>
          <a:p>
            <a:fld id="{5E157D98-17A4-4B02-BFA8-91280F39229B}" type="slidenum">
              <a:rPr lang="it-IT" smtClean="0"/>
              <a:t>105</a:t>
            </a:fld>
            <a:endParaRPr lang="it-IT"/>
          </a:p>
        </p:txBody>
      </p:sp>
    </p:spTree>
    <p:extLst>
      <p:ext uri="{BB962C8B-B14F-4D97-AF65-F5344CB8AC3E}">
        <p14:creationId xmlns:p14="http://schemas.microsoft.com/office/powerpoint/2010/main" val="77239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B5343-B15B-4B25-9D3F-C837A1990277}" type="slidenum">
              <a:rPr lang="it-IT" smtClean="0"/>
              <a:t>111</a:t>
            </a:fld>
            <a:endParaRPr lang="it-IT"/>
          </a:p>
        </p:txBody>
      </p:sp>
    </p:spTree>
    <p:extLst>
      <p:ext uri="{BB962C8B-B14F-4D97-AF65-F5344CB8AC3E}">
        <p14:creationId xmlns:p14="http://schemas.microsoft.com/office/powerpoint/2010/main" val="264987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FD22E0B-DCBD-4F27-8117-535A20E291C5}" type="datetimeFigureOut">
              <a:rPr lang="it-IT" smtClean="0"/>
              <a:t>03/04/2023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208766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D22E0B-DCBD-4F27-8117-535A20E291C5}" type="datetimeFigureOut">
              <a:rPr lang="it-IT" smtClean="0"/>
              <a:t>03/04/2023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274058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D22E0B-DCBD-4F27-8117-535A20E291C5}" type="datetimeFigureOut">
              <a:rPr lang="it-IT" smtClean="0"/>
              <a:t>03/04/2023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2008273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FD22E0B-DCBD-4F27-8117-535A20E291C5}" type="datetimeFigureOut">
              <a:rPr lang="it-IT" smtClean="0"/>
              <a:t>03/04/2023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311837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FD22E0B-DCBD-4F27-8117-535A20E291C5}" type="datetimeFigureOut">
              <a:rPr lang="it-IT" smtClean="0"/>
              <a:t>03/04/2023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418060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FD22E0B-DCBD-4F27-8117-535A20E291C5}" type="datetimeFigureOut">
              <a:rPr lang="it-IT" smtClean="0"/>
              <a:t>03/04/2023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405669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FD22E0B-DCBD-4F27-8117-535A20E291C5}" type="datetimeFigureOut">
              <a:rPr lang="it-IT" smtClean="0"/>
              <a:t>03/04/2023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326828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FD22E0B-DCBD-4F27-8117-535A20E291C5}" type="datetimeFigureOut">
              <a:rPr lang="it-IT" smtClean="0"/>
              <a:t>03/04/2023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326057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22E0B-DCBD-4F27-8117-535A20E291C5}" type="datetimeFigureOut">
              <a:rPr lang="it-IT" smtClean="0"/>
              <a:t>03/04/2023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152085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FD22E0B-DCBD-4F27-8117-535A20E291C5}" type="datetimeFigureOut">
              <a:rPr lang="it-IT" smtClean="0"/>
              <a:t>03/04/2023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183613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FD22E0B-DCBD-4F27-8117-535A20E291C5}" type="datetimeFigureOut">
              <a:rPr lang="it-IT" smtClean="0"/>
              <a:t>03/04/2023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4410E9-DC04-4C06-ABA3-3EA4B5F502F6}" type="slidenum">
              <a:rPr lang="it-IT" smtClean="0"/>
              <a:t>‹N›</a:t>
            </a:fld>
            <a:endParaRPr lang="it-IT"/>
          </a:p>
        </p:txBody>
      </p:sp>
    </p:spTree>
    <p:extLst>
      <p:ext uri="{BB962C8B-B14F-4D97-AF65-F5344CB8AC3E}">
        <p14:creationId xmlns:p14="http://schemas.microsoft.com/office/powerpoint/2010/main" val="180438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22E0B-DCBD-4F27-8117-535A20E291C5}" type="datetimeFigureOut">
              <a:rPr lang="it-IT" smtClean="0"/>
              <a:t>03/04/2023</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410E9-DC04-4C06-ABA3-3EA4B5F502F6}" type="slidenum">
              <a:rPr lang="it-IT" smtClean="0"/>
              <a:t>‹N›</a:t>
            </a:fld>
            <a:endParaRPr lang="it-IT"/>
          </a:p>
        </p:txBody>
      </p:sp>
    </p:spTree>
    <p:extLst>
      <p:ext uri="{BB962C8B-B14F-4D97-AF65-F5344CB8AC3E}">
        <p14:creationId xmlns:p14="http://schemas.microsoft.com/office/powerpoint/2010/main" val="41380996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7.svg"/><Relationship Id="rId4" Type="http://schemas.openxmlformats.org/officeDocument/2006/relationships/image" Target="../media/image116.png"/></Relationships>
</file>

<file path=ppt/slides/_rels/slide10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oleObject" Target="../embeddings/oleObject6.bin"/><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slideLayout" Target="../slideLayouts/slideLayout1.xml"/><Relationship Id="rId16" Type="http://schemas.openxmlformats.org/officeDocument/2006/relationships/image" Target="../media/image57.svg"/><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3.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34.png"/><Relationship Id="rId4" Type="http://schemas.openxmlformats.org/officeDocument/2006/relationships/image" Target="../media/image41.emf"/><Relationship Id="rId9" Type="http://schemas.openxmlformats.org/officeDocument/2006/relationships/image" Target="../media/image50.png"/><Relationship Id="rId14" Type="http://schemas.openxmlformats.org/officeDocument/2006/relationships/image" Target="../media/image55.svg"/></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oleObject" Target="../embeddings/oleObject7.bin"/><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34.png"/><Relationship Id="rId2" Type="http://schemas.openxmlformats.org/officeDocument/2006/relationships/slideLayout" Target="../slideLayouts/slideLayout1.xml"/><Relationship Id="rId16" Type="http://schemas.openxmlformats.org/officeDocument/2006/relationships/image" Target="../media/image69.svg"/><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64.png"/><Relationship Id="rId5" Type="http://schemas.openxmlformats.org/officeDocument/2006/relationships/image" Target="../media/image3.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41.emf"/><Relationship Id="rId9" Type="http://schemas.openxmlformats.org/officeDocument/2006/relationships/image" Target="../media/image62.png"/><Relationship Id="rId14" Type="http://schemas.openxmlformats.org/officeDocument/2006/relationships/image" Target="../media/image67.sv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9.jpe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118.png"/><Relationship Id="rId5" Type="http://schemas.openxmlformats.org/officeDocument/2006/relationships/image" Target="../media/image5.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oleObject" Target="../embeddings/oleObject1.bin"/><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2.bin"/><Relationship Id="rId7" Type="http://schemas.openxmlformats.org/officeDocument/2006/relationships/image" Target="../media/image42.jp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41.emf"/><Relationship Id="rId9"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oleObject" Target="../embeddings/oleObject2.bin"/><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1.emf"/><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3.bin"/><Relationship Id="rId7"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1.emf"/><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oleObject" Target="../embeddings/oleObject4.bin"/><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slideLayout" Target="../slideLayouts/slideLayout1.xml"/><Relationship Id="rId16" Type="http://schemas.openxmlformats.org/officeDocument/2006/relationships/image" Target="../media/image57.svg"/><Relationship Id="rId1" Type="http://schemas.openxmlformats.org/officeDocument/2006/relationships/tags" Target="../tags/tag11.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3.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34.png"/><Relationship Id="rId4" Type="http://schemas.openxmlformats.org/officeDocument/2006/relationships/image" Target="../media/image41.emf"/><Relationship Id="rId9" Type="http://schemas.openxmlformats.org/officeDocument/2006/relationships/image" Target="../media/image50.png"/><Relationship Id="rId14" Type="http://schemas.openxmlformats.org/officeDocument/2006/relationships/image" Target="../media/image55.svg"/></Relationships>
</file>

<file path=ppt/slides/_rels/slide3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oleObject" Target="../embeddings/oleObject5.bin"/><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34.png"/><Relationship Id="rId2" Type="http://schemas.openxmlformats.org/officeDocument/2006/relationships/slideLayout" Target="../slideLayouts/slideLayout1.xml"/><Relationship Id="rId16" Type="http://schemas.openxmlformats.org/officeDocument/2006/relationships/image" Target="../media/image69.svg"/><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64.png"/><Relationship Id="rId5" Type="http://schemas.openxmlformats.org/officeDocument/2006/relationships/image" Target="../media/image3.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41.emf"/><Relationship Id="rId9" Type="http://schemas.openxmlformats.org/officeDocument/2006/relationships/image" Target="../media/image62.png"/><Relationship Id="rId14"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bit.ly/FormazioneSegretari" TargetMode="External"/><Relationship Id="rId3" Type="http://schemas.openxmlformats.org/officeDocument/2006/relationships/image" Target="../media/image9.png"/><Relationship Id="rId7" Type="http://schemas.openxmlformats.org/officeDocument/2006/relationships/hyperlink" Target="https://bit.ly/ZoomGennaio"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bit.ly/ZoomDicembre" TargetMode="External"/><Relationship Id="rId5" Type="http://schemas.openxmlformats.org/officeDocument/2006/relationships/hyperlink" Target="https://bit.ly/ZoomNovembre" TargetMode="External"/><Relationship Id="rId10" Type="http://schemas.openxmlformats.org/officeDocument/2006/relationships/image" Target="../media/image70.png"/><Relationship Id="rId4" Type="http://schemas.openxmlformats.org/officeDocument/2006/relationships/hyperlink" Target="https://bit.ly/FormazioneZoomOttobre" TargetMode="External"/><Relationship Id="rId9" Type="http://schemas.openxmlformats.org/officeDocument/2006/relationships/hyperlink" Target="https://bit.ly/FormazioneTesorieriPrefetti"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3" Type="http://schemas.openxmlformats.org/officeDocument/2006/relationships/hyperlink" Target="https://my-cms.rotary.org/it/document/rotary-citation-goals-and-instructions" TargetMode="External"/><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mailto:fortunato.crovari@rotary2032.i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hyperlink" Target="https://www.dailymail.co.uk/tvshowbiz/article-2572586/Matthew-McConaugheys-Australian-family-members-speak-time.html" TargetMode="External"/><Relationship Id="rId4" Type="http://schemas.openxmlformats.org/officeDocument/2006/relationships/image" Target="../media/image91.jp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3.jp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image" Target="../media/image3.png"/><Relationship Id="rId12" Type="http://schemas.openxmlformats.org/officeDocument/2006/relationships/diagramColors" Target="../diagrams/colors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0" Type="http://schemas.openxmlformats.org/officeDocument/2006/relationships/diagramLayout" Target="../diagrams/layout2.xml"/><Relationship Id="rId4" Type="http://schemas.openxmlformats.org/officeDocument/2006/relationships/diagramQuickStyle" Target="../diagrams/quickStyle1.xml"/><Relationship Id="rId9" Type="http://schemas.openxmlformats.org/officeDocument/2006/relationships/diagramData" Target="../diagrams/data2.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8" Type="http://schemas.openxmlformats.org/officeDocument/2006/relationships/hyperlink" Target="https://www.rotary.org/it/our-programs/youth-exchanges" TargetMode="External"/><Relationship Id="rId13" Type="http://schemas.openxmlformats.org/officeDocument/2006/relationships/hyperlink" Target="https://yehub.net/ITA-stapp" TargetMode="External"/><Relationship Id="rId18" Type="http://schemas.openxmlformats.org/officeDocument/2006/relationships/image" Target="../media/image99.PNG"/><Relationship Id="rId3" Type="http://schemas.openxmlformats.org/officeDocument/2006/relationships/hyperlink" Target="https://www.rotaryscambiogiovani.it/kb/" TargetMode="External"/><Relationship Id="rId7" Type="http://schemas.openxmlformats.org/officeDocument/2006/relationships/hyperlink" Target="https://ryeitalianmultidistrict.it/" TargetMode="External"/><Relationship Id="rId12" Type="http://schemas.openxmlformats.org/officeDocument/2006/relationships/hyperlink" Target="https://yehub.net/ITA-obapp" TargetMode="External"/><Relationship Id="rId17" Type="http://schemas.openxmlformats.org/officeDocument/2006/relationships/image" Target="../media/image98.png"/><Relationship Id="rId2" Type="http://schemas.openxmlformats.org/officeDocument/2006/relationships/image" Target="../media/image97.jp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brandcenter.rotary.org/en-GB" TargetMode="External"/><Relationship Id="rId11" Type="http://schemas.openxmlformats.org/officeDocument/2006/relationships/hyperlink" Target="https://yehub.net/ITA-hfapp" TargetMode="External"/><Relationship Id="rId5" Type="http://schemas.openxmlformats.org/officeDocument/2006/relationships/hyperlink" Target="mailto:simonamarchese01@gmail.com" TargetMode="External"/><Relationship Id="rId15" Type="http://schemas.openxmlformats.org/officeDocument/2006/relationships/image" Target="../media/image3.png"/><Relationship Id="rId10" Type="http://schemas.openxmlformats.org/officeDocument/2006/relationships/hyperlink" Target="https://yehub.net/ITA-volapp" TargetMode="External"/><Relationship Id="rId4" Type="http://schemas.openxmlformats.org/officeDocument/2006/relationships/hyperlink" Target="mailto:william.brignone@rotary2032.it" TargetMode="External"/><Relationship Id="rId9" Type="http://schemas.openxmlformats.org/officeDocument/2006/relationships/hyperlink" Target="https://brandcenter.rotary.org/en-GB/Images-Video/Images" TargetMode="External"/><Relationship Id="rId14" Type="http://schemas.openxmlformats.org/officeDocument/2006/relationships/hyperlink" Target="https://yehub.net/ITA-ctap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52359"/>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35147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443326"/>
            <a:ext cx="12192000" cy="690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SIPE </a:t>
            </a:r>
            <a:r>
              <a:rPr lang="en-US" sz="5400" b="1" dirty="0">
                <a:solidFill>
                  <a:schemeClr val="bg1"/>
                </a:solidFill>
                <a:latin typeface="Arial" panose="020B0604020202020204" pitchFamily="34" charset="0"/>
                <a:cs typeface="Arial" panose="020B0604020202020204" pitchFamily="34" charset="0"/>
              </a:rPr>
              <a:t>23.24</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216939"/>
            <a:ext cx="12192000" cy="708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err="1">
                <a:solidFill>
                  <a:schemeClr val="bg1"/>
                </a:solidFill>
              </a:rPr>
              <a:t>Seminario</a:t>
            </a:r>
            <a:r>
              <a:rPr lang="en-US" sz="4000" b="1" dirty="0">
                <a:solidFill>
                  <a:schemeClr val="bg1"/>
                </a:solidFill>
              </a:rPr>
              <a:t> </a:t>
            </a:r>
            <a:r>
              <a:rPr lang="en-US" sz="4000" b="1" dirty="0" err="1">
                <a:solidFill>
                  <a:schemeClr val="bg1"/>
                </a:solidFill>
              </a:rPr>
              <a:t>Istruzione</a:t>
            </a:r>
            <a:r>
              <a:rPr lang="en-US" sz="4000" b="1" dirty="0">
                <a:solidFill>
                  <a:schemeClr val="bg1"/>
                </a:solidFill>
              </a:rPr>
              <a:t> </a:t>
            </a:r>
            <a:r>
              <a:rPr lang="en-US" sz="4000" b="1" dirty="0" err="1">
                <a:solidFill>
                  <a:schemeClr val="bg1"/>
                </a:solidFill>
              </a:rPr>
              <a:t>Presidenti</a:t>
            </a:r>
            <a:r>
              <a:rPr lang="en-US" sz="4000" b="1" dirty="0">
                <a:solidFill>
                  <a:schemeClr val="bg1"/>
                </a:solidFill>
              </a:rPr>
              <a:t> </a:t>
            </a:r>
            <a:r>
              <a:rPr lang="en-US" sz="4000" b="1" dirty="0" err="1">
                <a:solidFill>
                  <a:schemeClr val="bg1"/>
                </a:solidFill>
              </a:rPr>
              <a:t>Eletti</a:t>
            </a:r>
            <a:endParaRPr lang="en-US" sz="4000" b="1" dirty="0">
              <a:solidFill>
                <a:schemeClr val="bg1"/>
              </a:solidFill>
            </a:endParaRP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85503" y="5875771"/>
            <a:ext cx="3518977" cy="646331"/>
          </a:xfrm>
          <a:prstGeom prst="rect">
            <a:avLst/>
          </a:prstGeom>
          <a:noFill/>
        </p:spPr>
        <p:txBody>
          <a:bodyPr wrap="none" rtlCol="0">
            <a:spAutoFit/>
          </a:bodyPr>
          <a:lstStyle/>
          <a:p>
            <a:r>
              <a:rPr lang="it-IT" b="1" dirty="0">
                <a:solidFill>
                  <a:schemeClr val="bg1"/>
                </a:solidFill>
                <a:latin typeface="Arial" panose="020B0604020202020204" pitchFamily="34" charset="0"/>
                <a:cs typeface="Arial" panose="020B0604020202020204" pitchFamily="34" charset="0"/>
              </a:rPr>
              <a:t>Istituto Sobrero</a:t>
            </a:r>
          </a:p>
          <a:p>
            <a:r>
              <a:rPr lang="it-IT" dirty="0">
                <a:solidFill>
                  <a:schemeClr val="bg1"/>
                </a:solidFill>
                <a:latin typeface="Arial" panose="020B0604020202020204" pitchFamily="34" charset="0"/>
                <a:cs typeface="Arial" panose="020B0604020202020204" pitchFamily="34" charset="0"/>
              </a:rPr>
              <a:t>CASALE M.to (AL) 1 Aprile 2023</a:t>
            </a:r>
          </a:p>
        </p:txBody>
      </p:sp>
      <p:pic>
        <p:nvPicPr>
          <p:cNvPr id="11" name="Immagine 10" descr="Immagine che contiene persona, interno, pavimento, posare&#10;&#10;Descrizione generata automaticamente">
            <a:extLst>
              <a:ext uri="{FF2B5EF4-FFF2-40B4-BE49-F238E27FC236}">
                <a16:creationId xmlns:a16="http://schemas.microsoft.com/office/drawing/2014/main" id="{E8B56A69-10F3-4721-4552-934F69296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280" y="389012"/>
            <a:ext cx="4989779" cy="2528999"/>
          </a:xfrm>
          <a:prstGeom prst="rect">
            <a:avLst/>
          </a:prstGeom>
        </p:spPr>
      </p:pic>
    </p:spTree>
    <p:extLst>
      <p:ext uri="{BB962C8B-B14F-4D97-AF65-F5344CB8AC3E}">
        <p14:creationId xmlns:p14="http://schemas.microsoft.com/office/powerpoint/2010/main" val="1133509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F71EDE65-89E8-8859-106A-A55C7B095AC8}"/>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b="1" dirty="0">
                <a:solidFill>
                  <a:schemeClr val="accent1">
                    <a:lumMod val="75000"/>
                  </a:schemeClr>
                </a:solidFill>
                <a:latin typeface="+mj-lt"/>
                <a:ea typeface="+mj-ea"/>
                <a:cs typeface="+mj-cs"/>
              </a:rPr>
              <a:t>TEMA Distretto 2032</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82D758DE-5F1A-7B06-667C-1D0A3951C1CA}"/>
              </a:ext>
            </a:extLst>
          </p:cNvPr>
          <p:cNvSpPr txBox="1"/>
          <p:nvPr/>
        </p:nvSpPr>
        <p:spPr>
          <a:xfrm>
            <a:off x="512491" y="5781657"/>
            <a:ext cx="4006348" cy="750974"/>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2200" b="1" dirty="0">
                <a:solidFill>
                  <a:schemeClr val="accent1">
                    <a:lumMod val="75000"/>
                  </a:schemeClr>
                </a:solidFill>
              </a:rPr>
              <a:t>SIPE 23.24</a:t>
            </a:r>
          </a:p>
          <a:p>
            <a:pPr defTabSz="914400">
              <a:lnSpc>
                <a:spcPct val="90000"/>
              </a:lnSpc>
              <a:spcAft>
                <a:spcPts val="600"/>
              </a:spcAft>
            </a:pPr>
            <a:r>
              <a:rPr lang="en-US" sz="2200" dirty="0">
                <a:solidFill>
                  <a:schemeClr val="accent1">
                    <a:lumMod val="75000"/>
                  </a:schemeClr>
                </a:solidFill>
              </a:rPr>
              <a:t>Casale M.to 1 Aprile 2023</a:t>
            </a:r>
          </a:p>
        </p:txBody>
      </p:sp>
      <p:pic>
        <p:nvPicPr>
          <p:cNvPr id="3" name="Immagine 2">
            <a:extLst>
              <a:ext uri="{FF2B5EF4-FFF2-40B4-BE49-F238E27FC236}">
                <a16:creationId xmlns:a16="http://schemas.microsoft.com/office/drawing/2014/main" id="{93DC4FE4-1A57-AD21-AAF4-4B61B52FBEB4}"/>
              </a:ext>
            </a:extLst>
          </p:cNvPr>
          <p:cNvPicPr>
            <a:picLocks noChangeAspect="1"/>
          </p:cNvPicPr>
          <p:nvPr/>
        </p:nvPicPr>
        <p:blipFill rotWithShape="1">
          <a:blip r:embed="rId2">
            <a:extLst>
              <a:ext uri="{28A0092B-C50C-407E-A947-70E740481C1C}">
                <a14:useLocalDpi xmlns:a14="http://schemas.microsoft.com/office/drawing/2010/main" val="0"/>
              </a:ext>
            </a:extLst>
          </a:blip>
          <a:srcRect t="703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815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423524" y="2139048"/>
            <a:ext cx="11358969" cy="1420325"/>
          </a:xfrm>
          <a:prstGeom prst="rect">
            <a:avLst/>
          </a:prstGeom>
          <a:noFill/>
        </p:spPr>
        <p:txBody>
          <a:bodyPr wrap="square" rtlCol="0">
            <a:spAutoFit/>
          </a:bodyPr>
          <a:lstStyle/>
          <a:p>
            <a:pPr>
              <a:lnSpc>
                <a:spcPct val="150000"/>
              </a:lnSpc>
              <a:defRPr/>
            </a:pPr>
            <a:r>
              <a:rPr lang="it-IT" sz="2000" dirty="0">
                <a:solidFill>
                  <a:srgbClr val="002060"/>
                </a:solidFill>
                <a:latin typeface="Arial" panose="020B0604020202020204" pitchFamily="34" charset="0"/>
                <a:cs typeface="Arial" panose="020B0604020202020204" pitchFamily="34" charset="0"/>
              </a:rPr>
              <a:t>Le quote sono versate dal Club semestralmente, al 1 luglio 2023 e al 1 gennaio 2024, e sono pari a </a:t>
            </a:r>
            <a:r>
              <a:rPr lang="it-IT" sz="2000" b="1" dirty="0">
                <a:solidFill>
                  <a:srgbClr val="002060"/>
                </a:solidFill>
                <a:latin typeface="Arial" panose="020B0604020202020204" pitchFamily="34" charset="0"/>
                <a:cs typeface="Arial" panose="020B0604020202020204" pitchFamily="34" charset="0"/>
              </a:rPr>
              <a:t>75,00 €/Socio </a:t>
            </a:r>
            <a:r>
              <a:rPr lang="it-IT" sz="2000" dirty="0">
                <a:solidFill>
                  <a:srgbClr val="002060"/>
                </a:solidFill>
                <a:latin typeface="Arial" panose="020B0604020202020204" pitchFamily="34" charset="0"/>
                <a:cs typeface="Arial" panose="020B0604020202020204" pitchFamily="34" charset="0"/>
              </a:rPr>
              <a:t>a semestre.</a:t>
            </a:r>
          </a:p>
          <a:p>
            <a:pPr>
              <a:lnSpc>
                <a:spcPct val="150000"/>
              </a:lnSpc>
              <a:defRPr/>
            </a:pPr>
            <a:endParaRPr lang="it-IT" sz="2000" b="1" dirty="0">
              <a:solidFill>
                <a:srgbClr val="002060"/>
              </a:solidFill>
              <a:latin typeface="Arial" panose="020B060402020202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498667"/>
            <a:ext cx="6720109"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Quote dovute al Distretto Rotary 2032 </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D5EA963B-CBC9-0625-B032-5D399C3E673F}"/>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4" name="CasellaDiTesto 3">
            <a:extLst>
              <a:ext uri="{FF2B5EF4-FFF2-40B4-BE49-F238E27FC236}">
                <a16:creationId xmlns:a16="http://schemas.microsoft.com/office/drawing/2014/main" id="{1F26E3AE-5C0D-1B99-2B79-7C969B986176}"/>
              </a:ext>
            </a:extLst>
          </p:cNvPr>
          <p:cNvSpPr txBox="1"/>
          <p:nvPr/>
        </p:nvSpPr>
        <p:spPr>
          <a:xfrm>
            <a:off x="423524" y="3449990"/>
            <a:ext cx="11190320" cy="1703030"/>
          </a:xfrm>
          <a:prstGeom prst="rect">
            <a:avLst/>
          </a:prstGeom>
          <a:noFill/>
        </p:spPr>
        <p:txBody>
          <a:bodyPr wrap="square">
            <a:spAutoFit/>
          </a:bodyPr>
          <a:lstStyle/>
          <a:p>
            <a:pPr>
              <a:lnSpc>
                <a:spcPct val="150000"/>
              </a:lnSpc>
              <a:defRPr/>
            </a:pPr>
            <a:r>
              <a:rPr lang="it-IT" sz="1800" b="1" dirty="0">
                <a:solidFill>
                  <a:srgbClr val="002060"/>
                </a:solidFill>
                <a:latin typeface="Arial" panose="020B0604020202020204" pitchFamily="34" charset="0"/>
                <a:cs typeface="Arial" panose="020B0604020202020204" pitchFamily="34" charset="0"/>
              </a:rPr>
              <a:t>Quote per Assemblea e Congresso</a:t>
            </a:r>
          </a:p>
          <a:p>
            <a:pPr>
              <a:lnSpc>
                <a:spcPct val="150000"/>
              </a:lnSpc>
              <a:defRPr/>
            </a:pPr>
            <a:r>
              <a:rPr lang="it-IT" sz="1800" dirty="0">
                <a:solidFill>
                  <a:srgbClr val="002060"/>
                </a:solidFill>
                <a:latin typeface="Arial" panose="020B0604020202020204" pitchFamily="34" charset="0"/>
                <a:cs typeface="Arial" panose="020B0604020202020204" pitchFamily="34" charset="0"/>
              </a:rPr>
              <a:t>Il Governatore ha scelto quest’anno di </a:t>
            </a:r>
            <a:r>
              <a:rPr lang="it-IT" sz="1800" b="1" dirty="0">
                <a:solidFill>
                  <a:srgbClr val="002060"/>
                </a:solidFill>
                <a:latin typeface="Arial" panose="020B0604020202020204" pitchFamily="34" charset="0"/>
                <a:cs typeface="Arial" panose="020B0604020202020204" pitchFamily="34" charset="0"/>
              </a:rPr>
              <a:t>NON ADDEBITARE</a:t>
            </a:r>
            <a:r>
              <a:rPr lang="it-IT" sz="1800" dirty="0">
                <a:solidFill>
                  <a:srgbClr val="002060"/>
                </a:solidFill>
                <a:latin typeface="Arial" panose="020B0604020202020204" pitchFamily="34" charset="0"/>
                <a:cs typeface="Arial" panose="020B0604020202020204" pitchFamily="34" charset="0"/>
              </a:rPr>
              <a:t> le quote di partecipazione all’Assemblea di formazione al Congresso distrettuale ed ai Seminari in modo che i club possano utilizzare quanto risparmiato per sostenere progetti di service.</a:t>
            </a:r>
          </a:p>
        </p:txBody>
      </p:sp>
    </p:spTree>
    <p:extLst>
      <p:ext uri="{BB962C8B-B14F-4D97-AF65-F5344CB8AC3E}">
        <p14:creationId xmlns:p14="http://schemas.microsoft.com/office/powerpoint/2010/main" val="5649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416515" y="2082242"/>
            <a:ext cx="11358969" cy="958660"/>
          </a:xfrm>
          <a:prstGeom prst="rect">
            <a:avLst/>
          </a:prstGeom>
          <a:noFill/>
        </p:spPr>
        <p:txBody>
          <a:bodyPr wrap="square" rtlCol="0">
            <a:spAutoFit/>
          </a:bodyPr>
          <a:lstStyle/>
          <a:p>
            <a:pPr>
              <a:lnSpc>
                <a:spcPct val="150000"/>
              </a:lnSpc>
              <a:defRPr/>
            </a:pPr>
            <a:r>
              <a:rPr lang="it-IT" sz="2000" b="1" dirty="0">
                <a:solidFill>
                  <a:srgbClr val="002060"/>
                </a:solidFill>
                <a:latin typeface="Arial" panose="020B0604020202020204" pitchFamily="34" charset="0"/>
                <a:cs typeface="Arial" panose="020B0604020202020204" pitchFamily="34" charset="0"/>
              </a:rPr>
              <a:t>Al Fondo Annuale </a:t>
            </a:r>
            <a:r>
              <a:rPr lang="it-IT" sz="2000" dirty="0">
                <a:solidFill>
                  <a:srgbClr val="002060"/>
                </a:solidFill>
                <a:latin typeface="Arial" panose="020B0604020202020204" pitchFamily="34" charset="0"/>
                <a:cs typeface="Arial" panose="020B0604020202020204" pitchFamily="34" charset="0"/>
              </a:rPr>
              <a:t>contributo annuale minimo di </a:t>
            </a:r>
            <a:r>
              <a:rPr lang="it-IT" sz="2000" b="1" dirty="0">
                <a:solidFill>
                  <a:srgbClr val="002060"/>
                </a:solidFill>
                <a:latin typeface="Arial" panose="020B0604020202020204" pitchFamily="34" charset="0"/>
                <a:cs typeface="Arial" panose="020B0604020202020204" pitchFamily="34" charset="0"/>
              </a:rPr>
              <a:t>110 €/Socio in 2 rate a novembre e febbraio</a:t>
            </a:r>
          </a:p>
          <a:p>
            <a:pPr>
              <a:lnSpc>
                <a:spcPct val="150000"/>
              </a:lnSpc>
              <a:defRPr/>
            </a:pPr>
            <a:r>
              <a:rPr lang="it-IT" sz="2000" b="1" dirty="0">
                <a:solidFill>
                  <a:srgbClr val="002060"/>
                </a:solidFill>
                <a:latin typeface="Arial" panose="020B0604020202020204" pitchFamily="34" charset="0"/>
                <a:cs typeface="Arial" panose="020B0604020202020204" pitchFamily="34" charset="0"/>
              </a:rPr>
              <a:t>Al Fondo </a:t>
            </a:r>
            <a:r>
              <a:rPr lang="it-IT" sz="2000" b="1" dirty="0" err="1">
                <a:solidFill>
                  <a:srgbClr val="002060"/>
                </a:solidFill>
                <a:latin typeface="Arial" panose="020B0604020202020204" pitchFamily="34" charset="0"/>
                <a:cs typeface="Arial" panose="020B0604020202020204" pitchFamily="34" charset="0"/>
              </a:rPr>
              <a:t>PolioPlus</a:t>
            </a:r>
            <a:r>
              <a:rPr lang="it-IT" sz="2000" b="1" dirty="0">
                <a:solidFill>
                  <a:srgbClr val="002060"/>
                </a:solidFill>
                <a:latin typeface="Arial" panose="020B0604020202020204" pitchFamily="34" charset="0"/>
                <a:cs typeface="Arial" panose="020B0604020202020204" pitchFamily="34" charset="0"/>
              </a:rPr>
              <a:t> </a:t>
            </a:r>
            <a:r>
              <a:rPr lang="it-IT" sz="2000" dirty="0">
                <a:solidFill>
                  <a:srgbClr val="002060"/>
                </a:solidFill>
                <a:latin typeface="Arial" panose="020B0604020202020204" pitchFamily="34" charset="0"/>
                <a:cs typeface="Arial" panose="020B0604020202020204" pitchFamily="34" charset="0"/>
              </a:rPr>
              <a:t>contributo annuale minimo di </a:t>
            </a:r>
            <a:r>
              <a:rPr lang="it-IT" sz="2000" b="1" dirty="0">
                <a:solidFill>
                  <a:srgbClr val="002060"/>
                </a:solidFill>
                <a:latin typeface="Arial" panose="020B0604020202020204" pitchFamily="34" charset="0"/>
                <a:cs typeface="Arial" panose="020B0604020202020204" pitchFamily="34" charset="0"/>
              </a:rPr>
              <a:t>25 €/Socio a novembre</a:t>
            </a:r>
            <a:endParaRPr lang="it-IT" sz="2000" dirty="0">
              <a:solidFill>
                <a:srgbClr val="002060"/>
              </a:solidFill>
              <a:latin typeface="Arial" panose="020B060402020202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498667"/>
            <a:ext cx="6138219"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Contributi alla Fondazione Rotary</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7EB37DBF-A5B4-916D-C710-958F885469F3}"/>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3" name="CasellaDiTesto 2">
            <a:extLst>
              <a:ext uri="{FF2B5EF4-FFF2-40B4-BE49-F238E27FC236}">
                <a16:creationId xmlns:a16="http://schemas.microsoft.com/office/drawing/2014/main" id="{2DE14F91-149C-9EE6-7316-34733DCD5EB4}"/>
              </a:ext>
            </a:extLst>
          </p:cNvPr>
          <p:cNvSpPr txBox="1"/>
          <p:nvPr/>
        </p:nvSpPr>
        <p:spPr>
          <a:xfrm>
            <a:off x="416514" y="3129537"/>
            <a:ext cx="11358969" cy="958660"/>
          </a:xfrm>
          <a:prstGeom prst="rect">
            <a:avLst/>
          </a:prstGeom>
          <a:noFill/>
        </p:spPr>
        <p:txBody>
          <a:bodyPr wrap="square" rtlCol="0">
            <a:spAutoFit/>
          </a:bodyPr>
          <a:lstStyle/>
          <a:p>
            <a:pPr>
              <a:lnSpc>
                <a:spcPct val="150000"/>
              </a:lnSpc>
              <a:defRPr/>
            </a:pPr>
            <a:r>
              <a:rPr lang="it-IT" sz="2000" b="1" dirty="0">
                <a:solidFill>
                  <a:srgbClr val="002060"/>
                </a:solidFill>
                <a:latin typeface="Arial" panose="020B0604020202020204" pitchFamily="34" charset="0"/>
                <a:cs typeface="Arial" panose="020B0604020202020204" pitchFamily="34" charset="0"/>
              </a:rPr>
              <a:t>Nota bene: </a:t>
            </a:r>
            <a:r>
              <a:rPr lang="it-IT" sz="2000" dirty="0">
                <a:solidFill>
                  <a:srgbClr val="002060"/>
                </a:solidFill>
                <a:latin typeface="Arial" panose="020B0604020202020204" pitchFamily="34" charset="0"/>
                <a:cs typeface="Arial" panose="020B0604020202020204" pitchFamily="34" charset="0"/>
              </a:rPr>
              <a:t>Aver provveduto a sostenere il Fondo Annuale è, in percentuale, uno dei requisiti per ottenere Sovvenzioni Distrettuali l’anno successivo</a:t>
            </a:r>
          </a:p>
        </p:txBody>
      </p:sp>
      <p:sp>
        <p:nvSpPr>
          <p:cNvPr id="4" name="CasellaDiTesto 3">
            <a:extLst>
              <a:ext uri="{FF2B5EF4-FFF2-40B4-BE49-F238E27FC236}">
                <a16:creationId xmlns:a16="http://schemas.microsoft.com/office/drawing/2014/main" id="{18DD89B6-1016-B7C8-8C2F-7893794D9A03}"/>
              </a:ext>
            </a:extLst>
          </p:cNvPr>
          <p:cNvSpPr txBox="1"/>
          <p:nvPr/>
        </p:nvSpPr>
        <p:spPr>
          <a:xfrm>
            <a:off x="428962" y="4198414"/>
            <a:ext cx="11358969" cy="1420325"/>
          </a:xfrm>
          <a:prstGeom prst="rect">
            <a:avLst/>
          </a:prstGeom>
          <a:noFill/>
        </p:spPr>
        <p:txBody>
          <a:bodyPr wrap="square" rtlCol="0">
            <a:spAutoFit/>
          </a:bodyPr>
          <a:lstStyle/>
          <a:p>
            <a:pPr>
              <a:lnSpc>
                <a:spcPct val="150000"/>
              </a:lnSpc>
              <a:defRPr/>
            </a:pPr>
            <a:r>
              <a:rPr lang="it-IT" sz="2000" b="1" dirty="0">
                <a:solidFill>
                  <a:srgbClr val="002060"/>
                </a:solidFill>
                <a:latin typeface="Arial" panose="020B0604020202020204" pitchFamily="34" charset="0"/>
                <a:cs typeface="Arial" panose="020B0604020202020204" pitchFamily="34" charset="0"/>
              </a:rPr>
              <a:t>I contributi alla Fondazione Rotary </a:t>
            </a:r>
            <a:r>
              <a:rPr lang="it-IT" sz="2000" dirty="0">
                <a:solidFill>
                  <a:srgbClr val="002060"/>
                </a:solidFill>
                <a:latin typeface="Arial" panose="020B0604020202020204" pitchFamily="34" charset="0"/>
                <a:cs typeface="Arial" panose="020B0604020202020204" pitchFamily="34" charset="0"/>
              </a:rPr>
              <a:t>concorrono anche all’ottenimento dell’Attestato del Presidente Internazionale, che riconosce al Club, di avere compiuto un anno estremamente fattivo e in linea con gli indirizzi del Rotary International.</a:t>
            </a:r>
          </a:p>
        </p:txBody>
      </p:sp>
    </p:spTree>
    <p:extLst>
      <p:ext uri="{BB962C8B-B14F-4D97-AF65-F5344CB8AC3E}">
        <p14:creationId xmlns:p14="http://schemas.microsoft.com/office/powerpoint/2010/main" val="22942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831850" y="2158004"/>
            <a:ext cx="10528300" cy="456535"/>
          </a:xfrm>
          <a:prstGeom prst="rect">
            <a:avLst/>
          </a:prstGeom>
          <a:noFill/>
        </p:spPr>
        <p:txBody>
          <a:bodyPr wrap="square" rtlCol="0">
            <a:spAutoFit/>
          </a:bodyPr>
          <a:lstStyle/>
          <a:p>
            <a:pPr>
              <a:lnSpc>
                <a:spcPct val="150000"/>
              </a:lnSpc>
              <a:defRPr/>
            </a:pPr>
            <a:r>
              <a:rPr lang="it-IT" b="1" dirty="0">
                <a:solidFill>
                  <a:srgbClr val="002060"/>
                </a:solidFill>
                <a:latin typeface="Arial" panose="020B0604020202020204" pitchFamily="34" charset="0"/>
                <a:cs typeface="Arial" panose="020B0604020202020204" pitchFamily="34" charset="0"/>
              </a:rPr>
              <a:t>Fondo Risposta disastri: </a:t>
            </a:r>
            <a:r>
              <a:rPr lang="it-IT" dirty="0">
                <a:solidFill>
                  <a:srgbClr val="002060"/>
                </a:solidFill>
                <a:latin typeface="Arial" panose="020B0604020202020204" pitchFamily="34" charset="0"/>
                <a:cs typeface="Arial" panose="020B0604020202020204" pitchFamily="34" charset="0"/>
              </a:rPr>
              <a:t>per dare risposte veloci alle emergenze naturali</a:t>
            </a: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498667"/>
            <a:ext cx="2779928"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Alte Donazioni </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7EB37DBF-A5B4-916D-C710-958F885469F3}"/>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4" name="CasellaDiTesto 3">
            <a:extLst>
              <a:ext uri="{FF2B5EF4-FFF2-40B4-BE49-F238E27FC236}">
                <a16:creationId xmlns:a16="http://schemas.microsoft.com/office/drawing/2014/main" id="{722C0242-60A4-B2AA-1694-923577E25DEE}"/>
              </a:ext>
            </a:extLst>
          </p:cNvPr>
          <p:cNvSpPr txBox="1"/>
          <p:nvPr/>
        </p:nvSpPr>
        <p:spPr>
          <a:xfrm>
            <a:off x="831850" y="2849174"/>
            <a:ext cx="10528300" cy="456535"/>
          </a:xfrm>
          <a:prstGeom prst="rect">
            <a:avLst/>
          </a:prstGeom>
          <a:noFill/>
        </p:spPr>
        <p:txBody>
          <a:bodyPr wrap="square">
            <a:spAutoFit/>
          </a:bodyPr>
          <a:lstStyle/>
          <a:p>
            <a:pPr>
              <a:lnSpc>
                <a:spcPct val="150000"/>
              </a:lnSpc>
              <a:defRPr/>
            </a:pPr>
            <a:r>
              <a:rPr lang="it-IT" b="1" dirty="0">
                <a:solidFill>
                  <a:srgbClr val="002060"/>
                </a:solidFill>
                <a:latin typeface="Arial" panose="020B0604020202020204" pitchFamily="34" charset="0"/>
                <a:cs typeface="Arial" panose="020B0604020202020204" pitchFamily="34" charset="0"/>
              </a:rPr>
              <a:t>Fondo di Dotazione: </a:t>
            </a:r>
            <a:r>
              <a:rPr lang="it-IT" dirty="0">
                <a:solidFill>
                  <a:srgbClr val="002060"/>
                </a:solidFill>
                <a:latin typeface="Arial" panose="020B0604020202020204" pitchFamily="34" charset="0"/>
                <a:cs typeface="Arial" panose="020B0604020202020204" pitchFamily="34" charset="0"/>
              </a:rPr>
              <a:t>fondi investiti e proventi che finanziano gli altri 3 fondi della Rotary Foundation. </a:t>
            </a:r>
          </a:p>
        </p:txBody>
      </p:sp>
      <p:sp>
        <p:nvSpPr>
          <p:cNvPr id="5" name="CasellaDiTesto 4">
            <a:extLst>
              <a:ext uri="{FF2B5EF4-FFF2-40B4-BE49-F238E27FC236}">
                <a16:creationId xmlns:a16="http://schemas.microsoft.com/office/drawing/2014/main" id="{47D35ADA-7EEA-D5F7-7A2A-F841EA355D57}"/>
              </a:ext>
            </a:extLst>
          </p:cNvPr>
          <p:cNvSpPr txBox="1"/>
          <p:nvPr/>
        </p:nvSpPr>
        <p:spPr>
          <a:xfrm>
            <a:off x="831850" y="3458212"/>
            <a:ext cx="10528300" cy="2118529"/>
          </a:xfrm>
          <a:prstGeom prst="rect">
            <a:avLst/>
          </a:prstGeom>
          <a:noFill/>
        </p:spPr>
        <p:txBody>
          <a:bodyPr wrap="square">
            <a:spAutoFit/>
          </a:bodyPr>
          <a:lstStyle/>
          <a:p>
            <a:pPr>
              <a:lnSpc>
                <a:spcPct val="150000"/>
              </a:lnSpc>
              <a:defRPr/>
            </a:pPr>
            <a:r>
              <a:rPr lang="it-IT" b="1" dirty="0">
                <a:solidFill>
                  <a:srgbClr val="002060"/>
                </a:solidFill>
                <a:latin typeface="Arial" panose="020B0604020202020204" pitchFamily="34" charset="0"/>
                <a:cs typeface="Arial" panose="020B0604020202020204" pitchFamily="34" charset="0"/>
              </a:rPr>
              <a:t>Fondo </a:t>
            </a:r>
            <a:r>
              <a:rPr lang="it-IT" b="1" dirty="0" err="1">
                <a:solidFill>
                  <a:srgbClr val="002060"/>
                </a:solidFill>
                <a:latin typeface="Arial" panose="020B0604020202020204" pitchFamily="34" charset="0"/>
                <a:cs typeface="Arial" panose="020B0604020202020204" pitchFamily="34" charset="0"/>
              </a:rPr>
              <a:t>interdistrettuale</a:t>
            </a:r>
            <a:r>
              <a:rPr lang="it-IT" b="1" dirty="0">
                <a:solidFill>
                  <a:srgbClr val="002060"/>
                </a:solidFill>
                <a:latin typeface="Arial" panose="020B0604020202020204" pitchFamily="34" charset="0"/>
                <a:cs typeface="Arial" panose="020B0604020202020204" pitchFamily="34" charset="0"/>
              </a:rPr>
              <a:t> di Solidarietà, denominato “Fondo Capone”: </a:t>
            </a:r>
            <a:r>
              <a:rPr lang="it-IT" dirty="0">
                <a:solidFill>
                  <a:srgbClr val="002060"/>
                </a:solidFill>
                <a:latin typeface="Arial" panose="020B0604020202020204" pitchFamily="34" charset="0"/>
                <a:cs typeface="Arial" panose="020B0604020202020204" pitchFamily="34" charset="0"/>
              </a:rPr>
              <a:t>Il Fondo costituisce una riserva finanziaria a disposizione dei Distretti 2031 e 2032 per consentire loro di intervenire con tempestività in soccorso di persone o imprese che venissero a trovarsi improvvisamente in condizioni di grave disagio economico e psicologico a causa di calamità naturali (terremoti, alluvioni, esondazioni, ecc.)  che avessero ad abbattersi sul territorio nazionale. . </a:t>
            </a:r>
          </a:p>
        </p:txBody>
      </p:sp>
    </p:spTree>
    <p:extLst>
      <p:ext uri="{BB962C8B-B14F-4D97-AF65-F5344CB8AC3E}">
        <p14:creationId xmlns:p14="http://schemas.microsoft.com/office/powerpoint/2010/main" val="4719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7EB37DBF-A5B4-916D-C710-958F885469F3}"/>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6" name="CasellaDiTesto 5">
            <a:extLst>
              <a:ext uri="{FF2B5EF4-FFF2-40B4-BE49-F238E27FC236}">
                <a16:creationId xmlns:a16="http://schemas.microsoft.com/office/drawing/2014/main" id="{033305FD-AEA5-65F4-EC14-213D5AF62F7A}"/>
              </a:ext>
            </a:extLst>
          </p:cNvPr>
          <p:cNvSpPr txBox="1"/>
          <p:nvPr/>
        </p:nvSpPr>
        <p:spPr>
          <a:xfrm>
            <a:off x="662047" y="1342053"/>
            <a:ext cx="3719288"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Dettaglio dei bonifici</a:t>
            </a:r>
          </a:p>
        </p:txBody>
      </p:sp>
      <p:graphicFrame>
        <p:nvGraphicFramePr>
          <p:cNvPr id="3" name="Tabella 2">
            <a:extLst>
              <a:ext uri="{FF2B5EF4-FFF2-40B4-BE49-F238E27FC236}">
                <a16:creationId xmlns:a16="http://schemas.microsoft.com/office/drawing/2014/main" id="{0165D508-2CB9-37A6-6379-FCFF3260A473}"/>
              </a:ext>
            </a:extLst>
          </p:cNvPr>
          <p:cNvGraphicFramePr>
            <a:graphicFrameLocks noGrp="1"/>
          </p:cNvGraphicFramePr>
          <p:nvPr/>
        </p:nvGraphicFramePr>
        <p:xfrm>
          <a:off x="428962" y="1811961"/>
          <a:ext cx="11100991" cy="3855368"/>
        </p:xfrm>
        <a:graphic>
          <a:graphicData uri="http://schemas.openxmlformats.org/drawingml/2006/table">
            <a:tbl>
              <a:tblPr>
                <a:tableStyleId>{5C22544A-7EE6-4342-B048-85BDC9FD1C3A}</a:tableStyleId>
              </a:tblPr>
              <a:tblGrid>
                <a:gridCol w="1206874">
                  <a:extLst>
                    <a:ext uri="{9D8B030D-6E8A-4147-A177-3AD203B41FA5}">
                      <a16:colId xmlns:a16="http://schemas.microsoft.com/office/drawing/2014/main" val="870868035"/>
                    </a:ext>
                  </a:extLst>
                </a:gridCol>
                <a:gridCol w="877726">
                  <a:extLst>
                    <a:ext uri="{9D8B030D-6E8A-4147-A177-3AD203B41FA5}">
                      <a16:colId xmlns:a16="http://schemas.microsoft.com/office/drawing/2014/main" val="2859699034"/>
                    </a:ext>
                  </a:extLst>
                </a:gridCol>
                <a:gridCol w="1811718">
                  <a:extLst>
                    <a:ext uri="{9D8B030D-6E8A-4147-A177-3AD203B41FA5}">
                      <a16:colId xmlns:a16="http://schemas.microsoft.com/office/drawing/2014/main" val="3340838911"/>
                    </a:ext>
                  </a:extLst>
                </a:gridCol>
                <a:gridCol w="2925755">
                  <a:extLst>
                    <a:ext uri="{9D8B030D-6E8A-4147-A177-3AD203B41FA5}">
                      <a16:colId xmlns:a16="http://schemas.microsoft.com/office/drawing/2014/main" val="4007191877"/>
                    </a:ext>
                  </a:extLst>
                </a:gridCol>
                <a:gridCol w="1417866">
                  <a:extLst>
                    <a:ext uri="{9D8B030D-6E8A-4147-A177-3AD203B41FA5}">
                      <a16:colId xmlns:a16="http://schemas.microsoft.com/office/drawing/2014/main" val="2106118801"/>
                    </a:ext>
                  </a:extLst>
                </a:gridCol>
                <a:gridCol w="2861052">
                  <a:extLst>
                    <a:ext uri="{9D8B030D-6E8A-4147-A177-3AD203B41FA5}">
                      <a16:colId xmlns:a16="http://schemas.microsoft.com/office/drawing/2014/main" val="536557125"/>
                    </a:ext>
                  </a:extLst>
                </a:gridCol>
              </a:tblGrid>
              <a:tr h="335945">
                <a:tc>
                  <a:txBody>
                    <a:bodyPr/>
                    <a:lstStyle/>
                    <a:p>
                      <a:pPr algn="l" fontAlgn="ctr"/>
                      <a:r>
                        <a:rPr lang="it-IT" sz="1500" b="1" u="none" strike="noStrike">
                          <a:effectLst/>
                        </a:rPr>
                        <a:t>Data </a:t>
                      </a:r>
                      <a:endParaRPr lang="it-IT" sz="1500" b="1"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b="1" u="none" strike="noStrike">
                          <a:effectLst/>
                        </a:rPr>
                        <a:t>Scadenza</a:t>
                      </a:r>
                      <a:endParaRPr lang="it-IT" sz="1500" b="1"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b="1" u="none" strike="noStrike">
                          <a:effectLst/>
                        </a:rPr>
                        <a:t>Beneficiario</a:t>
                      </a:r>
                      <a:endParaRPr lang="it-IT" sz="1500" b="1"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b="1" u="none" strike="noStrike">
                          <a:effectLst/>
                        </a:rPr>
                        <a:t>Causale</a:t>
                      </a:r>
                      <a:endParaRPr lang="it-IT" sz="1500" b="1"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b="1" u="none" strike="noStrike">
                          <a:effectLst/>
                        </a:rPr>
                        <a:t>Importo a socio</a:t>
                      </a:r>
                      <a:endParaRPr lang="it-IT" sz="1500" b="1"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b="1" u="none" strike="noStrike" dirty="0">
                          <a:effectLst/>
                        </a:rPr>
                        <a:t>IBAN</a:t>
                      </a:r>
                      <a:endParaRPr lang="it-IT" sz="1500" b="1" i="0" u="none" strike="noStrike" dirty="0">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1140903147"/>
                  </a:ext>
                </a:extLst>
              </a:tr>
              <a:tr h="335945">
                <a:tc>
                  <a:txBody>
                    <a:bodyPr/>
                    <a:lstStyle/>
                    <a:p>
                      <a:pPr algn="l" fontAlgn="ctr"/>
                      <a:r>
                        <a:rPr lang="it-IT" sz="1500" u="none" strike="noStrike">
                          <a:effectLst/>
                        </a:rPr>
                        <a:t>01-luglio</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60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International</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Quota semestrale club…</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38,50 USD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DE45300700100255033300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4198549301"/>
                  </a:ext>
                </a:extLst>
              </a:tr>
              <a:tr h="335945">
                <a:tc>
                  <a:txBody>
                    <a:bodyPr/>
                    <a:lstStyle/>
                    <a:p>
                      <a:pPr algn="l" fontAlgn="ctr"/>
                      <a:r>
                        <a:rPr lang="it-IT" sz="1500" u="none" strike="noStrike">
                          <a:effectLst/>
                        </a:rPr>
                        <a:t>01-luglio</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30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Distretto 2032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Quota semestrale club…</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 75.00 EUR </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IT80U0853022505000000266482</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527399862"/>
                  </a:ext>
                </a:extLst>
              </a:tr>
              <a:tr h="335945">
                <a:tc>
                  <a:txBody>
                    <a:bodyPr/>
                    <a:lstStyle/>
                    <a:p>
                      <a:pPr algn="l" fontAlgn="ctr"/>
                      <a:r>
                        <a:rPr lang="it-IT" sz="1500" u="none" strike="noStrike">
                          <a:effectLst/>
                        </a:rPr>
                        <a:t>01-novembre</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30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Rotary Foundation</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Fondo Annuale</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 55.00 EUR </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DE51300700100255020000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3861145748"/>
                  </a:ext>
                </a:extLst>
              </a:tr>
              <a:tr h="335945">
                <a:tc>
                  <a:txBody>
                    <a:bodyPr/>
                    <a:lstStyle/>
                    <a:p>
                      <a:pPr algn="l" fontAlgn="ctr"/>
                      <a:r>
                        <a:rPr lang="it-IT" sz="1500" u="none" strike="noStrike">
                          <a:effectLst/>
                        </a:rPr>
                        <a:t>01-novembre</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30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Foundation</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Fondo Polio Plus</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25.00 EUR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DE51300700100255020000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3235755596"/>
                  </a:ext>
                </a:extLst>
              </a:tr>
              <a:tr h="335945">
                <a:tc>
                  <a:txBody>
                    <a:bodyPr/>
                    <a:lstStyle/>
                    <a:p>
                      <a:pPr algn="l" fontAlgn="ctr"/>
                      <a:r>
                        <a:rPr lang="it-IT" sz="1500" u="none" strike="noStrike">
                          <a:effectLst/>
                        </a:rPr>
                        <a:t>01-gennaio</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60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International</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Quota semestrale club…</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37,50 USD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DE45300700100255033300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3718677037"/>
                  </a:ext>
                </a:extLst>
              </a:tr>
              <a:tr h="335945">
                <a:tc>
                  <a:txBody>
                    <a:bodyPr/>
                    <a:lstStyle/>
                    <a:p>
                      <a:pPr algn="l" fontAlgn="ctr"/>
                      <a:r>
                        <a:rPr lang="it-IT" sz="1500" u="none" strike="noStrike">
                          <a:effectLst/>
                        </a:rPr>
                        <a:t>01-gennaio</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30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Distretto 2032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Quota semestrale club…</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 75.00 EUR </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IT80U0853022505000000266482</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3245909312"/>
                  </a:ext>
                </a:extLst>
              </a:tr>
              <a:tr h="335945">
                <a:tc>
                  <a:txBody>
                    <a:bodyPr/>
                    <a:lstStyle/>
                    <a:p>
                      <a:pPr algn="l" fontAlgn="ctr"/>
                      <a:r>
                        <a:rPr lang="it-IT" sz="1500" u="none" strike="noStrike">
                          <a:effectLst/>
                        </a:rPr>
                        <a:t>01-febbraio</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30 gg</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Foundation</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Fondo Annuale</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55.00 EUR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DE51300700100255020000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289099607"/>
                  </a:ext>
                </a:extLst>
              </a:tr>
              <a:tr h="335945">
                <a:tc>
                  <a:txBody>
                    <a:bodyPr/>
                    <a:lstStyle/>
                    <a:p>
                      <a:pPr algn="l" fontAlgn="ct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Foundation</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Fondo risposta ai disastri</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Facoltativo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DE51300700100255020000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1015252075"/>
                  </a:ext>
                </a:extLst>
              </a:tr>
              <a:tr h="335945">
                <a:tc>
                  <a:txBody>
                    <a:bodyPr/>
                    <a:lstStyle/>
                    <a:p>
                      <a:pPr algn="l" fontAlgn="ct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Rotary Foundation</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Fondo di Dotazione</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Facoltativo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DE51300700100255020000</a:t>
                      </a:r>
                      <a:endParaRPr lang="it-IT" sz="1500" b="0" i="0" u="none" strike="noStrike">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1324396787"/>
                  </a:ext>
                </a:extLst>
              </a:tr>
              <a:tr h="495918">
                <a:tc>
                  <a:txBody>
                    <a:bodyPr/>
                    <a:lstStyle/>
                    <a:p>
                      <a:pPr algn="l" fontAlgn="ct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Distretti 2031 e 2032 </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Fondo </a:t>
                      </a:r>
                      <a:r>
                        <a:rPr lang="it-IT" sz="1500" u="none" strike="noStrike" dirty="0" err="1">
                          <a:effectLst/>
                        </a:rPr>
                        <a:t>interdistrettuale</a:t>
                      </a:r>
                      <a:r>
                        <a:rPr lang="it-IT" sz="1500" u="none" strike="noStrike" dirty="0">
                          <a:effectLst/>
                        </a:rPr>
                        <a:t> di Solidarietà</a:t>
                      </a:r>
                      <a:endParaRPr lang="it-IT" sz="1500" b="0" i="0" u="none" strike="noStrike" dirty="0">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a:effectLst/>
                        </a:rPr>
                        <a:t> Facoltativo </a:t>
                      </a:r>
                      <a:endParaRPr lang="it-IT" sz="1500" b="0" i="0" u="none" strike="noStrike">
                        <a:solidFill>
                          <a:srgbClr val="000000"/>
                        </a:solidFill>
                        <a:effectLst/>
                        <a:latin typeface="Calibri" panose="020F0502020204030204" pitchFamily="34" charset="0"/>
                      </a:endParaRPr>
                    </a:p>
                  </a:txBody>
                  <a:tcPr marL="7999" marR="7999" marT="7999" marB="0" anchor="ctr"/>
                </a:tc>
                <a:tc>
                  <a:txBody>
                    <a:bodyPr/>
                    <a:lstStyle/>
                    <a:p>
                      <a:pPr algn="l" fontAlgn="ctr"/>
                      <a:r>
                        <a:rPr lang="it-IT" sz="1500" u="none" strike="noStrike" dirty="0">
                          <a:effectLst/>
                        </a:rPr>
                        <a:t>IT10V0503401415000000134410</a:t>
                      </a:r>
                      <a:endParaRPr lang="it-IT" sz="1500" b="0" i="0" u="none" strike="noStrike" dirty="0">
                        <a:solidFill>
                          <a:srgbClr val="000000"/>
                        </a:solidFill>
                        <a:effectLst/>
                        <a:latin typeface="Calibri" panose="020F0502020204030204" pitchFamily="34" charset="0"/>
                      </a:endParaRPr>
                    </a:p>
                  </a:txBody>
                  <a:tcPr marL="7999" marR="7999" marT="7999" marB="0" anchor="ctr"/>
                </a:tc>
                <a:extLst>
                  <a:ext uri="{0D108BD9-81ED-4DB2-BD59-A6C34878D82A}">
                    <a16:rowId xmlns:a16="http://schemas.microsoft.com/office/drawing/2014/main" val="1270135164"/>
                  </a:ext>
                </a:extLst>
              </a:tr>
            </a:tbl>
          </a:graphicData>
        </a:graphic>
      </p:graphicFrame>
    </p:spTree>
    <p:extLst>
      <p:ext uri="{BB962C8B-B14F-4D97-AF65-F5344CB8AC3E}">
        <p14:creationId xmlns:p14="http://schemas.microsoft.com/office/powerpoint/2010/main" val="24337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SCADENZE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1228090" y="2144151"/>
            <a:ext cx="10528300" cy="2805320"/>
          </a:xfrm>
          <a:prstGeom prst="rect">
            <a:avLst/>
          </a:prstGeom>
          <a:noFill/>
        </p:spPr>
        <p:txBody>
          <a:bodyPr wrap="square" rtlCol="0">
            <a:spAutoFit/>
          </a:bodyPr>
          <a:lstStyle/>
          <a:p>
            <a:pPr>
              <a:lnSpc>
                <a:spcPct val="150000"/>
              </a:lnSpc>
              <a:defRPr/>
            </a:pPr>
            <a:r>
              <a:rPr lang="it-IT" sz="2000" b="1" dirty="0">
                <a:solidFill>
                  <a:srgbClr val="002060"/>
                </a:solidFill>
                <a:latin typeface="Arial" panose="020B0604020202020204" pitchFamily="34" charset="0"/>
                <a:cs typeface="Arial" panose="020B0604020202020204" pitchFamily="34" charset="0"/>
              </a:rPr>
              <a:t>Entro il 21 Maggio 2023: </a:t>
            </a:r>
            <a:r>
              <a:rPr lang="it-IT" sz="2000" dirty="0">
                <a:solidFill>
                  <a:srgbClr val="002060"/>
                </a:solidFill>
                <a:latin typeface="Arial" panose="020B0604020202020204" pitchFamily="34" charset="0"/>
                <a:cs typeface="Arial" panose="020B0604020202020204" pitchFamily="34" charset="0"/>
              </a:rPr>
              <a:t>compilazione e invio domanda </a:t>
            </a:r>
            <a:r>
              <a:rPr lang="it-IT" sz="2000" dirty="0" err="1">
                <a:solidFill>
                  <a:srgbClr val="002060"/>
                </a:solidFill>
                <a:latin typeface="Arial" panose="020B0604020202020204" pitchFamily="34" charset="0"/>
                <a:cs typeface="Arial" panose="020B0604020202020204" pitchFamily="34" charset="0"/>
              </a:rPr>
              <a:t>District</a:t>
            </a:r>
            <a:r>
              <a:rPr lang="it-IT" sz="2000" dirty="0">
                <a:solidFill>
                  <a:srgbClr val="002060"/>
                </a:solidFill>
                <a:latin typeface="Arial" panose="020B0604020202020204" pitchFamily="34" charset="0"/>
                <a:cs typeface="Arial" panose="020B0604020202020204" pitchFamily="34" charset="0"/>
              </a:rPr>
              <a:t> Grant</a:t>
            </a:r>
          </a:p>
          <a:p>
            <a:pPr>
              <a:lnSpc>
                <a:spcPct val="150000"/>
              </a:lnSpc>
              <a:defRPr/>
            </a:pPr>
            <a:r>
              <a:rPr lang="it-IT" sz="2000" b="1" dirty="0">
                <a:solidFill>
                  <a:srgbClr val="002060"/>
                </a:solidFill>
                <a:latin typeface="Arial" panose="020B0604020202020204" pitchFamily="34" charset="0"/>
                <a:cs typeface="Arial" panose="020B0604020202020204" pitchFamily="34" charset="0"/>
              </a:rPr>
              <a:t>Entro il 10 Giugno 2023: </a:t>
            </a:r>
            <a:r>
              <a:rPr lang="it-IT" sz="2000" dirty="0">
                <a:solidFill>
                  <a:srgbClr val="002060"/>
                </a:solidFill>
                <a:latin typeface="Arial" panose="020B0604020202020204" pitchFamily="34" charset="0"/>
                <a:cs typeface="Arial" panose="020B0604020202020204" pitchFamily="34" charset="0"/>
              </a:rPr>
              <a:t>compilazione e invio dei seguenti documenti: </a:t>
            </a:r>
          </a:p>
          <a:p>
            <a:pPr>
              <a:lnSpc>
                <a:spcPct val="150000"/>
              </a:lnSpc>
              <a:defRPr/>
            </a:pPr>
            <a:r>
              <a:rPr lang="it-IT" sz="2000" dirty="0">
                <a:solidFill>
                  <a:srgbClr val="002060"/>
                </a:solidFill>
                <a:latin typeface="Arial" panose="020B0604020202020204" pitchFamily="34" charset="0"/>
                <a:cs typeface="Arial" panose="020B0604020202020204" pitchFamily="34" charset="0"/>
              </a:rPr>
              <a:t>•	«Guida Club Dinamici»</a:t>
            </a:r>
          </a:p>
          <a:p>
            <a:pPr>
              <a:lnSpc>
                <a:spcPct val="150000"/>
              </a:lnSpc>
              <a:defRPr/>
            </a:pPr>
            <a:r>
              <a:rPr lang="it-IT" sz="2000" dirty="0">
                <a:solidFill>
                  <a:srgbClr val="002060"/>
                </a:solidFill>
                <a:latin typeface="Arial" panose="020B0604020202020204" pitchFamily="34" charset="0"/>
                <a:cs typeface="Arial" panose="020B0604020202020204" pitchFamily="34" charset="0"/>
              </a:rPr>
              <a:t>•	«Modulo ripartizione spese»</a:t>
            </a:r>
          </a:p>
          <a:p>
            <a:pPr>
              <a:lnSpc>
                <a:spcPct val="150000"/>
              </a:lnSpc>
              <a:defRPr/>
            </a:pPr>
            <a:r>
              <a:rPr lang="it-IT" sz="2000" dirty="0">
                <a:solidFill>
                  <a:srgbClr val="002060"/>
                </a:solidFill>
                <a:latin typeface="Arial" panose="020B0604020202020204" pitchFamily="34" charset="0"/>
                <a:cs typeface="Arial" panose="020B0604020202020204" pitchFamily="34" charset="0"/>
              </a:rPr>
              <a:t>•	«Riepilogo Pianificazione triennale»</a:t>
            </a:r>
          </a:p>
          <a:p>
            <a:pPr>
              <a:lnSpc>
                <a:spcPct val="150000"/>
              </a:lnSpc>
              <a:defRPr/>
            </a:pPr>
            <a:r>
              <a:rPr lang="it-IT" sz="2000" b="1" dirty="0">
                <a:solidFill>
                  <a:srgbClr val="002060"/>
                </a:solidFill>
                <a:latin typeface="Arial" panose="020B0604020202020204" pitchFamily="34" charset="0"/>
                <a:cs typeface="Arial" panose="020B0604020202020204" pitchFamily="34" charset="0"/>
              </a:rPr>
              <a:t>Entro il 30 Giugno 2023: </a:t>
            </a:r>
            <a:r>
              <a:rPr lang="it-IT" sz="2000" dirty="0">
                <a:solidFill>
                  <a:srgbClr val="002060"/>
                </a:solidFill>
                <a:latin typeface="Arial" panose="020B0604020202020204" pitchFamily="34" charset="0"/>
                <a:cs typeface="Arial" panose="020B0604020202020204" pitchFamily="34" charset="0"/>
              </a:rPr>
              <a:t>definizione obiettivi su «Rotary Club Central»</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7EB37DBF-A5B4-916D-C710-958F885469F3}"/>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Tree>
    <p:extLst>
      <p:ext uri="{BB962C8B-B14F-4D97-AF65-F5344CB8AC3E}">
        <p14:creationId xmlns:p14="http://schemas.microsoft.com/office/powerpoint/2010/main" val="103088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 calcmode="lin" valueType="num">
                                      <p:cBhvr additive="base">
                                        <p:cTn id="1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 calcmode="lin" valueType="num">
                                      <p:cBhvr additive="base">
                                        <p:cTn id="17"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 calcmode="lin" valueType="num">
                                      <p:cBhvr additive="base">
                                        <p:cTn id="21"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 calcmode="lin" valueType="num">
                                      <p:cBhvr additive="base">
                                        <p:cTn id="25"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5" end="5"/>
                                            </p:txEl>
                                          </p:spTgt>
                                        </p:tgtEl>
                                        <p:attrNameLst>
                                          <p:attrName>style.visibility</p:attrName>
                                        </p:attrNameLst>
                                      </p:cBhvr>
                                      <p:to>
                                        <p:strVal val="visible"/>
                                      </p:to>
                                    </p:set>
                                    <p:anim calcmode="lin" valueType="num">
                                      <p:cBhvr additive="base">
                                        <p:cTn id="31"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ARCHIVIO DISTRETTUALE 2031 - 2032</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717" y="5692662"/>
            <a:ext cx="7096158" cy="863444"/>
          </a:xfrm>
          <a:prstGeom prst="rect">
            <a:avLst/>
          </a:prstGeom>
        </p:spPr>
      </p:pic>
      <p:sp>
        <p:nvSpPr>
          <p:cNvPr id="2" name="CasellaDiTesto 1">
            <a:extLst>
              <a:ext uri="{FF2B5EF4-FFF2-40B4-BE49-F238E27FC236}">
                <a16:creationId xmlns:a16="http://schemas.microsoft.com/office/drawing/2014/main" id="{7EB37DBF-A5B4-916D-C710-958F885469F3}"/>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pic>
        <p:nvPicPr>
          <p:cNvPr id="11" name="Immagine 10">
            <a:extLst>
              <a:ext uri="{FF2B5EF4-FFF2-40B4-BE49-F238E27FC236}">
                <a16:creationId xmlns:a16="http://schemas.microsoft.com/office/drawing/2014/main" id="{0099294D-C00F-10B6-206A-C7C7BF1C3BDF}"/>
              </a:ext>
            </a:extLst>
          </p:cNvPr>
          <p:cNvPicPr>
            <a:picLocks noChangeAspect="1"/>
          </p:cNvPicPr>
          <p:nvPr/>
        </p:nvPicPr>
        <p:blipFill>
          <a:blip r:embed="rId5"/>
          <a:stretch>
            <a:fillRect/>
          </a:stretch>
        </p:blipFill>
        <p:spPr>
          <a:xfrm>
            <a:off x="1698929" y="1426362"/>
            <a:ext cx="8794142" cy="4207440"/>
          </a:xfrm>
          <a:prstGeom prst="rect">
            <a:avLst/>
          </a:prstGeom>
        </p:spPr>
      </p:pic>
    </p:spTree>
    <p:extLst>
      <p:ext uri="{BB962C8B-B14F-4D97-AF65-F5344CB8AC3E}">
        <p14:creationId xmlns:p14="http://schemas.microsoft.com/office/powerpoint/2010/main" val="22185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ADEMPIMENTI DISTRETTUALI</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Luca </a:t>
            </a:r>
            <a:r>
              <a:rPr lang="en-US" sz="3200" b="1" dirty="0" err="1">
                <a:solidFill>
                  <a:srgbClr val="005DAA"/>
                </a:solidFill>
              </a:rPr>
              <a:t>Crivelli</a:t>
            </a:r>
            <a:r>
              <a:rPr lang="en-US" sz="3200" b="1" dirty="0">
                <a:solidFill>
                  <a:srgbClr val="005DAA"/>
                </a:solidFill>
              </a:rPr>
              <a:t>, </a:t>
            </a:r>
            <a:r>
              <a:rPr lang="en-US" sz="3200" b="1" dirty="0" err="1">
                <a:solidFill>
                  <a:srgbClr val="005DAA"/>
                </a:solidFill>
              </a:rPr>
              <a:t>Segretario</a:t>
            </a:r>
            <a:r>
              <a:rPr lang="en-US" sz="3200" b="1" dirty="0">
                <a:solidFill>
                  <a:srgbClr val="005DAA"/>
                </a:solidFill>
              </a:rPr>
              <a:t> </a:t>
            </a:r>
            <a:r>
              <a:rPr lang="en-US" sz="3200" b="1" dirty="0" err="1">
                <a:solidFill>
                  <a:srgbClr val="005DAA"/>
                </a:solidFill>
              </a:rPr>
              <a:t>Distretto</a:t>
            </a:r>
            <a:r>
              <a:rPr lang="en-US" sz="3200" b="1" dirty="0">
                <a:solidFill>
                  <a:srgbClr val="005DAA"/>
                </a:solidFill>
              </a:rPr>
              <a:t> 2032 A.S. 2023/2024</a:t>
            </a: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7" name="Immagine 6" descr="Immagine che contiene logo&#10;&#10;Descrizione generata automaticamente">
            <a:extLst>
              <a:ext uri="{FF2B5EF4-FFF2-40B4-BE49-F238E27FC236}">
                <a16:creationId xmlns:a16="http://schemas.microsoft.com/office/drawing/2014/main" id="{387A6B17-05C6-9CE5-1305-755DD8FEE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947" y="5390615"/>
            <a:ext cx="1486107" cy="1400370"/>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918579BB-3FAD-032A-BAE0-FB9BFCB11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55" y="5638300"/>
            <a:ext cx="2067213" cy="905001"/>
          </a:xfrm>
          <a:prstGeom prst="rect">
            <a:avLst/>
          </a:prstGeom>
        </p:spPr>
      </p:pic>
      <p:cxnSp>
        <p:nvCxnSpPr>
          <p:cNvPr id="16" name="Connettore diritto 15">
            <a:extLst>
              <a:ext uri="{FF2B5EF4-FFF2-40B4-BE49-F238E27FC236}">
                <a16:creationId xmlns:a16="http://schemas.microsoft.com/office/drawing/2014/main" id="{E7E1E597-1386-EFC9-26B0-793F35A87323}"/>
              </a:ext>
            </a:extLst>
          </p:cNvPr>
          <p:cNvCxnSpPr>
            <a:cxnSpLocks/>
          </p:cNvCxnSpPr>
          <p:nvPr/>
        </p:nvCxnSpPr>
        <p:spPr>
          <a:xfrm>
            <a:off x="2587633" y="5675931"/>
            <a:ext cx="0" cy="8673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5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66932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01-04-2023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QUOTE SOCIALI E DI PARTECIPAZIONE</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8" name="TextBox 7">
            <a:extLst>
              <a:ext uri="{FF2B5EF4-FFF2-40B4-BE49-F238E27FC236}">
                <a16:creationId xmlns:a16="http://schemas.microsoft.com/office/drawing/2014/main" id="{3A726FE2-3D6B-F115-19CC-D0E2CC7BA314}"/>
              </a:ext>
            </a:extLst>
          </p:cNvPr>
          <p:cNvSpPr txBox="1"/>
          <p:nvPr/>
        </p:nvSpPr>
        <p:spPr>
          <a:xfrm>
            <a:off x="487953" y="1713880"/>
            <a:ext cx="11184882" cy="3831818"/>
          </a:xfrm>
          <a:prstGeom prst="rect">
            <a:avLst/>
          </a:prstGeom>
          <a:noFill/>
        </p:spPr>
        <p:txBody>
          <a:bodyPr wrap="square" rtlCol="0">
            <a:spAutoFit/>
          </a:bodyPr>
          <a:lstStyle/>
          <a:p>
            <a:r>
              <a:rPr lang="it-IT" sz="1500" dirty="0">
                <a:solidFill>
                  <a:srgbClr val="005DAC"/>
                </a:solidFill>
                <a:latin typeface="Arial" panose="020B0604020202020204" pitchFamily="34" charset="0"/>
                <a:cs typeface="Arial" panose="020B0604020202020204" pitchFamily="34" charset="0"/>
              </a:rPr>
              <a:t>Le quote sono versate dai Club </a:t>
            </a:r>
            <a:r>
              <a:rPr lang="it-IT" sz="1500" b="1" dirty="0">
                <a:solidFill>
                  <a:srgbClr val="005DAC"/>
                </a:solidFill>
                <a:latin typeface="Arial" panose="020B0604020202020204" pitchFamily="34" charset="0"/>
                <a:cs typeface="Arial" panose="020B0604020202020204" pitchFamily="34" charset="0"/>
              </a:rPr>
              <a:t>annualmente</a:t>
            </a:r>
            <a:r>
              <a:rPr lang="it-IT" sz="1500" dirty="0">
                <a:solidFill>
                  <a:srgbClr val="005DAC"/>
                </a:solidFill>
                <a:latin typeface="Arial" panose="020B0604020202020204" pitchFamily="34" charset="0"/>
                <a:cs typeface="Arial" panose="020B0604020202020204" pitchFamily="34" charset="0"/>
              </a:rPr>
              <a:t>, e sono pari a </a:t>
            </a:r>
            <a:r>
              <a:rPr lang="it-IT" sz="1500" b="1" dirty="0">
                <a:solidFill>
                  <a:srgbClr val="005DAC"/>
                </a:solidFill>
                <a:latin typeface="Arial" panose="020B0604020202020204" pitchFamily="34" charset="0"/>
                <a:cs typeface="Arial" panose="020B0604020202020204" pitchFamily="34" charset="0"/>
              </a:rPr>
              <a:t>€40 + $8 </a:t>
            </a:r>
            <a:r>
              <a:rPr lang="it-IT" sz="1500" dirty="0">
                <a:solidFill>
                  <a:srgbClr val="005DAC"/>
                </a:solidFill>
                <a:latin typeface="Arial" panose="020B0604020202020204" pitchFamily="34" charset="0"/>
                <a:cs typeface="Arial" panose="020B0604020202020204" pitchFamily="34" charset="0"/>
              </a:rPr>
              <a:t>per ciascun Socio. Tali contributi supporteranno le seguenti iniziative: </a:t>
            </a:r>
          </a:p>
          <a:p>
            <a:endParaRPr lang="it-IT" sz="1500" dirty="0">
              <a:solidFill>
                <a:srgbClr val="005DA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500" b="1" dirty="0">
                <a:solidFill>
                  <a:srgbClr val="005DAC"/>
                </a:solidFill>
                <a:latin typeface="Arial" panose="020B0604020202020204" pitchFamily="34" charset="0"/>
                <a:cs typeface="Arial" panose="020B0604020202020204" pitchFamily="34" charset="0"/>
              </a:rPr>
              <a:t>€40 </a:t>
            </a:r>
            <a:r>
              <a:rPr lang="it-IT" sz="1500" dirty="0">
                <a:solidFill>
                  <a:srgbClr val="005DAC"/>
                </a:solidFill>
                <a:latin typeface="Arial" panose="020B0604020202020204" pitchFamily="34" charset="0"/>
                <a:cs typeface="Arial" panose="020B0604020202020204" pitchFamily="34" charset="0"/>
              </a:rPr>
              <a:t>a favore delle attività portate avanti dal </a:t>
            </a:r>
            <a:r>
              <a:rPr lang="it-IT" sz="1500" b="1" dirty="0">
                <a:solidFill>
                  <a:srgbClr val="005DAC"/>
                </a:solidFill>
                <a:latin typeface="Arial" panose="020B0604020202020204" pitchFamily="34" charset="0"/>
                <a:cs typeface="Arial" panose="020B0604020202020204" pitchFamily="34" charset="0"/>
              </a:rPr>
              <a:t>Distretto</a:t>
            </a:r>
            <a:r>
              <a:rPr lang="it-IT" sz="1500" dirty="0">
                <a:solidFill>
                  <a:srgbClr val="005DAC"/>
                </a:solidFill>
                <a:latin typeface="Arial" panose="020B0604020202020204" pitchFamily="34" charset="0"/>
                <a:cs typeface="Arial" panose="020B0604020202020204" pitchFamily="34" charset="0"/>
              </a:rPr>
              <a:t>, con particolare focus su: </a:t>
            </a:r>
          </a:p>
          <a:p>
            <a:pPr marL="742950" lvl="1" indent="-285750">
              <a:buFont typeface="Courier New" panose="02070309020205020404" pitchFamily="49" charset="0"/>
              <a:buChar char="o"/>
            </a:pPr>
            <a:r>
              <a:rPr lang="it-IT" sz="1500" dirty="0">
                <a:solidFill>
                  <a:srgbClr val="005DAC"/>
                </a:solidFill>
                <a:latin typeface="Arial" panose="020B0604020202020204" pitchFamily="34" charset="0"/>
                <a:cs typeface="Arial" panose="020B0604020202020204" pitchFamily="34" charset="0"/>
              </a:rPr>
              <a:t>Supportare l’organizzazione degli eventi promossi dal </a:t>
            </a:r>
            <a:r>
              <a:rPr lang="it-IT" sz="1500" b="1" dirty="0">
                <a:solidFill>
                  <a:srgbClr val="005DAC"/>
                </a:solidFill>
                <a:latin typeface="Arial" panose="020B0604020202020204" pitchFamily="34" charset="0"/>
                <a:cs typeface="Arial" panose="020B0604020202020204" pitchFamily="34" charset="0"/>
              </a:rPr>
              <a:t>Distretto</a:t>
            </a:r>
            <a:r>
              <a:rPr lang="it-IT" sz="1500" dirty="0">
                <a:solidFill>
                  <a:srgbClr val="005DAC"/>
                </a:solidFill>
                <a:latin typeface="Arial" panose="020B0604020202020204" pitchFamily="34" charset="0"/>
                <a:cs typeface="Arial" panose="020B0604020202020204" pitchFamily="34" charset="0"/>
              </a:rPr>
              <a:t> per creare </a:t>
            </a:r>
            <a:r>
              <a:rPr lang="it-IT" sz="1500" b="1" dirty="0">
                <a:solidFill>
                  <a:srgbClr val="005DAC"/>
                </a:solidFill>
                <a:latin typeface="Arial" panose="020B0604020202020204" pitchFamily="34" charset="0"/>
                <a:cs typeface="Arial" panose="020B0604020202020204" pitchFamily="34" charset="0"/>
              </a:rPr>
              <a:t>condivisione</a:t>
            </a:r>
            <a:r>
              <a:rPr lang="it-IT" sz="1500" dirty="0">
                <a:solidFill>
                  <a:srgbClr val="005DAC"/>
                </a:solidFill>
                <a:latin typeface="Arial" panose="020B0604020202020204" pitchFamily="34" charset="0"/>
                <a:cs typeface="Arial" panose="020B0604020202020204" pitchFamily="34" charset="0"/>
              </a:rPr>
              <a:t> tra i Club</a:t>
            </a:r>
            <a:endParaRPr lang="it-IT" sz="1500" b="1" dirty="0">
              <a:solidFill>
                <a:srgbClr val="005DAC"/>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it-IT" sz="1500" dirty="0">
                <a:solidFill>
                  <a:srgbClr val="005DAC"/>
                </a:solidFill>
                <a:latin typeface="Arial" panose="020B0604020202020204" pitchFamily="34" charset="0"/>
                <a:cs typeface="Arial" panose="020B0604020202020204" pitchFamily="34" charset="0"/>
              </a:rPr>
              <a:t>Contribuire alle donazioni per il service </a:t>
            </a:r>
            <a:r>
              <a:rPr lang="it-IT" sz="1500" b="1" dirty="0" err="1">
                <a:solidFill>
                  <a:srgbClr val="005DAC"/>
                </a:solidFill>
                <a:latin typeface="Arial" panose="020B0604020202020204" pitchFamily="34" charset="0"/>
                <a:cs typeface="Arial" panose="020B0604020202020204" pitchFamily="34" charset="0"/>
              </a:rPr>
              <a:t>PolioPlus</a:t>
            </a:r>
            <a:r>
              <a:rPr lang="it-IT" sz="1500" dirty="0">
                <a:solidFill>
                  <a:srgbClr val="005DAC"/>
                </a:solidFill>
                <a:latin typeface="Arial" panose="020B0604020202020204" pitchFamily="34" charset="0"/>
                <a:cs typeface="Arial" panose="020B0604020202020204" pitchFamily="34" charset="0"/>
              </a:rPr>
              <a:t> (Rotary International)</a:t>
            </a:r>
          </a:p>
          <a:p>
            <a:pPr marL="742950" lvl="1" indent="-285750">
              <a:buFont typeface="Courier New" panose="02070309020205020404" pitchFamily="49" charset="0"/>
              <a:buChar char="o"/>
            </a:pPr>
            <a:r>
              <a:rPr lang="it-IT" sz="1500" dirty="0">
                <a:solidFill>
                  <a:srgbClr val="005DAC"/>
                </a:solidFill>
                <a:latin typeface="Arial" panose="020B0604020202020204" pitchFamily="34" charset="0"/>
                <a:cs typeface="Arial" panose="020B0604020202020204" pitchFamily="34" charset="0"/>
              </a:rPr>
              <a:t>Sostenere le progettualità e l’operato delle commissioni - APIN, Ambiente, Orientamento, Azione Interna e Regolamento</a:t>
            </a:r>
          </a:p>
          <a:p>
            <a:pPr lvl="1"/>
            <a:endParaRPr lang="it-IT" sz="1500" dirty="0">
              <a:solidFill>
                <a:srgbClr val="005DAC"/>
              </a:solidFill>
              <a:latin typeface="Arial" panose="020B0604020202020204" pitchFamily="34" charset="0"/>
              <a:cs typeface="Arial" panose="020B0604020202020204" pitchFamily="34" charset="0"/>
            </a:endParaRPr>
          </a:p>
          <a:p>
            <a:pPr lvl="1"/>
            <a:r>
              <a:rPr lang="it-IT" sz="1500" i="1" dirty="0">
                <a:solidFill>
                  <a:srgbClr val="005DAC"/>
                </a:solidFill>
                <a:latin typeface="Arial" panose="020B0604020202020204" pitchFamily="34" charset="0"/>
                <a:cs typeface="Arial" panose="020B0604020202020204" pitchFamily="34" charset="0"/>
              </a:rPr>
              <a:t>Rafforzare le sinergie tra la vera anima del Distretto: i suoi Club</a:t>
            </a:r>
          </a:p>
          <a:p>
            <a:endParaRPr lang="it-IT" sz="1500" dirty="0">
              <a:solidFill>
                <a:srgbClr val="005DA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500" b="1" dirty="0">
                <a:solidFill>
                  <a:srgbClr val="005DAC"/>
                </a:solidFill>
                <a:latin typeface="Arial" panose="020B0604020202020204" pitchFamily="34" charset="0"/>
                <a:cs typeface="Arial" panose="020B0604020202020204" pitchFamily="34" charset="0"/>
              </a:rPr>
              <a:t>$8</a:t>
            </a:r>
            <a:r>
              <a:rPr lang="it-IT" sz="1500" dirty="0">
                <a:solidFill>
                  <a:srgbClr val="005DAC"/>
                </a:solidFill>
                <a:latin typeface="Arial" panose="020B0604020202020204" pitchFamily="34" charset="0"/>
                <a:cs typeface="Arial" panose="020B0604020202020204" pitchFamily="34" charset="0"/>
              </a:rPr>
              <a:t> a favore della </a:t>
            </a:r>
            <a:r>
              <a:rPr lang="it-IT" sz="1500" b="1" dirty="0">
                <a:solidFill>
                  <a:srgbClr val="005DAC"/>
                </a:solidFill>
                <a:latin typeface="Arial" panose="020B0604020202020204" pitchFamily="34" charset="0"/>
                <a:cs typeface="Arial" panose="020B0604020202020204" pitchFamily="34" charset="0"/>
              </a:rPr>
              <a:t>Rotary Foundation</a:t>
            </a:r>
            <a:r>
              <a:rPr lang="it-IT" sz="1500" dirty="0">
                <a:solidFill>
                  <a:srgbClr val="005DAC"/>
                </a:solidFill>
                <a:latin typeface="Arial" panose="020B0604020202020204" pitchFamily="34" charset="0"/>
                <a:cs typeface="Arial" panose="020B0604020202020204" pitchFamily="34" charset="0"/>
              </a:rPr>
              <a:t>: tale contributo permetterà al Distretto 2032 di accedere ai fondi internazionali che la Rotary Foundation mette a disposizione per i club Rotaract al fine di supportare progetti e iniziative ideati e promossi direttamente dai Club.</a:t>
            </a:r>
          </a:p>
          <a:p>
            <a:endParaRPr lang="it-IT" sz="1500" i="1" dirty="0">
              <a:solidFill>
                <a:srgbClr val="005DAC"/>
              </a:solidFill>
              <a:latin typeface="Arial" panose="020B0604020202020204" pitchFamily="34" charset="0"/>
              <a:cs typeface="Arial" panose="020B0604020202020204" pitchFamily="34" charset="0"/>
              <a:sym typeface="Wingdings" panose="05000000000000000000" pitchFamily="2" charset="2"/>
            </a:endParaRPr>
          </a:p>
          <a:p>
            <a:r>
              <a:rPr lang="it-IT" sz="1500" i="1" dirty="0">
                <a:solidFill>
                  <a:srgbClr val="005DAC"/>
                </a:solidFill>
                <a:latin typeface="Arial" panose="020B0604020202020204" pitchFamily="34" charset="0"/>
                <a:cs typeface="Arial" panose="020B0604020202020204" pitchFamily="34" charset="0"/>
                <a:sym typeface="Wingdings" panose="05000000000000000000" pitchFamily="2" charset="2"/>
              </a:rPr>
              <a:t>         Pensare in grande, con una visione di medio-lungo termine e rafforzare la collaborazione con la Rotary Foundation.</a:t>
            </a:r>
            <a:r>
              <a:rPr lang="it-IT" sz="1500" i="1" dirty="0">
                <a:solidFill>
                  <a:srgbClr val="005DAC"/>
                </a:solidFill>
                <a:latin typeface="Arial" panose="020B0604020202020204" pitchFamily="34" charset="0"/>
                <a:cs typeface="Arial" panose="020B0604020202020204" pitchFamily="34" charset="0"/>
              </a:rPr>
              <a:t> </a:t>
            </a:r>
          </a:p>
          <a:p>
            <a:endParaRPr lang="it-IT" dirty="0">
              <a:solidFill>
                <a:srgbClr val="005DAC"/>
              </a:solidFill>
              <a:latin typeface="Arial" panose="020B0604020202020204" pitchFamily="34" charset="0"/>
              <a:cs typeface="Arial" panose="020B0604020202020204" pitchFamily="34" charset="0"/>
            </a:endParaRPr>
          </a:p>
        </p:txBody>
      </p:sp>
      <p:pic>
        <p:nvPicPr>
          <p:cNvPr id="3" name="Graphic 2" descr="Bullseye with solid fill">
            <a:extLst>
              <a:ext uri="{FF2B5EF4-FFF2-40B4-BE49-F238E27FC236}">
                <a16:creationId xmlns:a16="http://schemas.microsoft.com/office/drawing/2014/main" id="{6BB3DCB1-5193-1C51-426E-7781222448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227" y="3577086"/>
            <a:ext cx="283029" cy="283029"/>
          </a:xfrm>
          <a:prstGeom prst="rect">
            <a:avLst/>
          </a:prstGeom>
        </p:spPr>
      </p:pic>
      <p:pic>
        <p:nvPicPr>
          <p:cNvPr id="4" name="Graphic 3" descr="Bullseye with solid fill">
            <a:extLst>
              <a:ext uri="{FF2B5EF4-FFF2-40B4-BE49-F238E27FC236}">
                <a16:creationId xmlns:a16="http://schemas.microsoft.com/office/drawing/2014/main" id="{4258EFF5-4B20-839C-1EE1-E9C075165C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401" y="4951545"/>
            <a:ext cx="283029" cy="283029"/>
          </a:xfrm>
          <a:prstGeom prst="rect">
            <a:avLst/>
          </a:prstGeom>
        </p:spPr>
      </p:pic>
      <p:pic>
        <p:nvPicPr>
          <p:cNvPr id="5" name="Picture 3">
            <a:extLst>
              <a:ext uri="{FF2B5EF4-FFF2-40B4-BE49-F238E27FC236}">
                <a16:creationId xmlns:a16="http://schemas.microsoft.com/office/drawing/2014/main" id="{A0375A65-9663-7E45-E341-1E51CB67F3D2}"/>
              </a:ext>
            </a:extLst>
          </p:cNvPr>
          <p:cNvPicPr>
            <a:picLocks noChangeAspect="1"/>
          </p:cNvPicPr>
          <p:nvPr/>
        </p:nvPicPr>
        <p:blipFill>
          <a:blip r:embed="rId6"/>
          <a:stretch>
            <a:fillRect/>
          </a:stretch>
        </p:blipFill>
        <p:spPr>
          <a:xfrm>
            <a:off x="10708527" y="1"/>
            <a:ext cx="1483473" cy="1400960"/>
          </a:xfrm>
          <a:prstGeom prst="rect">
            <a:avLst/>
          </a:prstGeom>
        </p:spPr>
      </p:pic>
    </p:spTree>
    <p:extLst>
      <p:ext uri="{BB962C8B-B14F-4D97-AF65-F5344CB8AC3E}">
        <p14:creationId xmlns:p14="http://schemas.microsoft.com/office/powerpoint/2010/main" val="240036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PROGRAMMA DI EVENTI DISTRETTUALI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Arrow: Right 1">
            <a:extLst>
              <a:ext uri="{FF2B5EF4-FFF2-40B4-BE49-F238E27FC236}">
                <a16:creationId xmlns:a16="http://schemas.microsoft.com/office/drawing/2014/main" id="{68F09732-EAD1-2A2E-9EF5-D1DAA08CC7D6}"/>
              </a:ext>
            </a:extLst>
          </p:cNvPr>
          <p:cNvSpPr/>
          <p:nvPr/>
        </p:nvSpPr>
        <p:spPr>
          <a:xfrm>
            <a:off x="0" y="3048727"/>
            <a:ext cx="12192000" cy="957943"/>
          </a:xfrm>
          <a:prstGeom prst="rightArrow">
            <a:avLst>
              <a:gd name="adj1" fmla="val 50000"/>
              <a:gd name="adj2" fmla="val 22887"/>
            </a:avLst>
          </a:prstGeom>
          <a:gradFill flip="none" rotWithShape="1">
            <a:gsLst>
              <a:gs pos="10000">
                <a:srgbClr val="E45227"/>
              </a:gs>
              <a:gs pos="41000">
                <a:srgbClr val="8A184F"/>
              </a:gs>
              <a:gs pos="66000">
                <a:srgbClr val="1E4A8C"/>
              </a:gs>
              <a:gs pos="100000">
                <a:srgbClr val="F8E9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 name="Group 33">
            <a:extLst>
              <a:ext uri="{FF2B5EF4-FFF2-40B4-BE49-F238E27FC236}">
                <a16:creationId xmlns:a16="http://schemas.microsoft.com/office/drawing/2014/main" id="{B0C2F806-3600-ECC4-666B-9A5C649BCE9B}"/>
              </a:ext>
            </a:extLst>
          </p:cNvPr>
          <p:cNvGrpSpPr/>
          <p:nvPr/>
        </p:nvGrpSpPr>
        <p:grpSpPr>
          <a:xfrm>
            <a:off x="2033115" y="2680360"/>
            <a:ext cx="1663028" cy="2309039"/>
            <a:chOff x="1726472" y="2680360"/>
            <a:chExt cx="1663028" cy="2309039"/>
          </a:xfrm>
        </p:grpSpPr>
        <p:sp>
          <p:nvSpPr>
            <p:cNvPr id="4" name="Flowchart: Connector 3">
              <a:extLst>
                <a:ext uri="{FF2B5EF4-FFF2-40B4-BE49-F238E27FC236}">
                  <a16:creationId xmlns:a16="http://schemas.microsoft.com/office/drawing/2014/main" id="{85DA5F61-A109-065F-DCFF-05A236195162}"/>
                </a:ext>
              </a:extLst>
            </p:cNvPr>
            <p:cNvSpPr/>
            <p:nvPr/>
          </p:nvSpPr>
          <p:spPr>
            <a:xfrm>
              <a:off x="2174810" y="3170647"/>
              <a:ext cx="766354" cy="740228"/>
            </a:xfrm>
            <a:prstGeom prst="flowChartConnector">
              <a:avLst/>
            </a:prstGeom>
            <a:solidFill>
              <a:schemeClr val="bg1"/>
            </a:solidFill>
            <a:ln w="38100">
              <a:solidFill>
                <a:srgbClr val="5E7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DDA36C80-55B0-54BC-E853-F0C42A8FD6C3}"/>
                </a:ext>
              </a:extLst>
            </p:cNvPr>
            <p:cNvSpPr txBox="1"/>
            <p:nvPr/>
          </p:nvSpPr>
          <p:spPr>
            <a:xfrm>
              <a:off x="1775336" y="2680360"/>
              <a:ext cx="1565301" cy="461665"/>
            </a:xfrm>
            <a:prstGeom prst="rect">
              <a:avLst/>
            </a:prstGeom>
            <a:noFill/>
          </p:spPr>
          <p:txBody>
            <a:bodyPr wrap="square" rtlCol="0">
              <a:spAutoFit/>
            </a:bodyPr>
            <a:lstStyle/>
            <a:p>
              <a:pPr algn="ctr"/>
              <a:r>
                <a:rPr lang="it-IT" sz="1200" i="1" dirty="0">
                  <a:solidFill>
                    <a:srgbClr val="53717A"/>
                  </a:solidFill>
                  <a:latin typeface="Arial" panose="020B0604020202020204" pitchFamily="34" charset="0"/>
                  <a:cs typeface="Arial" panose="020B0604020202020204" pitchFamily="34" charset="0"/>
                </a:rPr>
                <a:t>A partire da settembre</a:t>
              </a:r>
            </a:p>
          </p:txBody>
        </p:sp>
        <p:sp>
          <p:nvSpPr>
            <p:cNvPr id="15" name="TextBox 14">
              <a:extLst>
                <a:ext uri="{FF2B5EF4-FFF2-40B4-BE49-F238E27FC236}">
                  <a16:creationId xmlns:a16="http://schemas.microsoft.com/office/drawing/2014/main" id="{47312174-879E-06C0-4013-073A9D203CD7}"/>
                </a:ext>
              </a:extLst>
            </p:cNvPr>
            <p:cNvSpPr txBox="1"/>
            <p:nvPr/>
          </p:nvSpPr>
          <p:spPr>
            <a:xfrm>
              <a:off x="1726472" y="4035292"/>
              <a:ext cx="1663028" cy="954107"/>
            </a:xfrm>
            <a:prstGeom prst="rect">
              <a:avLst/>
            </a:prstGeom>
            <a:noFill/>
          </p:spPr>
          <p:txBody>
            <a:bodyPr wrap="square" rtlCol="0">
              <a:spAutoFit/>
            </a:bodyPr>
            <a:lstStyle/>
            <a:p>
              <a:pPr algn="ctr"/>
              <a:r>
                <a:rPr lang="it-IT" sz="1400" b="1" dirty="0">
                  <a:solidFill>
                    <a:srgbClr val="5B7677"/>
                  </a:solidFill>
                  <a:latin typeface="Arial" panose="020B0604020202020204" pitchFamily="34" charset="0"/>
                  <a:cs typeface="Arial" panose="020B0604020202020204" pitchFamily="34" charset="0"/>
                </a:rPr>
                <a:t>Visite</a:t>
              </a:r>
              <a:r>
                <a:rPr lang="it-IT" sz="1400" dirty="0">
                  <a:solidFill>
                    <a:srgbClr val="5B7677"/>
                  </a:solidFill>
                  <a:latin typeface="Arial" panose="020B0604020202020204" pitchFamily="34" charset="0"/>
                  <a:cs typeface="Arial" panose="020B0604020202020204" pitchFamily="34" charset="0"/>
                </a:rPr>
                <a:t> del </a:t>
              </a:r>
              <a:r>
                <a:rPr lang="it-IT" sz="1400" b="1" dirty="0">
                  <a:solidFill>
                    <a:srgbClr val="5B7677"/>
                  </a:solidFill>
                  <a:latin typeface="Arial" panose="020B0604020202020204" pitchFamily="34" charset="0"/>
                  <a:cs typeface="Arial" panose="020B0604020202020204" pitchFamily="34" charset="0"/>
                </a:rPr>
                <a:t>Rappresentante Distrettuale </a:t>
              </a:r>
              <a:r>
                <a:rPr lang="it-IT" sz="1400" dirty="0">
                  <a:solidFill>
                    <a:srgbClr val="5B7677"/>
                  </a:solidFill>
                  <a:latin typeface="Arial" panose="020B0604020202020204" pitchFamily="34" charset="0"/>
                  <a:cs typeface="Arial" panose="020B0604020202020204" pitchFamily="34" charset="0"/>
                </a:rPr>
                <a:t>ai 24 </a:t>
              </a:r>
              <a:r>
                <a:rPr lang="it-IT" sz="1400" b="1" dirty="0">
                  <a:solidFill>
                    <a:srgbClr val="5B7677"/>
                  </a:solidFill>
                  <a:latin typeface="Arial" panose="020B0604020202020204" pitchFamily="34" charset="0"/>
                  <a:cs typeface="Arial" panose="020B0604020202020204" pitchFamily="34" charset="0"/>
                </a:rPr>
                <a:t>Club</a:t>
              </a:r>
              <a:r>
                <a:rPr lang="it-IT" sz="1400" dirty="0">
                  <a:solidFill>
                    <a:srgbClr val="5B7677"/>
                  </a:solidFill>
                  <a:latin typeface="Arial" panose="020B0604020202020204" pitchFamily="34" charset="0"/>
                  <a:cs typeface="Arial" panose="020B0604020202020204" pitchFamily="34" charset="0"/>
                </a:rPr>
                <a:t> del Distretto</a:t>
              </a:r>
            </a:p>
          </p:txBody>
        </p:sp>
      </p:grpSp>
      <p:grpSp>
        <p:nvGrpSpPr>
          <p:cNvPr id="35" name="Group 34">
            <a:extLst>
              <a:ext uri="{FF2B5EF4-FFF2-40B4-BE49-F238E27FC236}">
                <a16:creationId xmlns:a16="http://schemas.microsoft.com/office/drawing/2014/main" id="{1ED91437-393C-2496-ED68-BC173880535F}"/>
              </a:ext>
            </a:extLst>
          </p:cNvPr>
          <p:cNvGrpSpPr/>
          <p:nvPr/>
        </p:nvGrpSpPr>
        <p:grpSpPr>
          <a:xfrm>
            <a:off x="4172859" y="2864395"/>
            <a:ext cx="1565301" cy="1640019"/>
            <a:chOff x="5287270" y="2864395"/>
            <a:chExt cx="1565301" cy="1640019"/>
          </a:xfrm>
        </p:grpSpPr>
        <p:sp>
          <p:nvSpPr>
            <p:cNvPr id="6" name="Flowchart: Connector 5">
              <a:extLst>
                <a:ext uri="{FF2B5EF4-FFF2-40B4-BE49-F238E27FC236}">
                  <a16:creationId xmlns:a16="http://schemas.microsoft.com/office/drawing/2014/main" id="{FEF902DA-DD64-2887-6348-90A3F68637A1}"/>
                </a:ext>
              </a:extLst>
            </p:cNvPr>
            <p:cNvSpPr/>
            <p:nvPr/>
          </p:nvSpPr>
          <p:spPr>
            <a:xfrm>
              <a:off x="5712821" y="3170009"/>
              <a:ext cx="766354" cy="740228"/>
            </a:xfrm>
            <a:prstGeom prst="flowChartConnector">
              <a:avLst/>
            </a:prstGeom>
            <a:solidFill>
              <a:schemeClr val="bg1"/>
            </a:solidFill>
            <a:ln w="38100">
              <a:solidFill>
                <a:srgbClr val="6A2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5B1DF59-707B-CA1C-E55B-EC6477E88A13}"/>
                </a:ext>
              </a:extLst>
            </p:cNvPr>
            <p:cNvSpPr txBox="1"/>
            <p:nvPr/>
          </p:nvSpPr>
          <p:spPr>
            <a:xfrm>
              <a:off x="5287270" y="2864395"/>
              <a:ext cx="1565301" cy="276999"/>
            </a:xfrm>
            <a:prstGeom prst="rect">
              <a:avLst/>
            </a:prstGeom>
            <a:noFill/>
          </p:spPr>
          <p:txBody>
            <a:bodyPr wrap="square" rtlCol="0">
              <a:spAutoFit/>
            </a:bodyPr>
            <a:lstStyle/>
            <a:p>
              <a:pPr algn="ctr"/>
              <a:r>
                <a:rPr lang="it-IT" sz="1200" i="1" dirty="0">
                  <a:solidFill>
                    <a:srgbClr val="6F245E"/>
                  </a:solidFill>
                  <a:latin typeface="Arial" panose="020B0604020202020204" pitchFamily="34" charset="0"/>
                  <a:cs typeface="Arial" panose="020B0604020202020204" pitchFamily="34" charset="0"/>
                </a:rPr>
                <a:t>Inizio ottobre</a:t>
              </a:r>
            </a:p>
          </p:txBody>
        </p:sp>
        <p:sp>
          <p:nvSpPr>
            <p:cNvPr id="23" name="TextBox 22">
              <a:extLst>
                <a:ext uri="{FF2B5EF4-FFF2-40B4-BE49-F238E27FC236}">
                  <a16:creationId xmlns:a16="http://schemas.microsoft.com/office/drawing/2014/main" id="{E66470FC-BF8B-477B-39DF-FFA50B47B222}"/>
                </a:ext>
              </a:extLst>
            </p:cNvPr>
            <p:cNvSpPr txBox="1"/>
            <p:nvPr/>
          </p:nvSpPr>
          <p:spPr>
            <a:xfrm>
              <a:off x="5423765" y="3981194"/>
              <a:ext cx="1341407" cy="523220"/>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Apertura Anno Sociale </a:t>
              </a:r>
              <a:endParaRPr lang="it-IT" sz="1400" dirty="0">
                <a:solidFill>
                  <a:srgbClr val="71245D"/>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1453B7FE-B062-85AB-9FDD-57BFBBEDE17B}"/>
              </a:ext>
            </a:extLst>
          </p:cNvPr>
          <p:cNvGrpSpPr/>
          <p:nvPr/>
        </p:nvGrpSpPr>
        <p:grpSpPr>
          <a:xfrm>
            <a:off x="8256893" y="2872603"/>
            <a:ext cx="1565301" cy="1604918"/>
            <a:chOff x="8851360" y="2872603"/>
            <a:chExt cx="1565301" cy="1604918"/>
          </a:xfrm>
        </p:grpSpPr>
        <p:sp>
          <p:nvSpPr>
            <p:cNvPr id="10" name="Flowchart: Connector 9">
              <a:extLst>
                <a:ext uri="{FF2B5EF4-FFF2-40B4-BE49-F238E27FC236}">
                  <a16:creationId xmlns:a16="http://schemas.microsoft.com/office/drawing/2014/main" id="{26DC6C6A-E6E1-A160-DA08-FB760D58D01D}"/>
                </a:ext>
              </a:extLst>
            </p:cNvPr>
            <p:cNvSpPr/>
            <p:nvPr/>
          </p:nvSpPr>
          <p:spPr>
            <a:xfrm>
              <a:off x="9250834" y="3166293"/>
              <a:ext cx="766354" cy="740228"/>
            </a:xfrm>
            <a:prstGeom prst="flowChartConnector">
              <a:avLst/>
            </a:prstGeom>
            <a:solidFill>
              <a:schemeClr val="bg1"/>
            </a:solidFill>
            <a:ln w="38100">
              <a:solidFill>
                <a:srgbClr val="A8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Box 23">
              <a:extLst>
                <a:ext uri="{FF2B5EF4-FFF2-40B4-BE49-F238E27FC236}">
                  <a16:creationId xmlns:a16="http://schemas.microsoft.com/office/drawing/2014/main" id="{0BD688BC-A7AD-C730-F211-33B801E0B78B}"/>
                </a:ext>
              </a:extLst>
            </p:cNvPr>
            <p:cNvSpPr txBox="1"/>
            <p:nvPr/>
          </p:nvSpPr>
          <p:spPr>
            <a:xfrm>
              <a:off x="8963306" y="3954301"/>
              <a:ext cx="1341407" cy="523220"/>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Distrettuale Natalizia </a:t>
              </a:r>
              <a:endParaRPr lang="it-IT" sz="1400" dirty="0">
                <a:solidFill>
                  <a:srgbClr val="B9373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4466856-4EB4-7423-8D56-4A1BFB586E93}"/>
                </a:ext>
              </a:extLst>
            </p:cNvPr>
            <p:cNvSpPr txBox="1"/>
            <p:nvPr/>
          </p:nvSpPr>
          <p:spPr>
            <a:xfrm>
              <a:off x="8851360" y="2872603"/>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Metà dicembre</a:t>
              </a:r>
            </a:p>
          </p:txBody>
        </p:sp>
      </p:grpSp>
      <p:grpSp>
        <p:nvGrpSpPr>
          <p:cNvPr id="36" name="Group 35">
            <a:extLst>
              <a:ext uri="{FF2B5EF4-FFF2-40B4-BE49-F238E27FC236}">
                <a16:creationId xmlns:a16="http://schemas.microsoft.com/office/drawing/2014/main" id="{31991C35-1864-E1C7-82B6-D228F3433CAF}"/>
              </a:ext>
            </a:extLst>
          </p:cNvPr>
          <p:cNvGrpSpPr/>
          <p:nvPr/>
        </p:nvGrpSpPr>
        <p:grpSpPr>
          <a:xfrm>
            <a:off x="6214876" y="2104681"/>
            <a:ext cx="1565301" cy="2130769"/>
            <a:chOff x="7081539" y="2104681"/>
            <a:chExt cx="1565301" cy="2130769"/>
          </a:xfrm>
        </p:grpSpPr>
        <p:sp>
          <p:nvSpPr>
            <p:cNvPr id="8" name="Flowchart: Connector 7">
              <a:extLst>
                <a:ext uri="{FF2B5EF4-FFF2-40B4-BE49-F238E27FC236}">
                  <a16:creationId xmlns:a16="http://schemas.microsoft.com/office/drawing/2014/main" id="{3ADCC0B2-31D5-6B85-F7B1-BAEDE2FA379B}"/>
                </a:ext>
              </a:extLst>
            </p:cNvPr>
            <p:cNvSpPr/>
            <p:nvPr/>
          </p:nvSpPr>
          <p:spPr>
            <a:xfrm>
              <a:off x="7481828" y="3170647"/>
              <a:ext cx="766354" cy="740228"/>
            </a:xfrm>
            <a:prstGeom prst="flowChartConnector">
              <a:avLst/>
            </a:prstGeom>
            <a:solidFill>
              <a:schemeClr val="bg1"/>
            </a:solidFill>
            <a:ln w="38100">
              <a:solidFill>
                <a:srgbClr val="811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Box 24">
              <a:extLst>
                <a:ext uri="{FF2B5EF4-FFF2-40B4-BE49-F238E27FC236}">
                  <a16:creationId xmlns:a16="http://schemas.microsoft.com/office/drawing/2014/main" id="{331B5607-4511-A001-5BDD-544941990C58}"/>
                </a:ext>
              </a:extLst>
            </p:cNvPr>
            <p:cNvSpPr txBox="1"/>
            <p:nvPr/>
          </p:nvSpPr>
          <p:spPr>
            <a:xfrm>
              <a:off x="7081539" y="3958451"/>
              <a:ext cx="1565301" cy="276999"/>
            </a:xfrm>
            <a:prstGeom prst="rect">
              <a:avLst/>
            </a:prstGeom>
            <a:noFill/>
          </p:spPr>
          <p:txBody>
            <a:bodyPr wrap="square" rtlCol="0">
              <a:spAutoFit/>
            </a:bodyPr>
            <a:lstStyle/>
            <a:p>
              <a:pPr algn="ctr"/>
              <a:r>
                <a:rPr lang="it-IT" sz="1200" i="1" dirty="0">
                  <a:solidFill>
                    <a:srgbClr val="901C4C"/>
                  </a:solidFill>
                  <a:latin typeface="Arial" panose="020B0604020202020204" pitchFamily="34" charset="0"/>
                  <a:cs typeface="Arial" panose="020B0604020202020204" pitchFamily="34" charset="0"/>
                </a:rPr>
                <a:t>Novembre</a:t>
              </a:r>
            </a:p>
          </p:txBody>
        </p:sp>
        <p:sp>
          <p:nvSpPr>
            <p:cNvPr id="27" name="TextBox 26">
              <a:extLst>
                <a:ext uri="{FF2B5EF4-FFF2-40B4-BE49-F238E27FC236}">
                  <a16:creationId xmlns:a16="http://schemas.microsoft.com/office/drawing/2014/main" id="{C69279A2-C957-0B96-8924-4C745D8CDE6C}"/>
                </a:ext>
              </a:extLst>
            </p:cNvPr>
            <p:cNvSpPr txBox="1"/>
            <p:nvPr/>
          </p:nvSpPr>
          <p:spPr>
            <a:xfrm>
              <a:off x="7126092" y="2104681"/>
              <a:ext cx="1476193" cy="954107"/>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Distrettuale dell’Amicizia </a:t>
              </a:r>
              <a:r>
                <a:rPr lang="it-IT" sz="1400" dirty="0">
                  <a:solidFill>
                    <a:srgbClr val="71245D"/>
                  </a:solidFill>
                  <a:latin typeface="Arial" panose="020B0604020202020204" pitchFamily="34" charset="0"/>
                  <a:cs typeface="Arial" panose="020B0604020202020204" pitchFamily="34" charset="0"/>
                </a:rPr>
                <a:t>ospiti del Distretto 2031</a:t>
              </a:r>
            </a:p>
          </p:txBody>
        </p:sp>
      </p:grpSp>
      <p:grpSp>
        <p:nvGrpSpPr>
          <p:cNvPr id="38" name="Group 37">
            <a:extLst>
              <a:ext uri="{FF2B5EF4-FFF2-40B4-BE49-F238E27FC236}">
                <a16:creationId xmlns:a16="http://schemas.microsoft.com/office/drawing/2014/main" id="{840ACE07-A07C-57D9-5FFC-EB8F6DEA5A9D}"/>
              </a:ext>
            </a:extLst>
          </p:cNvPr>
          <p:cNvGrpSpPr/>
          <p:nvPr/>
        </p:nvGrpSpPr>
        <p:grpSpPr>
          <a:xfrm>
            <a:off x="10298909" y="2098978"/>
            <a:ext cx="1565301" cy="2084831"/>
            <a:chOff x="10571057" y="2099651"/>
            <a:chExt cx="1565301" cy="2084831"/>
          </a:xfrm>
        </p:grpSpPr>
        <p:sp>
          <p:nvSpPr>
            <p:cNvPr id="11" name="Flowchart: Connector 10">
              <a:extLst>
                <a:ext uri="{FF2B5EF4-FFF2-40B4-BE49-F238E27FC236}">
                  <a16:creationId xmlns:a16="http://schemas.microsoft.com/office/drawing/2014/main" id="{9858EB6C-E3DA-A0E9-4FB9-B5E43429077C}"/>
                </a:ext>
              </a:extLst>
            </p:cNvPr>
            <p:cNvSpPr/>
            <p:nvPr/>
          </p:nvSpPr>
          <p:spPr>
            <a:xfrm>
              <a:off x="11019842" y="3133911"/>
              <a:ext cx="766354" cy="740228"/>
            </a:xfrm>
            <a:prstGeom prst="flowChartConnector">
              <a:avLst/>
            </a:prstGeom>
            <a:solidFill>
              <a:schemeClr val="bg1"/>
            </a:solidFill>
            <a:ln w="38100">
              <a:solidFill>
                <a:srgbClr val="CC4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Box 27">
              <a:extLst>
                <a:ext uri="{FF2B5EF4-FFF2-40B4-BE49-F238E27FC236}">
                  <a16:creationId xmlns:a16="http://schemas.microsoft.com/office/drawing/2014/main" id="{1FF355AF-A56B-A3F3-920E-591110210608}"/>
                </a:ext>
              </a:extLst>
            </p:cNvPr>
            <p:cNvSpPr txBox="1"/>
            <p:nvPr/>
          </p:nvSpPr>
          <p:spPr>
            <a:xfrm>
              <a:off x="10621024" y="2099651"/>
              <a:ext cx="1488754" cy="954107"/>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Distrettuale dell’Amicizia </a:t>
              </a:r>
              <a:r>
                <a:rPr lang="it-IT" sz="1400" dirty="0">
                  <a:solidFill>
                    <a:srgbClr val="B9373A"/>
                  </a:solidFill>
                  <a:latin typeface="Arial" panose="020B0604020202020204" pitchFamily="34" charset="0"/>
                  <a:cs typeface="Arial" panose="020B0604020202020204" pitchFamily="34" charset="0"/>
                </a:rPr>
                <a:t>come Distretto Ospitante</a:t>
              </a:r>
            </a:p>
          </p:txBody>
        </p:sp>
        <p:sp>
          <p:nvSpPr>
            <p:cNvPr id="29" name="TextBox 28">
              <a:extLst>
                <a:ext uri="{FF2B5EF4-FFF2-40B4-BE49-F238E27FC236}">
                  <a16:creationId xmlns:a16="http://schemas.microsoft.com/office/drawing/2014/main" id="{A18910B0-4787-9B97-1470-806D5495D888}"/>
                </a:ext>
              </a:extLst>
            </p:cNvPr>
            <p:cNvSpPr txBox="1"/>
            <p:nvPr/>
          </p:nvSpPr>
          <p:spPr>
            <a:xfrm>
              <a:off x="10571057" y="3907483"/>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Febbraio 2024</a:t>
              </a:r>
            </a:p>
          </p:txBody>
        </p:sp>
      </p:grpSp>
      <p:pic>
        <p:nvPicPr>
          <p:cNvPr id="31" name="Graphic 30" descr="Handshake with solid fill">
            <a:extLst>
              <a:ext uri="{FF2B5EF4-FFF2-40B4-BE49-F238E27FC236}">
                <a16:creationId xmlns:a16="http://schemas.microsoft.com/office/drawing/2014/main" id="{2D150658-E28F-0235-AD2D-4948DEB572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07529" y="3206977"/>
            <a:ext cx="711423" cy="711423"/>
          </a:xfrm>
          <a:prstGeom prst="rect">
            <a:avLst/>
          </a:prstGeom>
        </p:spPr>
      </p:pic>
      <p:grpSp>
        <p:nvGrpSpPr>
          <p:cNvPr id="33" name="Group 32">
            <a:extLst>
              <a:ext uri="{FF2B5EF4-FFF2-40B4-BE49-F238E27FC236}">
                <a16:creationId xmlns:a16="http://schemas.microsoft.com/office/drawing/2014/main" id="{9672CD87-D2BF-1887-CE8F-90ED06AAE35E}"/>
              </a:ext>
            </a:extLst>
          </p:cNvPr>
          <p:cNvGrpSpPr/>
          <p:nvPr/>
        </p:nvGrpSpPr>
        <p:grpSpPr>
          <a:xfrm>
            <a:off x="-8902" y="2251557"/>
            <a:ext cx="1565301" cy="1953561"/>
            <a:chOff x="6330" y="2251557"/>
            <a:chExt cx="1565301" cy="1953561"/>
          </a:xfrm>
        </p:grpSpPr>
        <p:sp>
          <p:nvSpPr>
            <p:cNvPr id="3" name="Flowchart: Connector 2">
              <a:extLst>
                <a:ext uri="{FF2B5EF4-FFF2-40B4-BE49-F238E27FC236}">
                  <a16:creationId xmlns:a16="http://schemas.microsoft.com/office/drawing/2014/main" id="{AAD752BE-C9D9-DEB7-B034-4E651E0BFD6B}"/>
                </a:ext>
              </a:extLst>
            </p:cNvPr>
            <p:cNvSpPr/>
            <p:nvPr/>
          </p:nvSpPr>
          <p:spPr>
            <a:xfrm>
              <a:off x="405804" y="3157584"/>
              <a:ext cx="766354" cy="740228"/>
            </a:xfrm>
            <a:prstGeom prst="flowChartConnector">
              <a:avLst/>
            </a:prstGeom>
            <a:solidFill>
              <a:schemeClr val="bg1"/>
            </a:solidFill>
            <a:ln w="38100">
              <a:solidFill>
                <a:srgbClr val="D4C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932EF7C2-5EFF-CF64-D915-C0E1CBE22FF7}"/>
                </a:ext>
              </a:extLst>
            </p:cNvPr>
            <p:cNvSpPr txBox="1"/>
            <p:nvPr/>
          </p:nvSpPr>
          <p:spPr>
            <a:xfrm>
              <a:off x="6330" y="3928119"/>
              <a:ext cx="1565301" cy="276999"/>
            </a:xfrm>
            <a:prstGeom prst="rect">
              <a:avLst/>
            </a:prstGeom>
            <a:noFill/>
          </p:spPr>
          <p:txBody>
            <a:bodyPr wrap="square" rtlCol="0">
              <a:spAutoFit/>
            </a:bodyPr>
            <a:lstStyle/>
            <a:p>
              <a:pPr algn="ctr"/>
              <a:r>
                <a:rPr lang="it-IT" sz="1200" i="1" dirty="0">
                  <a:solidFill>
                    <a:srgbClr val="9BA562"/>
                  </a:solidFill>
                  <a:latin typeface="Arial" panose="020B0604020202020204" pitchFamily="34" charset="0"/>
                  <a:cs typeface="Arial" panose="020B0604020202020204" pitchFamily="34" charset="0"/>
                </a:rPr>
                <a:t>Maggio</a:t>
              </a:r>
            </a:p>
          </p:txBody>
        </p:sp>
        <p:sp>
          <p:nvSpPr>
            <p:cNvPr id="20" name="TextBox 19">
              <a:extLst>
                <a:ext uri="{FF2B5EF4-FFF2-40B4-BE49-F238E27FC236}">
                  <a16:creationId xmlns:a16="http://schemas.microsoft.com/office/drawing/2014/main" id="{470DB2B3-84F7-7E5D-F3CA-C7857673C042}"/>
                </a:ext>
              </a:extLst>
            </p:cNvPr>
            <p:cNvSpPr txBox="1"/>
            <p:nvPr/>
          </p:nvSpPr>
          <p:spPr>
            <a:xfrm>
              <a:off x="72358" y="2251557"/>
              <a:ext cx="1459323" cy="738664"/>
            </a:xfrm>
            <a:prstGeom prst="rect">
              <a:avLst/>
            </a:prstGeom>
            <a:noFill/>
          </p:spPr>
          <p:txBody>
            <a:bodyPr wrap="square" rtlCol="0">
              <a:spAutoFit/>
            </a:bodyPr>
            <a:lstStyle/>
            <a:p>
              <a:pPr algn="ctr"/>
              <a:r>
                <a:rPr lang="it-IT" sz="1400" b="1" dirty="0">
                  <a:solidFill>
                    <a:srgbClr val="B5B859"/>
                  </a:solidFill>
                  <a:latin typeface="Arial" panose="020B0604020202020204" pitchFamily="34" charset="0"/>
                  <a:cs typeface="Arial" panose="020B0604020202020204" pitchFamily="34" charset="0"/>
                </a:rPr>
                <a:t>Seminario Informativo Direttivi Eletti</a:t>
              </a:r>
              <a:endParaRPr lang="it-IT" sz="1400" dirty="0">
                <a:solidFill>
                  <a:srgbClr val="B5B859"/>
                </a:solidFill>
                <a:latin typeface="Arial" panose="020B0604020202020204" pitchFamily="34" charset="0"/>
                <a:cs typeface="Arial" panose="020B0604020202020204" pitchFamily="34" charset="0"/>
              </a:endParaRPr>
            </a:p>
          </p:txBody>
        </p:sp>
      </p:grpSp>
      <p:pic>
        <p:nvPicPr>
          <p:cNvPr id="40" name="Graphic 39" descr="Information with solid fill">
            <a:extLst>
              <a:ext uri="{FF2B5EF4-FFF2-40B4-BE49-F238E27FC236}">
                <a16:creationId xmlns:a16="http://schemas.microsoft.com/office/drawing/2014/main" id="{837F810E-00C8-F3E5-158B-D5080B5FA6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283" y="3218744"/>
            <a:ext cx="600930" cy="600930"/>
          </a:xfrm>
          <a:prstGeom prst="rect">
            <a:avLst/>
          </a:prstGeom>
        </p:spPr>
      </p:pic>
      <p:pic>
        <p:nvPicPr>
          <p:cNvPr id="42" name="Graphic 41" descr="Unlock outline">
            <a:extLst>
              <a:ext uri="{FF2B5EF4-FFF2-40B4-BE49-F238E27FC236}">
                <a16:creationId xmlns:a16="http://schemas.microsoft.com/office/drawing/2014/main" id="{D072B79E-65F3-81D0-5388-B7BBFDAC9B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74871" y="3191231"/>
            <a:ext cx="615321" cy="615321"/>
          </a:xfrm>
          <a:prstGeom prst="rect">
            <a:avLst/>
          </a:prstGeom>
        </p:spPr>
      </p:pic>
      <p:pic>
        <p:nvPicPr>
          <p:cNvPr id="44" name="Graphic 43" descr="Connections with solid fill">
            <a:extLst>
              <a:ext uri="{FF2B5EF4-FFF2-40B4-BE49-F238E27FC236}">
                <a16:creationId xmlns:a16="http://schemas.microsoft.com/office/drawing/2014/main" id="{7751F8FF-E1F3-B317-CC63-502B640217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89291" y="3255750"/>
            <a:ext cx="616027" cy="616027"/>
          </a:xfrm>
          <a:prstGeom prst="rect">
            <a:avLst/>
          </a:prstGeom>
        </p:spPr>
      </p:pic>
      <p:pic>
        <p:nvPicPr>
          <p:cNvPr id="46" name="Graphic 45" descr="Holiday wreath with solid fill">
            <a:extLst>
              <a:ext uri="{FF2B5EF4-FFF2-40B4-BE49-F238E27FC236}">
                <a16:creationId xmlns:a16="http://schemas.microsoft.com/office/drawing/2014/main" id="{EA308FF7-655B-D6FA-22BF-090AD65A1B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81954" y="3176492"/>
            <a:ext cx="719829" cy="719829"/>
          </a:xfrm>
          <a:prstGeom prst="rect">
            <a:avLst/>
          </a:prstGeom>
        </p:spPr>
      </p:pic>
      <p:sp>
        <p:nvSpPr>
          <p:cNvPr id="48" name="CasellaDiTesto 13">
            <a:extLst>
              <a:ext uri="{FF2B5EF4-FFF2-40B4-BE49-F238E27FC236}">
                <a16:creationId xmlns:a16="http://schemas.microsoft.com/office/drawing/2014/main" id="{8265BDA6-A912-E588-9DAD-08DCF576875A}"/>
              </a:ext>
            </a:extLst>
          </p:cNvPr>
          <p:cNvSpPr txBox="1"/>
          <p:nvPr/>
        </p:nvSpPr>
        <p:spPr>
          <a:xfrm>
            <a:off x="428962" y="6036240"/>
            <a:ext cx="266932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01-04-2023</a:t>
            </a:r>
          </a:p>
        </p:txBody>
      </p:sp>
      <p:pic>
        <p:nvPicPr>
          <p:cNvPr id="12" name="Graphic 11" descr="Cross country skiing with solid fill">
            <a:extLst>
              <a:ext uri="{FF2B5EF4-FFF2-40B4-BE49-F238E27FC236}">
                <a16:creationId xmlns:a16="http://schemas.microsoft.com/office/drawing/2014/main" id="{87075B17-2681-7674-FDB8-6C921FEE11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09757" y="3215395"/>
            <a:ext cx="566991" cy="566991"/>
          </a:xfrm>
          <a:prstGeom prst="rect">
            <a:avLst/>
          </a:prstGeom>
        </p:spPr>
      </p:pic>
      <p:pic>
        <p:nvPicPr>
          <p:cNvPr id="14" name="Picture 3">
            <a:extLst>
              <a:ext uri="{FF2B5EF4-FFF2-40B4-BE49-F238E27FC236}">
                <a16:creationId xmlns:a16="http://schemas.microsoft.com/office/drawing/2014/main" id="{0B3BC2A7-5087-F964-F465-FAD4408D82FC}"/>
              </a:ext>
            </a:extLst>
          </p:cNvPr>
          <p:cNvPicPr>
            <a:picLocks noChangeAspect="1"/>
          </p:cNvPicPr>
          <p:nvPr/>
        </p:nvPicPr>
        <p:blipFill>
          <a:blip r:embed="rId19"/>
          <a:stretch>
            <a:fillRect/>
          </a:stretch>
        </p:blipFill>
        <p:spPr>
          <a:xfrm>
            <a:off x="10708527" y="1"/>
            <a:ext cx="1483473" cy="1400960"/>
          </a:xfrm>
          <a:prstGeom prst="rect">
            <a:avLst/>
          </a:prstGeom>
        </p:spPr>
      </p:pic>
    </p:spTree>
    <p:extLst>
      <p:ext uri="{BB962C8B-B14F-4D97-AF65-F5344CB8AC3E}">
        <p14:creationId xmlns:p14="http://schemas.microsoft.com/office/powerpoint/2010/main" val="82619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LINEE DI AZIONE E PROGETTUALITA’</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Isosceles Triangle 1">
            <a:extLst>
              <a:ext uri="{FF2B5EF4-FFF2-40B4-BE49-F238E27FC236}">
                <a16:creationId xmlns:a16="http://schemas.microsoft.com/office/drawing/2014/main" id="{8A7296D9-D4FB-3271-5679-806FBC53E64C}"/>
              </a:ext>
            </a:extLst>
          </p:cNvPr>
          <p:cNvSpPr/>
          <p:nvPr/>
        </p:nvSpPr>
        <p:spPr>
          <a:xfrm>
            <a:off x="3607905" y="2133600"/>
            <a:ext cx="4787158" cy="3067724"/>
          </a:xfrm>
          <a:prstGeom prst="triangle">
            <a:avLst/>
          </a:prstGeom>
          <a:gradFill flip="none" rotWithShape="1">
            <a:gsLst>
              <a:gs pos="90208">
                <a:srgbClr val="B7C9E8"/>
              </a:gs>
              <a:gs pos="0">
                <a:srgbClr val="F4CB26"/>
              </a:gs>
              <a:gs pos="74000">
                <a:srgbClr val="8D194E"/>
              </a:gs>
              <a:gs pos="65712">
                <a:srgbClr val="324D90"/>
              </a:gs>
              <a:gs pos="83000">
                <a:srgbClr val="E45227"/>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Isosceles Triangle 2">
            <a:extLst>
              <a:ext uri="{FF2B5EF4-FFF2-40B4-BE49-F238E27FC236}">
                <a16:creationId xmlns:a16="http://schemas.microsoft.com/office/drawing/2014/main" id="{FC8C991E-7500-0CE5-F55C-5FB5BFFCF21E}"/>
              </a:ext>
            </a:extLst>
          </p:cNvPr>
          <p:cNvSpPr/>
          <p:nvPr/>
        </p:nvSpPr>
        <p:spPr>
          <a:xfrm>
            <a:off x="3988525" y="2498188"/>
            <a:ext cx="4042055" cy="25179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94BAEAE9-57F2-EEAF-F269-7A7B5F24D4F2}"/>
              </a:ext>
            </a:extLst>
          </p:cNvPr>
          <p:cNvSpPr txBox="1"/>
          <p:nvPr/>
        </p:nvSpPr>
        <p:spPr>
          <a:xfrm>
            <a:off x="470320" y="3834669"/>
            <a:ext cx="3271162" cy="1600438"/>
          </a:xfrm>
          <a:prstGeom prst="rect">
            <a:avLst/>
          </a:prstGeom>
          <a:noFill/>
        </p:spPr>
        <p:txBody>
          <a:bodyPr wrap="square" rtlCol="0">
            <a:spAutoFit/>
          </a:bodyPr>
          <a:lstStyle/>
          <a:p>
            <a:pPr algn="ctr"/>
            <a:r>
              <a:rPr lang="it-IT" sz="1400" b="1" dirty="0">
                <a:solidFill>
                  <a:srgbClr val="38518D"/>
                </a:solidFill>
                <a:latin typeface="Arial" panose="020B0604020202020204" pitchFamily="34" charset="0"/>
                <a:cs typeface="Arial" panose="020B0604020202020204" pitchFamily="34" charset="0"/>
              </a:rPr>
              <a:t>Commissione </a:t>
            </a:r>
            <a:r>
              <a:rPr lang="it-IT" sz="1400" b="1" i="1" dirty="0">
                <a:solidFill>
                  <a:srgbClr val="38518D"/>
                </a:solidFill>
                <a:latin typeface="Arial" panose="020B0604020202020204" pitchFamily="34" charset="0"/>
                <a:cs typeface="Arial" panose="020B0604020202020204" pitchFamily="34" charset="0"/>
              </a:rPr>
              <a:t>Ambiente</a:t>
            </a:r>
          </a:p>
          <a:p>
            <a:pPr algn="ctr"/>
            <a:r>
              <a:rPr lang="it-IT" sz="1400" dirty="0">
                <a:solidFill>
                  <a:srgbClr val="38518D"/>
                </a:solidFill>
                <a:latin typeface="Arial" panose="020B0604020202020204" pitchFamily="34" charset="0"/>
                <a:cs typeface="Arial" panose="020B0604020202020204" pitchFamily="34" charset="0"/>
              </a:rPr>
              <a:t>Impegno per dare il nostro contributo al pianeta del futuro, valorizzando il nostro straordinario territorio</a:t>
            </a:r>
          </a:p>
          <a:p>
            <a:pPr algn="ctr"/>
            <a:endParaRPr lang="it-IT" sz="1400" i="1" dirty="0">
              <a:solidFill>
                <a:srgbClr val="38518D"/>
              </a:solidFill>
              <a:latin typeface="Arial" panose="020B0604020202020204" pitchFamily="34" charset="0"/>
              <a:cs typeface="Arial" panose="020B0604020202020204" pitchFamily="34" charset="0"/>
            </a:endParaRPr>
          </a:p>
          <a:p>
            <a:pPr algn="ctr"/>
            <a:r>
              <a:rPr lang="it-IT" sz="1400" i="1" dirty="0">
                <a:solidFill>
                  <a:srgbClr val="38518D"/>
                </a:solidFill>
                <a:latin typeface="Arial" panose="020B0604020202020204" pitchFamily="34" charset="0"/>
                <a:cs typeface="Arial" panose="020B0604020202020204" pitchFamily="34" charset="0"/>
              </a:rPr>
              <a:t>Giornata di </a:t>
            </a:r>
            <a:r>
              <a:rPr lang="it-IT" sz="1400" i="1" dirty="0" err="1">
                <a:solidFill>
                  <a:srgbClr val="38518D"/>
                </a:solidFill>
                <a:latin typeface="Arial" panose="020B0604020202020204" pitchFamily="34" charset="0"/>
                <a:cs typeface="Arial" panose="020B0604020202020204" pitchFamily="34" charset="0"/>
              </a:rPr>
              <a:t>CleanUp</a:t>
            </a:r>
            <a:r>
              <a:rPr lang="it-IT" sz="1400" i="1" dirty="0">
                <a:solidFill>
                  <a:srgbClr val="38518D"/>
                </a:solidFill>
                <a:latin typeface="Arial" panose="020B0604020202020204" pitchFamily="34" charset="0"/>
                <a:cs typeface="Arial" panose="020B0604020202020204" pitchFamily="34" charset="0"/>
              </a:rPr>
              <a:t> </a:t>
            </a:r>
          </a:p>
          <a:p>
            <a:pPr algn="ctr"/>
            <a:r>
              <a:rPr lang="it-IT" sz="1400" i="1" dirty="0">
                <a:solidFill>
                  <a:srgbClr val="38518D"/>
                </a:solidFill>
                <a:latin typeface="Arial" panose="020B0604020202020204" pitchFamily="34" charset="0"/>
                <a:cs typeface="Arial" panose="020B0604020202020204" pitchFamily="34" charset="0"/>
              </a:rPr>
              <a:t>CO2 Color </a:t>
            </a:r>
            <a:r>
              <a:rPr lang="it-IT" sz="1400" i="1" dirty="0" err="1">
                <a:solidFill>
                  <a:srgbClr val="38518D"/>
                </a:solidFill>
                <a:latin typeface="Arial" panose="020B0604020202020204" pitchFamily="34" charset="0"/>
                <a:cs typeface="Arial" panose="020B0604020202020204" pitchFamily="34" charset="0"/>
              </a:rPr>
              <a:t>Run</a:t>
            </a:r>
            <a:endParaRPr lang="it-IT" sz="1400" i="1" dirty="0">
              <a:solidFill>
                <a:srgbClr val="38518D"/>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B30127-F960-2220-54FC-90072405F95A}"/>
              </a:ext>
            </a:extLst>
          </p:cNvPr>
          <p:cNvSpPr txBox="1"/>
          <p:nvPr/>
        </p:nvSpPr>
        <p:spPr>
          <a:xfrm>
            <a:off x="6268916" y="1548824"/>
            <a:ext cx="3127633" cy="1169551"/>
          </a:xfrm>
          <a:prstGeom prst="rect">
            <a:avLst/>
          </a:prstGeom>
          <a:noFill/>
        </p:spPr>
        <p:txBody>
          <a:bodyPr wrap="square" rtlCol="0">
            <a:spAutoFit/>
          </a:bodyPr>
          <a:lstStyle/>
          <a:p>
            <a:pPr algn="ctr"/>
            <a:r>
              <a:rPr lang="it-IT" sz="1400" b="1" dirty="0">
                <a:solidFill>
                  <a:srgbClr val="38518D"/>
                </a:solidFill>
                <a:latin typeface="Arial" panose="020B0604020202020204" pitchFamily="34" charset="0"/>
                <a:cs typeface="Arial" panose="020B0604020202020204" pitchFamily="34" charset="0"/>
              </a:rPr>
              <a:t>Commissione </a:t>
            </a:r>
            <a:r>
              <a:rPr lang="it-IT" sz="1400" b="1" i="1" dirty="0">
                <a:solidFill>
                  <a:srgbClr val="38518D"/>
                </a:solidFill>
                <a:latin typeface="Arial" panose="020B0604020202020204" pitchFamily="34" charset="0"/>
                <a:cs typeface="Arial" panose="020B0604020202020204" pitchFamily="34" charset="0"/>
              </a:rPr>
              <a:t>APIN</a:t>
            </a:r>
          </a:p>
          <a:p>
            <a:pPr algn="ctr"/>
            <a:r>
              <a:rPr lang="it-IT" sz="1400" dirty="0">
                <a:solidFill>
                  <a:srgbClr val="38518D"/>
                </a:solidFill>
                <a:latin typeface="Arial" panose="020B0604020202020204" pitchFamily="34" charset="0"/>
                <a:cs typeface="Arial" panose="020B0604020202020204" pitchFamily="34" charset="0"/>
              </a:rPr>
              <a:t>Supporto rivolto ai più giovani affetti da patologie genetiche incurabili, con distribuzione di strumenti allo scopo di attenuarne i sintomi </a:t>
            </a:r>
          </a:p>
        </p:txBody>
      </p:sp>
      <p:sp>
        <p:nvSpPr>
          <p:cNvPr id="8" name="CasellaDiTesto 13">
            <a:extLst>
              <a:ext uri="{FF2B5EF4-FFF2-40B4-BE49-F238E27FC236}">
                <a16:creationId xmlns:a16="http://schemas.microsoft.com/office/drawing/2014/main" id="{18A9F3D6-527D-E388-D060-E31B45ECAE5C}"/>
              </a:ext>
            </a:extLst>
          </p:cNvPr>
          <p:cNvSpPr txBox="1"/>
          <p:nvPr/>
        </p:nvSpPr>
        <p:spPr>
          <a:xfrm>
            <a:off x="428962" y="6036240"/>
            <a:ext cx="266932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01-04-2023</a:t>
            </a:r>
          </a:p>
        </p:txBody>
      </p:sp>
      <p:pic>
        <p:nvPicPr>
          <p:cNvPr id="10" name="Picture 9">
            <a:extLst>
              <a:ext uri="{FF2B5EF4-FFF2-40B4-BE49-F238E27FC236}">
                <a16:creationId xmlns:a16="http://schemas.microsoft.com/office/drawing/2014/main" id="{5AB9A4DE-6527-CAAD-D64A-488EE7D77A5A}"/>
              </a:ext>
            </a:extLst>
          </p:cNvPr>
          <p:cNvPicPr>
            <a:picLocks noChangeAspect="1"/>
          </p:cNvPicPr>
          <p:nvPr/>
        </p:nvPicPr>
        <p:blipFill>
          <a:blip r:embed="rId4"/>
          <a:stretch>
            <a:fillRect/>
          </a:stretch>
        </p:blipFill>
        <p:spPr>
          <a:xfrm>
            <a:off x="4834102" y="2954304"/>
            <a:ext cx="2334764" cy="2168736"/>
          </a:xfrm>
          <a:prstGeom prst="flowChartConnector">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F00AC9D-5783-0EB6-637B-EC8CCC0B3A7E}"/>
              </a:ext>
            </a:extLst>
          </p:cNvPr>
          <p:cNvSpPr txBox="1"/>
          <p:nvPr/>
        </p:nvSpPr>
        <p:spPr>
          <a:xfrm>
            <a:off x="8335004" y="3816329"/>
            <a:ext cx="3197644" cy="1384995"/>
          </a:xfrm>
          <a:prstGeom prst="rect">
            <a:avLst/>
          </a:prstGeom>
          <a:noFill/>
        </p:spPr>
        <p:txBody>
          <a:bodyPr wrap="square" rtlCol="0">
            <a:spAutoFit/>
          </a:bodyPr>
          <a:lstStyle/>
          <a:p>
            <a:pPr algn="ctr"/>
            <a:r>
              <a:rPr lang="it-IT" sz="1400" b="1" dirty="0">
                <a:solidFill>
                  <a:srgbClr val="38518D"/>
                </a:solidFill>
                <a:latin typeface="Arial" panose="020B0604020202020204" pitchFamily="34" charset="0"/>
                <a:cs typeface="Arial" panose="020B0604020202020204" pitchFamily="34" charset="0"/>
              </a:rPr>
              <a:t>Commissione </a:t>
            </a:r>
            <a:r>
              <a:rPr lang="it-IT" sz="1400" b="1" i="1" dirty="0">
                <a:solidFill>
                  <a:srgbClr val="38518D"/>
                </a:solidFill>
                <a:latin typeface="Arial" panose="020B0604020202020204" pitchFamily="34" charset="0"/>
                <a:cs typeface="Arial" panose="020B0604020202020204" pitchFamily="34" charset="0"/>
              </a:rPr>
              <a:t>Orientamento</a:t>
            </a:r>
          </a:p>
          <a:p>
            <a:pPr algn="ctr"/>
            <a:r>
              <a:rPr lang="it-IT" sz="1400" dirty="0">
                <a:solidFill>
                  <a:srgbClr val="38518D"/>
                </a:solidFill>
                <a:latin typeface="Arial" panose="020B0604020202020204" pitchFamily="34" charset="0"/>
                <a:cs typeface="Arial" panose="020B0604020202020204" pitchFamily="34" charset="0"/>
              </a:rPr>
              <a:t>Iniziative per accompagnare la nostra generazione verso il mondo del lavoro </a:t>
            </a:r>
          </a:p>
          <a:p>
            <a:pPr algn="ctr"/>
            <a:endParaRPr lang="it-IT" sz="1400" i="1" dirty="0">
              <a:solidFill>
                <a:srgbClr val="38518D"/>
              </a:solidFill>
              <a:latin typeface="Arial" panose="020B0604020202020204" pitchFamily="34" charset="0"/>
              <a:cs typeface="Arial" panose="020B0604020202020204" pitchFamily="34" charset="0"/>
            </a:endParaRPr>
          </a:p>
          <a:p>
            <a:pPr algn="ctr"/>
            <a:r>
              <a:rPr lang="it-IT" sz="1400" i="1" dirty="0">
                <a:solidFill>
                  <a:srgbClr val="38518D"/>
                </a:solidFill>
                <a:latin typeface="Arial" panose="020B0604020202020204" pitchFamily="34" charset="0"/>
                <a:cs typeface="Arial" panose="020B0604020202020204" pitchFamily="34" charset="0"/>
              </a:rPr>
              <a:t>Personal Branding </a:t>
            </a:r>
          </a:p>
          <a:p>
            <a:pPr algn="ctr"/>
            <a:r>
              <a:rPr lang="it-IT" sz="1400" i="1" dirty="0">
                <a:solidFill>
                  <a:srgbClr val="38518D"/>
                </a:solidFill>
                <a:latin typeface="Arial" panose="020B0604020202020204" pitchFamily="34" charset="0"/>
                <a:cs typeface="Arial" panose="020B0604020202020204" pitchFamily="34" charset="0"/>
              </a:rPr>
              <a:t>Borse di Studio per </a:t>
            </a:r>
            <a:r>
              <a:rPr lang="it-IT" sz="1400" i="1" dirty="0" err="1">
                <a:solidFill>
                  <a:srgbClr val="38518D"/>
                </a:solidFill>
                <a:latin typeface="Arial" panose="020B0604020202020204" pitchFamily="34" charset="0"/>
                <a:cs typeface="Arial" panose="020B0604020202020204" pitchFamily="34" charset="0"/>
              </a:rPr>
              <a:t>Tirocinii</a:t>
            </a:r>
            <a:endParaRPr lang="it-IT" sz="1400" i="1" dirty="0">
              <a:solidFill>
                <a:srgbClr val="38518D"/>
              </a:solidFill>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BD0F1270-A310-434F-6B71-1494AE5774EB}"/>
              </a:ext>
            </a:extLst>
          </p:cNvPr>
          <p:cNvPicPr>
            <a:picLocks noChangeAspect="1"/>
          </p:cNvPicPr>
          <p:nvPr/>
        </p:nvPicPr>
        <p:blipFill>
          <a:blip r:embed="rId4"/>
          <a:stretch>
            <a:fillRect/>
          </a:stretch>
        </p:blipFill>
        <p:spPr>
          <a:xfrm>
            <a:off x="10708527" y="1"/>
            <a:ext cx="1483473" cy="1400960"/>
          </a:xfrm>
          <a:prstGeom prst="rect">
            <a:avLst/>
          </a:prstGeom>
        </p:spPr>
      </p:pic>
    </p:spTree>
    <p:extLst>
      <p:ext uri="{BB962C8B-B14F-4D97-AF65-F5344CB8AC3E}">
        <p14:creationId xmlns:p14="http://schemas.microsoft.com/office/powerpoint/2010/main" val="394214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4274049" y="461490"/>
            <a:ext cx="733979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800" b="1" dirty="0">
                <a:solidFill>
                  <a:schemeClr val="bg1"/>
                </a:solidFill>
              </a:rPr>
              <a:t>Agenda </a:t>
            </a:r>
            <a:r>
              <a:rPr lang="it-IT" sz="4800" b="1" dirty="0" err="1">
                <a:solidFill>
                  <a:schemeClr val="bg1"/>
                </a:solidFill>
              </a:rPr>
              <a:t>a.r.</a:t>
            </a:r>
            <a:r>
              <a:rPr lang="it-IT" sz="4800" b="1" dirty="0">
                <a:solidFill>
                  <a:schemeClr val="bg1"/>
                </a:solidFill>
              </a:rPr>
              <a:t> 2023</a:t>
            </a:r>
            <a:endParaRPr lang="en-US" sz="48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0BFAEE67-0E7F-ADDD-154E-CF9E6B646B06}"/>
              </a:ext>
            </a:extLst>
          </p:cNvPr>
          <p:cNvSpPr txBox="1"/>
          <p:nvPr/>
        </p:nvSpPr>
        <p:spPr>
          <a:xfrm>
            <a:off x="766740" y="2607120"/>
            <a:ext cx="10319076" cy="2062103"/>
          </a:xfrm>
          <a:prstGeom prst="rect">
            <a:avLst/>
          </a:prstGeom>
          <a:noFill/>
        </p:spPr>
        <p:txBody>
          <a:bodyPr wrap="square" rtlCol="0">
            <a:spAutoFit/>
          </a:bodyPr>
          <a:lstStyle/>
          <a:p>
            <a:r>
              <a:rPr lang="it-IT" sz="3200" b="1" dirty="0">
                <a:solidFill>
                  <a:srgbClr val="0070C0"/>
                </a:solidFill>
              </a:rPr>
              <a:t>1 Aprile                      SIPE                                            </a:t>
            </a:r>
            <a:r>
              <a:rPr lang="it-IT" sz="3200" dirty="0">
                <a:solidFill>
                  <a:srgbClr val="0070C0"/>
                </a:solidFill>
              </a:rPr>
              <a:t>Alessandria</a:t>
            </a:r>
          </a:p>
          <a:p>
            <a:r>
              <a:rPr lang="it-IT" sz="3200" b="1" dirty="0">
                <a:solidFill>
                  <a:srgbClr val="0070C0"/>
                </a:solidFill>
              </a:rPr>
              <a:t>10 Giugno      </a:t>
            </a:r>
            <a:r>
              <a:rPr lang="it-IT" sz="3200" dirty="0">
                <a:solidFill>
                  <a:srgbClr val="0070C0"/>
                </a:solidFill>
              </a:rPr>
              <a:t>            </a:t>
            </a:r>
            <a:r>
              <a:rPr lang="it-IT" sz="3200" b="1" dirty="0">
                <a:solidFill>
                  <a:srgbClr val="0070C0"/>
                </a:solidFill>
              </a:rPr>
              <a:t>Assemblea Formativa                   </a:t>
            </a:r>
            <a:r>
              <a:rPr lang="it-IT" sz="3200" dirty="0">
                <a:solidFill>
                  <a:srgbClr val="0070C0"/>
                </a:solidFill>
              </a:rPr>
              <a:t>Genova</a:t>
            </a:r>
          </a:p>
          <a:p>
            <a:r>
              <a:rPr lang="it-IT" sz="3200" b="1" dirty="0">
                <a:solidFill>
                  <a:srgbClr val="0070C0"/>
                </a:solidFill>
              </a:rPr>
              <a:t>Luglio / Dicembre    VISITE Ai CLUB</a:t>
            </a:r>
          </a:p>
          <a:p>
            <a:r>
              <a:rPr lang="it-IT" sz="3200" b="1" dirty="0">
                <a:solidFill>
                  <a:schemeClr val="accent6"/>
                </a:solidFill>
              </a:rPr>
              <a:t>13/15 Settembre      Institute</a:t>
            </a:r>
            <a:r>
              <a:rPr lang="it-IT" sz="3200" dirty="0">
                <a:solidFill>
                  <a:schemeClr val="accent6"/>
                </a:solidFill>
              </a:rPr>
              <a:t>                                             Roma</a:t>
            </a:r>
          </a:p>
        </p:txBody>
      </p:sp>
    </p:spTree>
    <p:extLst>
      <p:ext uri="{BB962C8B-B14F-4D97-AF65-F5344CB8AC3E}">
        <p14:creationId xmlns:p14="http://schemas.microsoft.com/office/powerpoint/2010/main" val="216909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PROGRAMMA DI EVENTI NAZIONALI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Arrow: Right 1">
            <a:extLst>
              <a:ext uri="{FF2B5EF4-FFF2-40B4-BE49-F238E27FC236}">
                <a16:creationId xmlns:a16="http://schemas.microsoft.com/office/drawing/2014/main" id="{68F09732-EAD1-2A2E-9EF5-D1DAA08CC7D6}"/>
              </a:ext>
            </a:extLst>
          </p:cNvPr>
          <p:cNvSpPr/>
          <p:nvPr/>
        </p:nvSpPr>
        <p:spPr>
          <a:xfrm>
            <a:off x="0" y="3048727"/>
            <a:ext cx="12192000" cy="957943"/>
          </a:xfrm>
          <a:prstGeom prst="rightArrow">
            <a:avLst>
              <a:gd name="adj1" fmla="val 50000"/>
              <a:gd name="adj2" fmla="val 22887"/>
            </a:avLst>
          </a:prstGeom>
          <a:gradFill flip="none" rotWithShape="1">
            <a:gsLst>
              <a:gs pos="10000">
                <a:srgbClr val="E45227"/>
              </a:gs>
              <a:gs pos="41000">
                <a:srgbClr val="8A184F"/>
              </a:gs>
              <a:gs pos="66000">
                <a:srgbClr val="1E4A8C"/>
              </a:gs>
              <a:gs pos="100000">
                <a:srgbClr val="F8E9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CasellaDiTesto 13">
            <a:extLst>
              <a:ext uri="{FF2B5EF4-FFF2-40B4-BE49-F238E27FC236}">
                <a16:creationId xmlns:a16="http://schemas.microsoft.com/office/drawing/2014/main" id="{8265BDA6-A912-E588-9DAD-08DCF576875A}"/>
              </a:ext>
            </a:extLst>
          </p:cNvPr>
          <p:cNvSpPr txBox="1"/>
          <p:nvPr/>
        </p:nvSpPr>
        <p:spPr>
          <a:xfrm>
            <a:off x="428962" y="6036240"/>
            <a:ext cx="266932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01-04-2023</a:t>
            </a:r>
          </a:p>
        </p:txBody>
      </p:sp>
      <p:grpSp>
        <p:nvGrpSpPr>
          <p:cNvPr id="45" name="Group 44">
            <a:extLst>
              <a:ext uri="{FF2B5EF4-FFF2-40B4-BE49-F238E27FC236}">
                <a16:creationId xmlns:a16="http://schemas.microsoft.com/office/drawing/2014/main" id="{FBFDD795-13F9-BC8D-F239-7EAB1012DC40}"/>
              </a:ext>
            </a:extLst>
          </p:cNvPr>
          <p:cNvGrpSpPr/>
          <p:nvPr/>
        </p:nvGrpSpPr>
        <p:grpSpPr>
          <a:xfrm>
            <a:off x="202771" y="2847263"/>
            <a:ext cx="1663028" cy="1926720"/>
            <a:chOff x="2623833" y="2847236"/>
            <a:chExt cx="1663028" cy="1926720"/>
          </a:xfrm>
        </p:grpSpPr>
        <p:grpSp>
          <p:nvGrpSpPr>
            <p:cNvPr id="34" name="Group 33">
              <a:extLst>
                <a:ext uri="{FF2B5EF4-FFF2-40B4-BE49-F238E27FC236}">
                  <a16:creationId xmlns:a16="http://schemas.microsoft.com/office/drawing/2014/main" id="{B0C2F806-3600-ECC4-666B-9A5C649BCE9B}"/>
                </a:ext>
              </a:extLst>
            </p:cNvPr>
            <p:cNvGrpSpPr/>
            <p:nvPr/>
          </p:nvGrpSpPr>
          <p:grpSpPr>
            <a:xfrm>
              <a:off x="2623833" y="2847236"/>
              <a:ext cx="1663028" cy="1926720"/>
              <a:chOff x="1726472" y="2847236"/>
              <a:chExt cx="1663028" cy="1926720"/>
            </a:xfrm>
          </p:grpSpPr>
          <p:sp>
            <p:nvSpPr>
              <p:cNvPr id="4" name="Flowchart: Connector 3">
                <a:extLst>
                  <a:ext uri="{FF2B5EF4-FFF2-40B4-BE49-F238E27FC236}">
                    <a16:creationId xmlns:a16="http://schemas.microsoft.com/office/drawing/2014/main" id="{85DA5F61-A109-065F-DCFF-05A236195162}"/>
                  </a:ext>
                </a:extLst>
              </p:cNvPr>
              <p:cNvSpPr/>
              <p:nvPr/>
            </p:nvSpPr>
            <p:spPr>
              <a:xfrm>
                <a:off x="2174810" y="3170647"/>
                <a:ext cx="766354" cy="740228"/>
              </a:xfrm>
              <a:prstGeom prst="flowChartConnector">
                <a:avLst/>
              </a:prstGeom>
              <a:solidFill>
                <a:schemeClr val="bg1"/>
              </a:solidFill>
              <a:ln w="38100">
                <a:solidFill>
                  <a:srgbClr val="5E7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DDA36C80-55B0-54BC-E853-F0C42A8FD6C3}"/>
                  </a:ext>
                </a:extLst>
              </p:cNvPr>
              <p:cNvSpPr txBox="1"/>
              <p:nvPr/>
            </p:nvSpPr>
            <p:spPr>
              <a:xfrm>
                <a:off x="1778154" y="2847236"/>
                <a:ext cx="1565301" cy="276999"/>
              </a:xfrm>
              <a:prstGeom prst="rect">
                <a:avLst/>
              </a:prstGeom>
              <a:noFill/>
            </p:spPr>
            <p:txBody>
              <a:bodyPr wrap="square" rtlCol="0">
                <a:spAutoFit/>
              </a:bodyPr>
              <a:lstStyle/>
              <a:p>
                <a:pPr algn="ctr"/>
                <a:r>
                  <a:rPr lang="it-IT" sz="1200" i="1" dirty="0">
                    <a:solidFill>
                      <a:srgbClr val="53717A"/>
                    </a:solidFill>
                    <a:latin typeface="Arial" panose="020B0604020202020204" pitchFamily="34" charset="0"/>
                    <a:cs typeface="Arial" panose="020B0604020202020204" pitchFamily="34" charset="0"/>
                  </a:rPr>
                  <a:t>Settembre</a:t>
                </a:r>
              </a:p>
            </p:txBody>
          </p:sp>
          <p:sp>
            <p:nvSpPr>
              <p:cNvPr id="15" name="TextBox 14">
                <a:extLst>
                  <a:ext uri="{FF2B5EF4-FFF2-40B4-BE49-F238E27FC236}">
                    <a16:creationId xmlns:a16="http://schemas.microsoft.com/office/drawing/2014/main" id="{47312174-879E-06C0-4013-073A9D203CD7}"/>
                  </a:ext>
                </a:extLst>
              </p:cNvPr>
              <p:cNvSpPr txBox="1"/>
              <p:nvPr/>
            </p:nvSpPr>
            <p:spPr>
              <a:xfrm>
                <a:off x="1726472" y="4035292"/>
                <a:ext cx="1663028" cy="738664"/>
              </a:xfrm>
              <a:prstGeom prst="rect">
                <a:avLst/>
              </a:prstGeom>
              <a:noFill/>
            </p:spPr>
            <p:txBody>
              <a:bodyPr wrap="square" rtlCol="0">
                <a:spAutoFit/>
              </a:bodyPr>
              <a:lstStyle/>
              <a:p>
                <a:pPr algn="ctr"/>
                <a:r>
                  <a:rPr lang="it-IT" sz="1400" b="1" dirty="0">
                    <a:solidFill>
                      <a:srgbClr val="5B7677"/>
                    </a:solidFill>
                    <a:latin typeface="Arial" panose="020B0604020202020204" pitchFamily="34" charset="0"/>
                    <a:cs typeface="Arial" panose="020B0604020202020204" pitchFamily="34" charset="0"/>
                  </a:rPr>
                  <a:t>Apertura Nazionale</a:t>
                </a:r>
              </a:p>
              <a:p>
                <a:pPr algn="ctr"/>
                <a:r>
                  <a:rPr lang="it-IT" sz="1400" dirty="0">
                    <a:solidFill>
                      <a:srgbClr val="5B7677"/>
                    </a:solidFill>
                    <a:latin typeface="Arial" panose="020B0604020202020204" pitchFamily="34" charset="0"/>
                    <a:cs typeface="Arial" panose="020B0604020202020204" pitchFamily="34" charset="0"/>
                  </a:rPr>
                  <a:t>Torino</a:t>
                </a:r>
              </a:p>
            </p:txBody>
          </p:sp>
        </p:grpSp>
        <p:pic>
          <p:nvPicPr>
            <p:cNvPr id="16" name="Graphic 15" descr="Unlock with solid fill">
              <a:extLst>
                <a:ext uri="{FF2B5EF4-FFF2-40B4-BE49-F238E27FC236}">
                  <a16:creationId xmlns:a16="http://schemas.microsoft.com/office/drawing/2014/main" id="{54A419A3-129D-0E39-D695-FC2DC86F2D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2986" y="3233805"/>
              <a:ext cx="590799" cy="590799"/>
            </a:xfrm>
            <a:prstGeom prst="rect">
              <a:avLst/>
            </a:prstGeom>
          </p:spPr>
        </p:pic>
      </p:grpSp>
      <p:grpSp>
        <p:nvGrpSpPr>
          <p:cNvPr id="49" name="Group 48">
            <a:extLst>
              <a:ext uri="{FF2B5EF4-FFF2-40B4-BE49-F238E27FC236}">
                <a16:creationId xmlns:a16="http://schemas.microsoft.com/office/drawing/2014/main" id="{795BE2B3-B107-0B87-771E-20F62F73D73A}"/>
              </a:ext>
            </a:extLst>
          </p:cNvPr>
          <p:cNvGrpSpPr/>
          <p:nvPr/>
        </p:nvGrpSpPr>
        <p:grpSpPr>
          <a:xfrm>
            <a:off x="2709546" y="2601042"/>
            <a:ext cx="1565301" cy="1707484"/>
            <a:chOff x="5068608" y="2601015"/>
            <a:chExt cx="1565301" cy="1707484"/>
          </a:xfrm>
        </p:grpSpPr>
        <p:grpSp>
          <p:nvGrpSpPr>
            <p:cNvPr id="35" name="Group 34">
              <a:extLst>
                <a:ext uri="{FF2B5EF4-FFF2-40B4-BE49-F238E27FC236}">
                  <a16:creationId xmlns:a16="http://schemas.microsoft.com/office/drawing/2014/main" id="{1ED91437-393C-2496-ED68-BC173880535F}"/>
                </a:ext>
              </a:extLst>
            </p:cNvPr>
            <p:cNvGrpSpPr/>
            <p:nvPr/>
          </p:nvGrpSpPr>
          <p:grpSpPr>
            <a:xfrm>
              <a:off x="5068608" y="2601015"/>
              <a:ext cx="1565301" cy="1707484"/>
              <a:chOff x="5313347" y="2601015"/>
              <a:chExt cx="1565301" cy="1707484"/>
            </a:xfrm>
          </p:grpSpPr>
          <p:sp>
            <p:nvSpPr>
              <p:cNvPr id="6" name="Flowchart: Connector 5">
                <a:extLst>
                  <a:ext uri="{FF2B5EF4-FFF2-40B4-BE49-F238E27FC236}">
                    <a16:creationId xmlns:a16="http://schemas.microsoft.com/office/drawing/2014/main" id="{FEF902DA-DD64-2887-6348-90A3F68637A1}"/>
                  </a:ext>
                </a:extLst>
              </p:cNvPr>
              <p:cNvSpPr/>
              <p:nvPr/>
            </p:nvSpPr>
            <p:spPr>
              <a:xfrm>
                <a:off x="5712821" y="3170009"/>
                <a:ext cx="766354" cy="740228"/>
              </a:xfrm>
              <a:prstGeom prst="flowChartConnector">
                <a:avLst/>
              </a:prstGeom>
              <a:solidFill>
                <a:schemeClr val="bg1"/>
              </a:solidFill>
              <a:ln w="38100">
                <a:solidFill>
                  <a:srgbClr val="3D3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5B1DF59-707B-CA1C-E55B-EC6477E88A13}"/>
                  </a:ext>
                </a:extLst>
              </p:cNvPr>
              <p:cNvSpPr txBox="1"/>
              <p:nvPr/>
            </p:nvSpPr>
            <p:spPr>
              <a:xfrm>
                <a:off x="5313347" y="4031500"/>
                <a:ext cx="1565301" cy="276999"/>
              </a:xfrm>
              <a:prstGeom prst="rect">
                <a:avLst/>
              </a:prstGeom>
              <a:noFill/>
            </p:spPr>
            <p:txBody>
              <a:bodyPr wrap="square" rtlCol="0">
                <a:spAutoFit/>
              </a:bodyPr>
              <a:lstStyle/>
              <a:p>
                <a:pPr algn="ctr"/>
                <a:r>
                  <a:rPr lang="it-IT" sz="1200" i="1" dirty="0">
                    <a:solidFill>
                      <a:srgbClr val="3D3C7A"/>
                    </a:solidFill>
                    <a:latin typeface="Arial" panose="020B0604020202020204" pitchFamily="34" charset="0"/>
                    <a:cs typeface="Arial" panose="020B0604020202020204" pitchFamily="34" charset="0"/>
                  </a:rPr>
                  <a:t>Ottobre</a:t>
                </a:r>
              </a:p>
            </p:txBody>
          </p:sp>
          <p:sp>
            <p:nvSpPr>
              <p:cNvPr id="23" name="TextBox 22">
                <a:extLst>
                  <a:ext uri="{FF2B5EF4-FFF2-40B4-BE49-F238E27FC236}">
                    <a16:creationId xmlns:a16="http://schemas.microsoft.com/office/drawing/2014/main" id="{E66470FC-BF8B-477B-39DF-FFA50B47B222}"/>
                  </a:ext>
                </a:extLst>
              </p:cNvPr>
              <p:cNvSpPr txBox="1"/>
              <p:nvPr/>
            </p:nvSpPr>
            <p:spPr>
              <a:xfrm>
                <a:off x="5425293" y="2601015"/>
                <a:ext cx="1341407" cy="523220"/>
              </a:xfrm>
              <a:prstGeom prst="rect">
                <a:avLst/>
              </a:prstGeom>
              <a:noFill/>
            </p:spPr>
            <p:txBody>
              <a:bodyPr wrap="square" rtlCol="0">
                <a:spAutoFit/>
              </a:bodyPr>
              <a:lstStyle/>
              <a:p>
                <a:pPr algn="ctr"/>
                <a:r>
                  <a:rPr lang="it-IT" sz="1400" b="1" dirty="0">
                    <a:solidFill>
                      <a:srgbClr val="3D3C7A"/>
                    </a:solidFill>
                    <a:latin typeface="Arial" panose="020B0604020202020204" pitchFamily="34" charset="0"/>
                    <a:cs typeface="Arial" panose="020B0604020202020204" pitchFamily="34" charset="0"/>
                  </a:rPr>
                  <a:t>SIRDE</a:t>
                </a:r>
              </a:p>
              <a:p>
                <a:pPr algn="ctr"/>
                <a:r>
                  <a:rPr lang="it-IT" sz="1400" dirty="0">
                    <a:solidFill>
                      <a:srgbClr val="3D3C7A"/>
                    </a:solidFill>
                    <a:latin typeface="Arial" panose="020B0604020202020204" pitchFamily="34" charset="0"/>
                    <a:cs typeface="Arial" panose="020B0604020202020204" pitchFamily="34" charset="0"/>
                  </a:rPr>
                  <a:t>Caserta</a:t>
                </a:r>
              </a:p>
            </p:txBody>
          </p:sp>
        </p:grpSp>
        <p:pic>
          <p:nvPicPr>
            <p:cNvPr id="30" name="Graphic 29" descr="Connections with solid fill">
              <a:extLst>
                <a:ext uri="{FF2B5EF4-FFF2-40B4-BE49-F238E27FC236}">
                  <a16:creationId xmlns:a16="http://schemas.microsoft.com/office/drawing/2014/main" id="{5EF466F1-48CD-672D-9CD9-F138F44108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7354" y="3222584"/>
              <a:ext cx="663365" cy="663365"/>
            </a:xfrm>
            <a:prstGeom prst="rect">
              <a:avLst/>
            </a:prstGeom>
          </p:spPr>
        </p:pic>
      </p:grpSp>
      <p:grpSp>
        <p:nvGrpSpPr>
          <p:cNvPr id="29" name="Group 28">
            <a:extLst>
              <a:ext uri="{FF2B5EF4-FFF2-40B4-BE49-F238E27FC236}">
                <a16:creationId xmlns:a16="http://schemas.microsoft.com/office/drawing/2014/main" id="{953B7B32-C1D4-815A-3494-2AF9A10F43C5}"/>
              </a:ext>
            </a:extLst>
          </p:cNvPr>
          <p:cNvGrpSpPr/>
          <p:nvPr/>
        </p:nvGrpSpPr>
        <p:grpSpPr>
          <a:xfrm>
            <a:off x="7523463" y="2615264"/>
            <a:ext cx="1565301" cy="1621577"/>
            <a:chOff x="7523463" y="2615264"/>
            <a:chExt cx="1565301" cy="1621577"/>
          </a:xfrm>
        </p:grpSpPr>
        <p:grpSp>
          <p:nvGrpSpPr>
            <p:cNvPr id="36" name="Group 35">
              <a:extLst>
                <a:ext uri="{FF2B5EF4-FFF2-40B4-BE49-F238E27FC236}">
                  <a16:creationId xmlns:a16="http://schemas.microsoft.com/office/drawing/2014/main" id="{31991C35-1864-E1C7-82B6-D228F3433CAF}"/>
                </a:ext>
              </a:extLst>
            </p:cNvPr>
            <p:cNvGrpSpPr/>
            <p:nvPr/>
          </p:nvGrpSpPr>
          <p:grpSpPr>
            <a:xfrm>
              <a:off x="7523463" y="2615264"/>
              <a:ext cx="1565301" cy="1621577"/>
              <a:chOff x="7077152" y="2615237"/>
              <a:chExt cx="1565301" cy="1621577"/>
            </a:xfrm>
          </p:grpSpPr>
          <p:sp>
            <p:nvSpPr>
              <p:cNvPr id="8" name="Flowchart: Connector 7">
                <a:extLst>
                  <a:ext uri="{FF2B5EF4-FFF2-40B4-BE49-F238E27FC236}">
                    <a16:creationId xmlns:a16="http://schemas.microsoft.com/office/drawing/2014/main" id="{3ADCC0B2-31D5-6B85-F7B1-BAEDE2FA379B}"/>
                  </a:ext>
                </a:extLst>
              </p:cNvPr>
              <p:cNvSpPr/>
              <p:nvPr/>
            </p:nvSpPr>
            <p:spPr>
              <a:xfrm>
                <a:off x="7481828" y="3170647"/>
                <a:ext cx="766354" cy="740228"/>
              </a:xfrm>
              <a:prstGeom prst="flowChartConnector">
                <a:avLst/>
              </a:prstGeom>
              <a:solidFill>
                <a:schemeClr val="bg1"/>
              </a:solidFill>
              <a:ln w="38100">
                <a:solidFill>
                  <a:srgbClr val="811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Box 24">
                <a:extLst>
                  <a:ext uri="{FF2B5EF4-FFF2-40B4-BE49-F238E27FC236}">
                    <a16:creationId xmlns:a16="http://schemas.microsoft.com/office/drawing/2014/main" id="{331B5607-4511-A001-5BDD-544941990C58}"/>
                  </a:ext>
                </a:extLst>
              </p:cNvPr>
              <p:cNvSpPr txBox="1"/>
              <p:nvPr/>
            </p:nvSpPr>
            <p:spPr>
              <a:xfrm>
                <a:off x="7077152" y="3959815"/>
                <a:ext cx="1565301" cy="276999"/>
              </a:xfrm>
              <a:prstGeom prst="rect">
                <a:avLst/>
              </a:prstGeom>
              <a:noFill/>
            </p:spPr>
            <p:txBody>
              <a:bodyPr wrap="square" rtlCol="0">
                <a:spAutoFit/>
              </a:bodyPr>
              <a:lstStyle/>
              <a:p>
                <a:pPr algn="ctr"/>
                <a:r>
                  <a:rPr lang="it-IT" sz="1200" i="1" dirty="0">
                    <a:solidFill>
                      <a:srgbClr val="901C4C"/>
                    </a:solidFill>
                    <a:latin typeface="Arial" panose="020B0604020202020204" pitchFamily="34" charset="0"/>
                    <a:cs typeface="Arial" panose="020B0604020202020204" pitchFamily="34" charset="0"/>
                  </a:rPr>
                  <a:t>Marzo 2024</a:t>
                </a:r>
              </a:p>
            </p:txBody>
          </p:sp>
          <p:sp>
            <p:nvSpPr>
              <p:cNvPr id="27" name="TextBox 26">
                <a:extLst>
                  <a:ext uri="{FF2B5EF4-FFF2-40B4-BE49-F238E27FC236}">
                    <a16:creationId xmlns:a16="http://schemas.microsoft.com/office/drawing/2014/main" id="{C69279A2-C957-0B96-8924-4C745D8CDE6C}"/>
                  </a:ext>
                </a:extLst>
              </p:cNvPr>
              <p:cNvSpPr txBox="1"/>
              <p:nvPr/>
            </p:nvSpPr>
            <p:spPr>
              <a:xfrm>
                <a:off x="7106010" y="2615237"/>
                <a:ext cx="1476193" cy="523220"/>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Rotaract Day</a:t>
                </a:r>
              </a:p>
              <a:p>
                <a:pPr algn="ctr"/>
                <a:r>
                  <a:rPr lang="it-IT" sz="1400" dirty="0">
                    <a:solidFill>
                      <a:srgbClr val="71245D"/>
                    </a:solidFill>
                    <a:latin typeface="Arial" panose="020B0604020202020204" pitchFamily="34" charset="0"/>
                    <a:cs typeface="Arial" panose="020B0604020202020204" pitchFamily="34" charset="0"/>
                  </a:rPr>
                  <a:t>Perugia</a:t>
                </a:r>
              </a:p>
            </p:txBody>
          </p:sp>
        </p:grpSp>
        <p:pic>
          <p:nvPicPr>
            <p:cNvPr id="41" name="Graphic 40" descr="Cheers with solid fill">
              <a:extLst>
                <a:ext uri="{FF2B5EF4-FFF2-40B4-BE49-F238E27FC236}">
                  <a16:creationId xmlns:a16="http://schemas.microsoft.com/office/drawing/2014/main" id="{8A6161F0-653D-C9CA-901B-7B5BDE9733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7919" y="3254994"/>
              <a:ext cx="604998" cy="604998"/>
            </a:xfrm>
            <a:prstGeom prst="rect">
              <a:avLst/>
            </a:prstGeom>
          </p:spPr>
        </p:pic>
      </p:grpSp>
      <p:grpSp>
        <p:nvGrpSpPr>
          <p:cNvPr id="3" name="Group 2">
            <a:extLst>
              <a:ext uri="{FF2B5EF4-FFF2-40B4-BE49-F238E27FC236}">
                <a16:creationId xmlns:a16="http://schemas.microsoft.com/office/drawing/2014/main" id="{A21E0D0A-96EB-587F-41E3-F45D55987C1D}"/>
              </a:ext>
            </a:extLst>
          </p:cNvPr>
          <p:cNvGrpSpPr/>
          <p:nvPr/>
        </p:nvGrpSpPr>
        <p:grpSpPr>
          <a:xfrm>
            <a:off x="9938395" y="2806928"/>
            <a:ext cx="1565301" cy="1870930"/>
            <a:chOff x="8666942" y="2806928"/>
            <a:chExt cx="1565301" cy="1870930"/>
          </a:xfrm>
        </p:grpSpPr>
        <p:grpSp>
          <p:nvGrpSpPr>
            <p:cNvPr id="37" name="Group 36">
              <a:extLst>
                <a:ext uri="{FF2B5EF4-FFF2-40B4-BE49-F238E27FC236}">
                  <a16:creationId xmlns:a16="http://schemas.microsoft.com/office/drawing/2014/main" id="{1453B7FE-B062-85AB-9FDD-57BFBBEDE17B}"/>
                </a:ext>
              </a:extLst>
            </p:cNvPr>
            <p:cNvGrpSpPr/>
            <p:nvPr/>
          </p:nvGrpSpPr>
          <p:grpSpPr>
            <a:xfrm>
              <a:off x="8666942" y="2806928"/>
              <a:ext cx="1565301" cy="1870930"/>
              <a:chOff x="8851358" y="2860645"/>
              <a:chExt cx="1565301" cy="1870930"/>
            </a:xfrm>
          </p:grpSpPr>
          <p:sp>
            <p:nvSpPr>
              <p:cNvPr id="10" name="Flowchart: Connector 9">
                <a:extLst>
                  <a:ext uri="{FF2B5EF4-FFF2-40B4-BE49-F238E27FC236}">
                    <a16:creationId xmlns:a16="http://schemas.microsoft.com/office/drawing/2014/main" id="{26DC6C6A-E6E1-A160-DA08-FB760D58D01D}"/>
                  </a:ext>
                </a:extLst>
              </p:cNvPr>
              <p:cNvSpPr/>
              <p:nvPr/>
            </p:nvSpPr>
            <p:spPr>
              <a:xfrm>
                <a:off x="9250834" y="3166293"/>
                <a:ext cx="766354" cy="740228"/>
              </a:xfrm>
              <a:prstGeom prst="flowChartConnector">
                <a:avLst/>
              </a:prstGeom>
              <a:solidFill>
                <a:schemeClr val="bg1"/>
              </a:solidFill>
              <a:ln w="38100">
                <a:solidFill>
                  <a:srgbClr val="A8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Box 23">
                <a:extLst>
                  <a:ext uri="{FF2B5EF4-FFF2-40B4-BE49-F238E27FC236}">
                    <a16:creationId xmlns:a16="http://schemas.microsoft.com/office/drawing/2014/main" id="{0BD688BC-A7AD-C730-F211-33B801E0B78B}"/>
                  </a:ext>
                </a:extLst>
              </p:cNvPr>
              <p:cNvSpPr txBox="1"/>
              <p:nvPr/>
            </p:nvSpPr>
            <p:spPr>
              <a:xfrm>
                <a:off x="8963304" y="3992911"/>
                <a:ext cx="1341407" cy="738664"/>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Congresso Nazionale</a:t>
                </a:r>
              </a:p>
              <a:p>
                <a:pPr algn="ctr"/>
                <a:r>
                  <a:rPr lang="it-IT" sz="1400" dirty="0">
                    <a:solidFill>
                      <a:srgbClr val="B9373A"/>
                    </a:solidFill>
                    <a:latin typeface="Arial" panose="020B0604020202020204" pitchFamily="34" charset="0"/>
                    <a:cs typeface="Arial" panose="020B0604020202020204" pitchFamily="34" charset="0"/>
                  </a:rPr>
                  <a:t>Lago di Como</a:t>
                </a:r>
              </a:p>
            </p:txBody>
          </p:sp>
          <p:sp>
            <p:nvSpPr>
              <p:cNvPr id="26" name="TextBox 25">
                <a:extLst>
                  <a:ext uri="{FF2B5EF4-FFF2-40B4-BE49-F238E27FC236}">
                    <a16:creationId xmlns:a16="http://schemas.microsoft.com/office/drawing/2014/main" id="{A4466856-4EB4-7423-8D56-4A1BFB586E93}"/>
                  </a:ext>
                </a:extLst>
              </p:cNvPr>
              <p:cNvSpPr txBox="1"/>
              <p:nvPr/>
            </p:nvSpPr>
            <p:spPr>
              <a:xfrm>
                <a:off x="8851358" y="2860645"/>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Maggio 2024</a:t>
                </a:r>
              </a:p>
            </p:txBody>
          </p:sp>
        </p:grpSp>
        <p:pic>
          <p:nvPicPr>
            <p:cNvPr id="43" name="Graphic 42" descr="Meeting with solid fill">
              <a:extLst>
                <a:ext uri="{FF2B5EF4-FFF2-40B4-BE49-F238E27FC236}">
                  <a16:creationId xmlns:a16="http://schemas.microsoft.com/office/drawing/2014/main" id="{416CC246-9639-F27D-1B82-08DD8E093C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8154" y="3173418"/>
              <a:ext cx="582881" cy="582881"/>
            </a:xfrm>
            <a:prstGeom prst="rect">
              <a:avLst/>
            </a:prstGeom>
          </p:spPr>
        </p:pic>
      </p:grpSp>
      <p:grpSp>
        <p:nvGrpSpPr>
          <p:cNvPr id="31" name="Group 30">
            <a:extLst>
              <a:ext uri="{FF2B5EF4-FFF2-40B4-BE49-F238E27FC236}">
                <a16:creationId xmlns:a16="http://schemas.microsoft.com/office/drawing/2014/main" id="{EA0BF8AE-7207-B2F4-E944-4522D0BB69EB}"/>
              </a:ext>
            </a:extLst>
          </p:cNvPr>
          <p:cNvGrpSpPr/>
          <p:nvPr/>
        </p:nvGrpSpPr>
        <p:grpSpPr>
          <a:xfrm>
            <a:off x="4899489" y="2843618"/>
            <a:ext cx="2057571" cy="1594047"/>
            <a:chOff x="4899489" y="2843618"/>
            <a:chExt cx="2057571" cy="1594047"/>
          </a:xfrm>
        </p:grpSpPr>
        <p:grpSp>
          <p:nvGrpSpPr>
            <p:cNvPr id="11" name="Group 10">
              <a:extLst>
                <a:ext uri="{FF2B5EF4-FFF2-40B4-BE49-F238E27FC236}">
                  <a16:creationId xmlns:a16="http://schemas.microsoft.com/office/drawing/2014/main" id="{885814EC-72B6-40E8-853D-DB889F80381C}"/>
                </a:ext>
              </a:extLst>
            </p:cNvPr>
            <p:cNvGrpSpPr/>
            <p:nvPr/>
          </p:nvGrpSpPr>
          <p:grpSpPr>
            <a:xfrm>
              <a:off x="4899489" y="2843618"/>
              <a:ext cx="2057571" cy="1594047"/>
              <a:chOff x="5067212" y="2853174"/>
              <a:chExt cx="2057571" cy="1594047"/>
            </a:xfrm>
          </p:grpSpPr>
          <p:sp>
            <p:nvSpPr>
              <p:cNvPr id="14" name="Flowchart: Connector 13">
                <a:extLst>
                  <a:ext uri="{FF2B5EF4-FFF2-40B4-BE49-F238E27FC236}">
                    <a16:creationId xmlns:a16="http://schemas.microsoft.com/office/drawing/2014/main" id="{998AAD09-0C62-BBE5-2634-F54CB72FF76D}"/>
                  </a:ext>
                </a:extLst>
              </p:cNvPr>
              <p:cNvSpPr/>
              <p:nvPr/>
            </p:nvSpPr>
            <p:spPr>
              <a:xfrm>
                <a:off x="5712821" y="3170009"/>
                <a:ext cx="766354" cy="740228"/>
              </a:xfrm>
              <a:prstGeom prst="flowChartConnector">
                <a:avLst/>
              </a:prstGeom>
              <a:solidFill>
                <a:schemeClr val="bg1"/>
              </a:solidFill>
              <a:ln w="38100">
                <a:solidFill>
                  <a:srgbClr val="3D3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5FA6FCA3-2BC6-B0EB-6D41-AE4DFF28357B}"/>
                  </a:ext>
                </a:extLst>
              </p:cNvPr>
              <p:cNvSpPr txBox="1"/>
              <p:nvPr/>
            </p:nvSpPr>
            <p:spPr>
              <a:xfrm>
                <a:off x="5301124" y="2853174"/>
                <a:ext cx="1565301" cy="276999"/>
              </a:xfrm>
              <a:prstGeom prst="rect">
                <a:avLst/>
              </a:prstGeom>
              <a:noFill/>
            </p:spPr>
            <p:txBody>
              <a:bodyPr wrap="square" rtlCol="0">
                <a:spAutoFit/>
              </a:bodyPr>
              <a:lstStyle/>
              <a:p>
                <a:pPr algn="ctr"/>
                <a:r>
                  <a:rPr lang="it-IT" sz="1200" i="1" dirty="0">
                    <a:solidFill>
                      <a:srgbClr val="3D3C7A"/>
                    </a:solidFill>
                    <a:latin typeface="Arial" panose="020B0604020202020204" pitchFamily="34" charset="0"/>
                    <a:cs typeface="Arial" panose="020B0604020202020204" pitchFamily="34" charset="0"/>
                  </a:rPr>
                  <a:t>Dicembre</a:t>
                </a:r>
              </a:p>
            </p:txBody>
          </p:sp>
          <p:sp>
            <p:nvSpPr>
              <p:cNvPr id="20" name="TextBox 19">
                <a:extLst>
                  <a:ext uri="{FF2B5EF4-FFF2-40B4-BE49-F238E27FC236}">
                    <a16:creationId xmlns:a16="http://schemas.microsoft.com/office/drawing/2014/main" id="{5FB38830-5189-CFB1-EE65-C06C22E5BD3C}"/>
                  </a:ext>
                </a:extLst>
              </p:cNvPr>
              <p:cNvSpPr txBox="1"/>
              <p:nvPr/>
            </p:nvSpPr>
            <p:spPr>
              <a:xfrm>
                <a:off x="5067212" y="3924001"/>
                <a:ext cx="2057571" cy="523220"/>
              </a:xfrm>
              <a:prstGeom prst="rect">
                <a:avLst/>
              </a:prstGeom>
              <a:noFill/>
            </p:spPr>
            <p:txBody>
              <a:bodyPr wrap="square" rtlCol="0">
                <a:spAutoFit/>
              </a:bodyPr>
              <a:lstStyle/>
              <a:p>
                <a:pPr algn="ctr"/>
                <a:r>
                  <a:rPr lang="it-IT" sz="1400" b="1" dirty="0">
                    <a:solidFill>
                      <a:srgbClr val="3D3C7A"/>
                    </a:solidFill>
                    <a:latin typeface="Arial" panose="020B0604020202020204" pitchFamily="34" charset="0"/>
                    <a:cs typeface="Arial" panose="020B0604020202020204" pitchFamily="34" charset="0"/>
                  </a:rPr>
                  <a:t>Capodanno Rotaract</a:t>
                </a:r>
              </a:p>
              <a:p>
                <a:pPr algn="ctr"/>
                <a:r>
                  <a:rPr lang="it-IT" sz="1400" dirty="0">
                    <a:solidFill>
                      <a:srgbClr val="3D3C7A"/>
                    </a:solidFill>
                    <a:latin typeface="Arial" panose="020B0604020202020204" pitchFamily="34" charset="0"/>
                    <a:cs typeface="Arial" panose="020B0604020202020204" pitchFamily="34" charset="0"/>
                  </a:rPr>
                  <a:t>Siracusa</a:t>
                </a:r>
              </a:p>
            </p:txBody>
          </p:sp>
        </p:grpSp>
        <p:pic>
          <p:nvPicPr>
            <p:cNvPr id="28" name="Graphic 27" descr="Confetti ball with solid fill">
              <a:extLst>
                <a:ext uri="{FF2B5EF4-FFF2-40B4-BE49-F238E27FC236}">
                  <a16:creationId xmlns:a16="http://schemas.microsoft.com/office/drawing/2014/main" id="{31AB8051-7C41-0768-CE02-32A30BD057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78566" y="3154043"/>
              <a:ext cx="732886" cy="732886"/>
            </a:xfrm>
            <a:prstGeom prst="rect">
              <a:avLst/>
            </a:prstGeom>
          </p:spPr>
        </p:pic>
      </p:grpSp>
      <p:pic>
        <p:nvPicPr>
          <p:cNvPr id="5" name="Picture 3">
            <a:extLst>
              <a:ext uri="{FF2B5EF4-FFF2-40B4-BE49-F238E27FC236}">
                <a16:creationId xmlns:a16="http://schemas.microsoft.com/office/drawing/2014/main" id="{F5E5F59F-D5E1-0BCD-F5E3-BF25B1BA8482}"/>
              </a:ext>
            </a:extLst>
          </p:cNvPr>
          <p:cNvPicPr>
            <a:picLocks noChangeAspect="1"/>
          </p:cNvPicPr>
          <p:nvPr/>
        </p:nvPicPr>
        <p:blipFill>
          <a:blip r:embed="rId17"/>
          <a:stretch>
            <a:fillRect/>
          </a:stretch>
        </p:blipFill>
        <p:spPr>
          <a:xfrm>
            <a:off x="10708527" y="1"/>
            <a:ext cx="1483473" cy="1400960"/>
          </a:xfrm>
          <a:prstGeom prst="rect">
            <a:avLst/>
          </a:prstGeom>
        </p:spPr>
      </p:pic>
    </p:spTree>
    <p:extLst>
      <p:ext uri="{BB962C8B-B14F-4D97-AF65-F5344CB8AC3E}">
        <p14:creationId xmlns:p14="http://schemas.microsoft.com/office/powerpoint/2010/main" val="174394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9" name="Rectangle 8">
            <a:extLst>
              <a:ext uri="{FF2B5EF4-FFF2-40B4-BE49-F238E27FC236}">
                <a16:creationId xmlns:a16="http://schemas.microsoft.com/office/drawing/2014/main" id="{D71F5F51-E941-8C40-9192-FD83E46A1611}"/>
              </a:ext>
            </a:extLst>
          </p:cNvPr>
          <p:cNvSpPr/>
          <p:nvPr/>
        </p:nvSpPr>
        <p:spPr>
          <a:xfrm>
            <a:off x="0" y="3303662"/>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616540"/>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it" sz="4800" b="1" i="0" u="none" baseline="0" dirty="0">
                <a:solidFill>
                  <a:schemeClr val="bg1"/>
                </a:solidFill>
                <a:latin typeface="Arial" panose="020B0604020202020204" pitchFamily="34" charset="0"/>
                <a:cs typeface="Arial" panose="020B0604020202020204" pitchFamily="34" charset="0"/>
              </a:rPr>
              <a:t>Grazie per il Vostro prezioso aiuto</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588900"/>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it" sz="5400" b="1" i="0" u="none" baseline="0">
                <a:solidFill>
                  <a:srgbClr val="005DAA"/>
                </a:solidFill>
                <a:latin typeface="Forte" panose="03060902040502070203" pitchFamily="66" charset="0"/>
              </a:rPr>
              <a:t>Remo e Gianluigi</a:t>
            </a:r>
            <a:endParaRPr lang="it" sz="5400" b="1" i="0" u="none" baseline="0" dirty="0">
              <a:solidFill>
                <a:srgbClr val="005DAA"/>
              </a:solidFill>
              <a:latin typeface="Forte" panose="03060902040502070203" pitchFamily="66" charset="0"/>
            </a:endParaRPr>
          </a:p>
        </p:txBody>
      </p:sp>
      <p:pic>
        <p:nvPicPr>
          <p:cNvPr id="2" name="Immagine 1" descr="Immagine che contiene testo&#10;&#10;Descrizione generata automaticamente">
            <a:extLst>
              <a:ext uri="{FF2B5EF4-FFF2-40B4-BE49-F238E27FC236}">
                <a16:creationId xmlns:a16="http://schemas.microsoft.com/office/drawing/2014/main" id="{1C4B9F68-A0E6-6A9E-17EE-01C5667901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6589" y="5754809"/>
            <a:ext cx="5527587" cy="862491"/>
          </a:xfrm>
          <a:prstGeom prst="rect">
            <a:avLst/>
          </a:prstGeom>
        </p:spPr>
      </p:pic>
      <p:sp>
        <p:nvSpPr>
          <p:cNvPr id="4" name="CasellaDiTesto 3">
            <a:extLst>
              <a:ext uri="{FF2B5EF4-FFF2-40B4-BE49-F238E27FC236}">
                <a16:creationId xmlns:a16="http://schemas.microsoft.com/office/drawing/2014/main" id="{B5EFB00C-26A3-7214-6E2E-CEC42A9B95D9}"/>
              </a:ext>
            </a:extLst>
          </p:cNvPr>
          <p:cNvSpPr txBox="1"/>
          <p:nvPr/>
        </p:nvSpPr>
        <p:spPr>
          <a:xfrm>
            <a:off x="428962" y="6036240"/>
            <a:ext cx="2386935"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 23,24</a:t>
            </a:r>
          </a:p>
          <a:p>
            <a:r>
              <a:rPr lang="it-IT" sz="1400" dirty="0">
                <a:solidFill>
                  <a:schemeClr val="bg1"/>
                </a:solidFill>
                <a:latin typeface="Arial" panose="020B0604020202020204" pitchFamily="34" charset="0"/>
                <a:cs typeface="Arial" panose="020B0604020202020204" pitchFamily="34" charset="0"/>
              </a:rPr>
              <a:t>CASALE M:to 1 Aprile 2023</a:t>
            </a:r>
          </a:p>
        </p:txBody>
      </p:sp>
      <p:pic>
        <p:nvPicPr>
          <p:cNvPr id="5" name="Immagine 4" descr="Immagine che contiene testo, persona, eretto, posare&#10;&#10;Descrizione generata automaticamente">
            <a:extLst>
              <a:ext uri="{FF2B5EF4-FFF2-40B4-BE49-F238E27FC236}">
                <a16:creationId xmlns:a16="http://schemas.microsoft.com/office/drawing/2014/main" id="{20B19908-2947-9AEC-C87F-5B725D3F60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037" y="392754"/>
            <a:ext cx="3929973" cy="2619982"/>
          </a:xfrm>
          <a:prstGeom prst="rect">
            <a:avLst/>
          </a:prstGeom>
        </p:spPr>
      </p:pic>
    </p:spTree>
    <p:custDataLst>
      <p:tags r:id="rId1"/>
    </p:custDataLst>
    <p:extLst>
      <p:ext uri="{BB962C8B-B14F-4D97-AF65-F5344CB8AC3E}">
        <p14:creationId xmlns:p14="http://schemas.microsoft.com/office/powerpoint/2010/main" val="276572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F8559285-F0E3-142D-ED16-EBD9B597BF2F}"/>
              </a:ext>
            </a:extLst>
          </p:cNvPr>
          <p:cNvPicPr>
            <a:picLocks noChangeAspect="1"/>
          </p:cNvPicPr>
          <p:nvPr/>
        </p:nvPicPr>
        <p:blipFill>
          <a:blip r:embed="rId2"/>
          <a:stretch>
            <a:fillRect/>
          </a:stretch>
        </p:blipFill>
        <p:spPr>
          <a:xfrm>
            <a:off x="1416912" y="1653250"/>
            <a:ext cx="9358176" cy="3551499"/>
          </a:xfrm>
          <a:prstGeom prst="rect">
            <a:avLst/>
          </a:prstGeom>
        </p:spPr>
      </p:pic>
      <p:pic>
        <p:nvPicPr>
          <p:cNvPr id="14" name="Immagine 13">
            <a:extLst>
              <a:ext uri="{FF2B5EF4-FFF2-40B4-BE49-F238E27FC236}">
                <a16:creationId xmlns:a16="http://schemas.microsoft.com/office/drawing/2014/main" id="{388A9CD7-EE4C-BA19-F00E-38A9BA33282D}"/>
              </a:ext>
            </a:extLst>
          </p:cNvPr>
          <p:cNvPicPr>
            <a:picLocks noChangeAspect="1"/>
          </p:cNvPicPr>
          <p:nvPr/>
        </p:nvPicPr>
        <p:blipFill>
          <a:blip r:embed="rId3"/>
          <a:stretch>
            <a:fillRect/>
          </a:stretch>
        </p:blipFill>
        <p:spPr>
          <a:xfrm>
            <a:off x="9823537" y="5943600"/>
            <a:ext cx="1903102" cy="530938"/>
          </a:xfrm>
          <a:prstGeom prst="rect">
            <a:avLst/>
          </a:prstGeom>
        </p:spPr>
      </p:pic>
    </p:spTree>
    <p:extLst>
      <p:ext uri="{BB962C8B-B14F-4D97-AF65-F5344CB8AC3E}">
        <p14:creationId xmlns:p14="http://schemas.microsoft.com/office/powerpoint/2010/main" val="1877906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903BA62-F494-1513-C474-EB4F3C904C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772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D7D4607-97BF-FA6E-43F3-38CF2C0FE9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9831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4274049" y="461490"/>
            <a:ext cx="733979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800" b="1" dirty="0">
                <a:solidFill>
                  <a:schemeClr val="bg1"/>
                </a:solidFill>
              </a:rPr>
              <a:t>Agenda </a:t>
            </a:r>
            <a:r>
              <a:rPr lang="it-IT" sz="4800" b="1" dirty="0" err="1">
                <a:solidFill>
                  <a:schemeClr val="bg1"/>
                </a:solidFill>
              </a:rPr>
              <a:t>a.r.</a:t>
            </a:r>
            <a:r>
              <a:rPr lang="it-IT" sz="4800" b="1" dirty="0">
                <a:solidFill>
                  <a:schemeClr val="bg1"/>
                </a:solidFill>
              </a:rPr>
              <a:t> 2023</a:t>
            </a:r>
            <a:endParaRPr lang="en-US" sz="48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0BFAEE67-0E7F-ADDD-154E-CF9E6B646B06}"/>
              </a:ext>
            </a:extLst>
          </p:cNvPr>
          <p:cNvSpPr txBox="1"/>
          <p:nvPr/>
        </p:nvSpPr>
        <p:spPr>
          <a:xfrm>
            <a:off x="709590" y="2176233"/>
            <a:ext cx="10319076" cy="3108543"/>
          </a:xfrm>
          <a:prstGeom prst="rect">
            <a:avLst/>
          </a:prstGeom>
          <a:noFill/>
        </p:spPr>
        <p:txBody>
          <a:bodyPr wrap="square" rtlCol="0">
            <a:spAutoFit/>
          </a:bodyPr>
          <a:lstStyle/>
          <a:p>
            <a:r>
              <a:rPr lang="it-IT" sz="2800" b="1" dirty="0">
                <a:solidFill>
                  <a:srgbClr val="0070C0"/>
                </a:solidFill>
              </a:rPr>
              <a:t>1 Aprile                      SIPE                                               </a:t>
            </a:r>
            <a:r>
              <a:rPr lang="it-IT" sz="2800" dirty="0">
                <a:solidFill>
                  <a:srgbClr val="0070C0"/>
                </a:solidFill>
              </a:rPr>
              <a:t>Alessandria</a:t>
            </a:r>
          </a:p>
          <a:p>
            <a:r>
              <a:rPr lang="it-IT" sz="2800" b="1" dirty="0">
                <a:solidFill>
                  <a:srgbClr val="0070C0"/>
                </a:solidFill>
              </a:rPr>
              <a:t>10 Giugno      </a:t>
            </a:r>
            <a:r>
              <a:rPr lang="it-IT" sz="2800" dirty="0">
                <a:solidFill>
                  <a:srgbClr val="0070C0"/>
                </a:solidFill>
              </a:rPr>
              <a:t>            </a:t>
            </a:r>
            <a:r>
              <a:rPr lang="it-IT" sz="2800" b="1" dirty="0">
                <a:solidFill>
                  <a:srgbClr val="0070C0"/>
                </a:solidFill>
              </a:rPr>
              <a:t>Assemblea Formativa                   </a:t>
            </a:r>
            <a:r>
              <a:rPr lang="it-IT" sz="2800" dirty="0">
                <a:solidFill>
                  <a:srgbClr val="0070C0"/>
                </a:solidFill>
              </a:rPr>
              <a:t>Genova</a:t>
            </a:r>
          </a:p>
          <a:p>
            <a:r>
              <a:rPr lang="it-IT" sz="2800" b="1" dirty="0">
                <a:solidFill>
                  <a:srgbClr val="0070C0"/>
                </a:solidFill>
              </a:rPr>
              <a:t>Luglio / Dicembre    VISITE Ai CLUB</a:t>
            </a:r>
          </a:p>
          <a:p>
            <a:r>
              <a:rPr lang="it-IT" sz="2800" b="1" dirty="0">
                <a:solidFill>
                  <a:srgbClr val="0070C0"/>
                </a:solidFill>
              </a:rPr>
              <a:t>13/15 Settembre      Institute</a:t>
            </a:r>
            <a:r>
              <a:rPr lang="it-IT" sz="2800" dirty="0">
                <a:solidFill>
                  <a:srgbClr val="0070C0"/>
                </a:solidFill>
              </a:rPr>
              <a:t>                                             Roma</a:t>
            </a:r>
          </a:p>
          <a:p>
            <a:r>
              <a:rPr lang="it-IT" sz="2800" b="1" dirty="0">
                <a:solidFill>
                  <a:schemeClr val="accent6"/>
                </a:solidFill>
              </a:rPr>
              <a:t>30 Settembre             Seminario Club Dinamici              </a:t>
            </a:r>
            <a:r>
              <a:rPr lang="it-IT" sz="2800" dirty="0">
                <a:solidFill>
                  <a:schemeClr val="accent6"/>
                </a:solidFill>
              </a:rPr>
              <a:t>Genova</a:t>
            </a:r>
          </a:p>
          <a:p>
            <a:r>
              <a:rPr lang="it-IT" sz="2800" b="1" dirty="0">
                <a:solidFill>
                  <a:schemeClr val="accent6"/>
                </a:solidFill>
              </a:rPr>
              <a:t>11 Novembre            SEMINARIO TRF e Sovvenzioni     </a:t>
            </a:r>
            <a:r>
              <a:rPr lang="it-IT" sz="2800" dirty="0">
                <a:solidFill>
                  <a:schemeClr val="accent6"/>
                </a:solidFill>
              </a:rPr>
              <a:t>Savona</a:t>
            </a:r>
          </a:p>
          <a:p>
            <a:r>
              <a:rPr lang="it-IT" sz="2800" b="1" dirty="0">
                <a:solidFill>
                  <a:schemeClr val="accent6"/>
                </a:solidFill>
              </a:rPr>
              <a:t>17/18 Novembre      Centenario Rotary Italia                 </a:t>
            </a:r>
            <a:r>
              <a:rPr lang="it-IT" sz="2800" dirty="0">
                <a:solidFill>
                  <a:schemeClr val="accent6"/>
                </a:solidFill>
              </a:rPr>
              <a:t>Milano</a:t>
            </a:r>
          </a:p>
        </p:txBody>
      </p:sp>
    </p:spTree>
    <p:extLst>
      <p:ext uri="{BB962C8B-B14F-4D97-AF65-F5344CB8AC3E}">
        <p14:creationId xmlns:p14="http://schemas.microsoft.com/office/powerpoint/2010/main" val="18054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4B12BE5-8A3A-B952-32E1-E0D13093BE13}"/>
              </a:ext>
            </a:extLst>
          </p:cNvPr>
          <p:cNvSpPr>
            <a:spLocks noGrp="1"/>
          </p:cNvSpPr>
          <p:nvPr>
            <p:ph type="title"/>
          </p:nvPr>
        </p:nvSpPr>
        <p:spPr>
          <a:xfrm>
            <a:off x="630936" y="640823"/>
            <a:ext cx="3419856" cy="5583148"/>
          </a:xfrm>
        </p:spPr>
        <p:txBody>
          <a:bodyPr anchor="ctr">
            <a:normAutofit/>
          </a:bodyPr>
          <a:lstStyle/>
          <a:p>
            <a:r>
              <a:rPr lang="it-IT" sz="5400" b="1" dirty="0">
                <a:solidFill>
                  <a:srgbClr val="005DAC"/>
                </a:solidFill>
              </a:rPr>
              <a:t>Cento anni di Storia in Italia</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F7D4BCD-4951-009E-D183-1F9E159CE630}"/>
              </a:ext>
            </a:extLst>
          </p:cNvPr>
          <p:cNvSpPr>
            <a:spLocks noGrp="1"/>
          </p:cNvSpPr>
          <p:nvPr>
            <p:ph idx="1"/>
          </p:nvPr>
        </p:nvSpPr>
        <p:spPr>
          <a:xfrm>
            <a:off x="4654296" y="4798577"/>
            <a:ext cx="6894576" cy="1428487"/>
          </a:xfrm>
        </p:spPr>
        <p:txBody>
          <a:bodyPr anchor="t">
            <a:normAutofit fontScale="92500"/>
          </a:bodyPr>
          <a:lstStyle/>
          <a:p>
            <a:pPr marL="0" indent="0">
              <a:buNone/>
            </a:pPr>
            <a:r>
              <a:rPr lang="en-US" sz="3600" b="1" dirty="0">
                <a:solidFill>
                  <a:srgbClr val="005DAC"/>
                </a:solidFill>
              </a:rPr>
              <a:t>17-18 </a:t>
            </a:r>
            <a:r>
              <a:rPr lang="en-US" sz="3600" b="1" dirty="0" err="1">
                <a:solidFill>
                  <a:srgbClr val="005DAC"/>
                </a:solidFill>
              </a:rPr>
              <a:t>Novembre</a:t>
            </a:r>
            <a:endParaRPr lang="en-US" sz="3600" b="1" dirty="0">
              <a:solidFill>
                <a:srgbClr val="005DAC"/>
              </a:solidFill>
            </a:endParaRPr>
          </a:p>
          <a:p>
            <a:pPr marL="0" indent="0">
              <a:buNone/>
            </a:pPr>
            <a:r>
              <a:rPr lang="en-US" sz="3600" b="1" dirty="0">
                <a:solidFill>
                  <a:srgbClr val="005DAC"/>
                </a:solidFill>
              </a:rPr>
              <a:t>            </a:t>
            </a:r>
            <a:r>
              <a:rPr lang="en-US" sz="3600" b="1" dirty="0" err="1">
                <a:solidFill>
                  <a:srgbClr val="005DAC"/>
                </a:solidFill>
              </a:rPr>
              <a:t>Convegno</a:t>
            </a:r>
            <a:r>
              <a:rPr lang="en-US" sz="3600" b="1" dirty="0">
                <a:solidFill>
                  <a:srgbClr val="005DAC"/>
                </a:solidFill>
              </a:rPr>
              <a:t> e Concerto in Duomo</a:t>
            </a:r>
          </a:p>
        </p:txBody>
      </p:sp>
      <p:sp>
        <p:nvSpPr>
          <p:cNvPr id="3" name="CasellaDiTesto 2">
            <a:extLst>
              <a:ext uri="{FF2B5EF4-FFF2-40B4-BE49-F238E27FC236}">
                <a16:creationId xmlns:a16="http://schemas.microsoft.com/office/drawing/2014/main" id="{05CC6304-A8D0-84AD-8047-87ED8C6AAA50}"/>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pic>
        <p:nvPicPr>
          <p:cNvPr id="4" name="Segnaposto contenuto 4" descr="Immagine che contiene testo, clipart&#10;&#10;Descrizione generata automaticamente">
            <a:extLst>
              <a:ext uri="{FF2B5EF4-FFF2-40B4-BE49-F238E27FC236}">
                <a16:creationId xmlns:a16="http://schemas.microsoft.com/office/drawing/2014/main" id="{DD34CF9D-A82E-029D-C9B5-3E748887F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692" y="1004556"/>
            <a:ext cx="6603879" cy="2786608"/>
          </a:xfrm>
          <a:prstGeom prst="rect">
            <a:avLst/>
          </a:prstGeom>
        </p:spPr>
      </p:pic>
    </p:spTree>
    <p:extLst>
      <p:ext uri="{BB962C8B-B14F-4D97-AF65-F5344CB8AC3E}">
        <p14:creationId xmlns:p14="http://schemas.microsoft.com/office/powerpoint/2010/main" val="37006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erba, aria aperta, cartello&#10;&#10;Descrizione generata automaticamente">
            <a:extLst>
              <a:ext uri="{FF2B5EF4-FFF2-40B4-BE49-F238E27FC236}">
                <a16:creationId xmlns:a16="http://schemas.microsoft.com/office/drawing/2014/main" id="{F3F92977-C13C-60DF-4074-C2F71EF8B2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olo 1">
            <a:extLst>
              <a:ext uri="{FF2B5EF4-FFF2-40B4-BE49-F238E27FC236}">
                <a16:creationId xmlns:a16="http://schemas.microsoft.com/office/drawing/2014/main" id="{D2CA09BD-21A7-430C-F91A-CEBF781B87AA}"/>
              </a:ext>
            </a:extLst>
          </p:cNvPr>
          <p:cNvSpPr>
            <a:spLocks noGrp="1"/>
          </p:cNvSpPr>
          <p:nvPr>
            <p:ph type="title"/>
          </p:nvPr>
        </p:nvSpPr>
        <p:spPr>
          <a:xfrm>
            <a:off x="599818" y="5469340"/>
            <a:ext cx="6931319" cy="1031668"/>
          </a:xfrm>
        </p:spPr>
        <p:txBody>
          <a:bodyPr vert="horz" lIns="91440" tIns="45720" rIns="91440" bIns="45720" rtlCol="0" anchor="b">
            <a:noAutofit/>
          </a:bodyPr>
          <a:lstStyle/>
          <a:p>
            <a:r>
              <a:rPr lang="en-US" sz="6000" b="1" dirty="0">
                <a:solidFill>
                  <a:srgbClr val="005DAC"/>
                </a:solidFill>
              </a:rPr>
              <a:t>OLTRE </a:t>
            </a:r>
            <a:r>
              <a:rPr lang="en-US" sz="6000" b="1" dirty="0" err="1">
                <a:solidFill>
                  <a:srgbClr val="005DAC"/>
                </a:solidFill>
              </a:rPr>
              <a:t>l’Accademia</a:t>
            </a:r>
            <a:endParaRPr lang="en-US" sz="6000" b="1" dirty="0">
              <a:solidFill>
                <a:srgbClr val="005DAC"/>
              </a:solidFill>
            </a:endParaRPr>
          </a:p>
        </p:txBody>
      </p:sp>
    </p:spTree>
    <p:extLst>
      <p:ext uri="{BB962C8B-B14F-4D97-AF65-F5344CB8AC3E}">
        <p14:creationId xmlns:p14="http://schemas.microsoft.com/office/powerpoint/2010/main" val="109935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4274049" y="461490"/>
            <a:ext cx="733979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800" b="1" dirty="0">
                <a:solidFill>
                  <a:schemeClr val="bg1"/>
                </a:solidFill>
              </a:rPr>
              <a:t>Agenda </a:t>
            </a:r>
            <a:r>
              <a:rPr lang="it-IT" sz="4800" b="1" dirty="0" err="1">
                <a:solidFill>
                  <a:schemeClr val="bg1"/>
                </a:solidFill>
              </a:rPr>
              <a:t>a.r.</a:t>
            </a:r>
            <a:r>
              <a:rPr lang="it-IT" sz="4800" b="1" dirty="0">
                <a:solidFill>
                  <a:schemeClr val="bg1"/>
                </a:solidFill>
              </a:rPr>
              <a:t> 2023</a:t>
            </a:r>
            <a:endParaRPr lang="en-US" sz="48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0BFAEE67-0E7F-ADDD-154E-CF9E6B646B06}"/>
              </a:ext>
            </a:extLst>
          </p:cNvPr>
          <p:cNvSpPr txBox="1"/>
          <p:nvPr/>
        </p:nvSpPr>
        <p:spPr>
          <a:xfrm>
            <a:off x="766740" y="1922803"/>
            <a:ext cx="10319076" cy="3108543"/>
          </a:xfrm>
          <a:prstGeom prst="rect">
            <a:avLst/>
          </a:prstGeom>
          <a:noFill/>
        </p:spPr>
        <p:txBody>
          <a:bodyPr wrap="square" rtlCol="0">
            <a:spAutoFit/>
          </a:bodyPr>
          <a:lstStyle/>
          <a:p>
            <a:r>
              <a:rPr lang="it-IT" sz="2800" b="1" dirty="0">
                <a:solidFill>
                  <a:srgbClr val="0070C0"/>
                </a:solidFill>
              </a:rPr>
              <a:t>1 Aprile                      SIPE                                               </a:t>
            </a:r>
            <a:r>
              <a:rPr lang="it-IT" sz="2800" dirty="0">
                <a:solidFill>
                  <a:srgbClr val="0070C0"/>
                </a:solidFill>
              </a:rPr>
              <a:t>Alessandria</a:t>
            </a:r>
          </a:p>
          <a:p>
            <a:r>
              <a:rPr lang="it-IT" sz="2800" b="1" dirty="0">
                <a:solidFill>
                  <a:srgbClr val="0070C0"/>
                </a:solidFill>
              </a:rPr>
              <a:t>10 Giugno      </a:t>
            </a:r>
            <a:r>
              <a:rPr lang="it-IT" sz="2800" dirty="0">
                <a:solidFill>
                  <a:srgbClr val="0070C0"/>
                </a:solidFill>
              </a:rPr>
              <a:t>            </a:t>
            </a:r>
            <a:r>
              <a:rPr lang="it-IT" sz="2800" b="1" dirty="0">
                <a:solidFill>
                  <a:srgbClr val="0070C0"/>
                </a:solidFill>
              </a:rPr>
              <a:t>Assemblea Formativa                   </a:t>
            </a:r>
            <a:r>
              <a:rPr lang="it-IT" sz="2800" dirty="0">
                <a:solidFill>
                  <a:srgbClr val="0070C0"/>
                </a:solidFill>
              </a:rPr>
              <a:t>Genova</a:t>
            </a:r>
          </a:p>
          <a:p>
            <a:r>
              <a:rPr lang="it-IT" sz="2800" b="1" dirty="0">
                <a:solidFill>
                  <a:srgbClr val="0070C0"/>
                </a:solidFill>
              </a:rPr>
              <a:t>Luglio / Dicembre    VISITE Ai CLUB</a:t>
            </a:r>
          </a:p>
          <a:p>
            <a:r>
              <a:rPr lang="it-IT" sz="2800" b="1" dirty="0">
                <a:solidFill>
                  <a:srgbClr val="0070C0"/>
                </a:solidFill>
              </a:rPr>
              <a:t>13/15 Settembre      Institute</a:t>
            </a:r>
            <a:r>
              <a:rPr lang="it-IT" sz="2800" dirty="0">
                <a:solidFill>
                  <a:srgbClr val="0070C0"/>
                </a:solidFill>
              </a:rPr>
              <a:t>                                             Roma</a:t>
            </a:r>
          </a:p>
          <a:p>
            <a:r>
              <a:rPr lang="it-IT" sz="2800" b="1" dirty="0">
                <a:solidFill>
                  <a:srgbClr val="0070C0"/>
                </a:solidFill>
              </a:rPr>
              <a:t>11 Novembre            SEMINARIO TRF e Sovvenzioni     </a:t>
            </a:r>
            <a:r>
              <a:rPr lang="it-IT" sz="2800" dirty="0">
                <a:solidFill>
                  <a:srgbClr val="0070C0"/>
                </a:solidFill>
              </a:rPr>
              <a:t>Savona</a:t>
            </a:r>
          </a:p>
          <a:p>
            <a:r>
              <a:rPr lang="it-IT" sz="2800" b="1" dirty="0">
                <a:solidFill>
                  <a:srgbClr val="0070C0"/>
                </a:solidFill>
              </a:rPr>
              <a:t>17/18 Novembre      Centenario Rotary Italia                 </a:t>
            </a:r>
            <a:r>
              <a:rPr lang="it-IT" sz="2800" dirty="0">
                <a:solidFill>
                  <a:srgbClr val="0070C0"/>
                </a:solidFill>
              </a:rPr>
              <a:t>Milano</a:t>
            </a:r>
          </a:p>
          <a:p>
            <a:r>
              <a:rPr lang="it-IT" sz="2800" b="1" dirty="0">
                <a:solidFill>
                  <a:schemeClr val="accent6"/>
                </a:solidFill>
              </a:rPr>
              <a:t>DICEMBRE   23           AUGURI del DG e RD </a:t>
            </a:r>
          </a:p>
        </p:txBody>
      </p:sp>
    </p:spTree>
    <p:extLst>
      <p:ext uri="{BB962C8B-B14F-4D97-AF65-F5344CB8AC3E}">
        <p14:creationId xmlns:p14="http://schemas.microsoft.com/office/powerpoint/2010/main" val="8454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4800" b="1" dirty="0">
                <a:solidFill>
                  <a:schemeClr val="bg1"/>
                </a:solidFill>
              </a:rPr>
              <a:t>Riepilogo Progetti Distrettuali 23.24 </a:t>
            </a:r>
            <a:endParaRPr lang="en-US" sz="4800" b="1" dirty="0">
              <a:solidFill>
                <a:schemeClr val="bg1"/>
              </a:solidFill>
              <a:latin typeface="Arial" panose="020B0604020202020204" pitchFamily="34" charset="0"/>
              <a:cs typeface="Arial" panose="020B0604020202020204" pitchFamily="34" charset="0"/>
            </a:endParaRP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948480" y="1570522"/>
            <a:ext cx="9374405" cy="4524315"/>
          </a:xfrm>
          <a:prstGeom prst="rect">
            <a:avLst/>
          </a:prstGeom>
          <a:noFill/>
        </p:spPr>
        <p:txBody>
          <a:bodyPr wrap="square" rtlCol="0">
            <a:spAutoFit/>
          </a:bodyPr>
          <a:lstStyle/>
          <a:p>
            <a:pPr marL="457200" indent="-457200">
              <a:buFont typeface="Arial" panose="020B0604020202020204" pitchFamily="34" charset="0"/>
              <a:buChar char="•"/>
            </a:pPr>
            <a:r>
              <a:rPr lang="it-IT" sz="3600" b="1" dirty="0">
                <a:solidFill>
                  <a:srgbClr val="0070C0"/>
                </a:solidFill>
              </a:rPr>
              <a:t>Maggior Attenzione verso il prossimo</a:t>
            </a:r>
          </a:p>
          <a:p>
            <a:pPr marL="457200" indent="-457200">
              <a:buFont typeface="Arial" panose="020B0604020202020204" pitchFamily="34" charset="0"/>
              <a:buChar char="•"/>
            </a:pPr>
            <a:r>
              <a:rPr lang="it-IT" sz="3600" b="1" dirty="0">
                <a:solidFill>
                  <a:srgbClr val="0070C0"/>
                </a:solidFill>
              </a:rPr>
              <a:t>Coinvolgimento di soci e famiglie</a:t>
            </a:r>
          </a:p>
          <a:p>
            <a:pPr marL="457200" indent="-457200">
              <a:buFont typeface="Arial" panose="020B0604020202020204" pitchFamily="34" charset="0"/>
              <a:buChar char="•"/>
            </a:pPr>
            <a:r>
              <a:rPr lang="it-IT" sz="3600" b="1" dirty="0">
                <a:solidFill>
                  <a:srgbClr val="0070C0"/>
                </a:solidFill>
              </a:rPr>
              <a:t>Febbraio/Maggio 2024     «Oltre l’Accademia»</a:t>
            </a:r>
          </a:p>
          <a:p>
            <a:pPr marL="457200" indent="-457200">
              <a:buFont typeface="Arial" panose="020B0604020202020204" pitchFamily="34" charset="0"/>
              <a:buChar char="•"/>
            </a:pPr>
            <a:r>
              <a:rPr lang="it-IT" sz="3600" b="1" dirty="0">
                <a:solidFill>
                  <a:srgbClr val="0070C0"/>
                </a:solidFill>
              </a:rPr>
              <a:t>Progetto</a:t>
            </a:r>
            <a:r>
              <a:rPr lang="it-IT" sz="3600" dirty="0">
                <a:solidFill>
                  <a:srgbClr val="0070C0"/>
                </a:solidFill>
              </a:rPr>
              <a:t> </a:t>
            </a:r>
            <a:r>
              <a:rPr lang="it-IT" sz="3600" b="1" dirty="0">
                <a:solidFill>
                  <a:srgbClr val="0070C0"/>
                </a:solidFill>
              </a:rPr>
              <a:t>sensibilizzazione Malattie Mentali</a:t>
            </a:r>
          </a:p>
          <a:p>
            <a:pPr marL="457200" indent="-457200">
              <a:buFont typeface="Arial" panose="020B0604020202020204" pitchFamily="34" charset="0"/>
              <a:buChar char="•"/>
            </a:pPr>
            <a:r>
              <a:rPr lang="it-IT" sz="3600" b="1" dirty="0">
                <a:solidFill>
                  <a:srgbClr val="0070C0"/>
                </a:solidFill>
              </a:rPr>
              <a:t>Sostegno  GG – VVT</a:t>
            </a:r>
          </a:p>
          <a:p>
            <a:pPr marL="457200" indent="-457200">
              <a:buFont typeface="Arial" panose="020B0604020202020204" pitchFamily="34" charset="0"/>
              <a:buChar char="•"/>
            </a:pPr>
            <a:r>
              <a:rPr lang="it-IT" sz="3600" b="1" dirty="0">
                <a:solidFill>
                  <a:srgbClr val="0070C0"/>
                </a:solidFill>
              </a:rPr>
              <a:t>Sostegno delle DG con </a:t>
            </a:r>
            <a:r>
              <a:rPr lang="it-IT" sz="3600" b="1" dirty="0" err="1">
                <a:solidFill>
                  <a:srgbClr val="0070C0"/>
                </a:solidFill>
              </a:rPr>
              <a:t>saving</a:t>
            </a:r>
            <a:r>
              <a:rPr lang="it-IT" sz="3600" b="1" dirty="0">
                <a:solidFill>
                  <a:srgbClr val="0070C0"/>
                </a:solidFill>
              </a:rPr>
              <a:t> Governatore</a:t>
            </a:r>
          </a:p>
          <a:p>
            <a:pPr marL="457200" indent="-457200">
              <a:buFont typeface="Arial" panose="020B0604020202020204" pitchFamily="34" charset="0"/>
              <a:buChar char="•"/>
            </a:pPr>
            <a:r>
              <a:rPr lang="it-IT" sz="3600" b="1" dirty="0">
                <a:solidFill>
                  <a:schemeClr val="accent6"/>
                </a:solidFill>
              </a:rPr>
              <a:t>Le Sfide del Governatore</a:t>
            </a:r>
          </a:p>
          <a:p>
            <a:pPr marL="457200" indent="-457200">
              <a:buFont typeface="Arial" panose="020B0604020202020204" pitchFamily="34" charset="0"/>
              <a:buChar char="•"/>
            </a:pPr>
            <a:endParaRPr lang="it-IT" sz="3600" b="1" dirty="0">
              <a:solidFill>
                <a:srgbClr val="0070C0"/>
              </a:solidFill>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Tree>
    <p:extLst>
      <p:ext uri="{BB962C8B-B14F-4D97-AF65-F5344CB8AC3E}">
        <p14:creationId xmlns:p14="http://schemas.microsoft.com/office/powerpoint/2010/main" val="15657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1911065"/>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it" sz="4800" b="1" i="0" u="none" baseline="0" dirty="0">
                <a:solidFill>
                  <a:schemeClr val="bg1"/>
                </a:solidFill>
                <a:latin typeface="Arial" panose="020B0604020202020204" pitchFamily="34" charset="0"/>
                <a:cs typeface="Arial" panose="020B0604020202020204" pitchFamily="34" charset="0"/>
              </a:rPr>
              <a:t>Siamo pronti ?</a:t>
            </a:r>
          </a:p>
          <a:p>
            <a:pPr marL="0" indent="0" algn="ctr" rtl="0">
              <a:buNone/>
            </a:pPr>
            <a:r>
              <a:rPr lang="it" sz="3200" b="1" dirty="0">
                <a:solidFill>
                  <a:schemeClr val="bg1"/>
                </a:solidFill>
                <a:latin typeface="Arial" panose="020B0604020202020204" pitchFamily="34" charset="0"/>
                <a:cs typeface="Arial" panose="020B0604020202020204" pitchFamily="34" charset="0"/>
              </a:rPr>
              <a:t>Rito</a:t>
            </a:r>
            <a:r>
              <a:rPr lang="it" sz="3200" b="1" i="0" u="none" baseline="0" dirty="0">
                <a:solidFill>
                  <a:schemeClr val="bg1"/>
                </a:solidFill>
                <a:latin typeface="Arial" panose="020B0604020202020204" pitchFamily="34" charset="0"/>
                <a:cs typeface="Arial" panose="020B0604020202020204" pitchFamily="34" charset="0"/>
              </a:rPr>
              <a:t>rnando da Orlando</a:t>
            </a:r>
          </a:p>
        </p:txBody>
      </p:sp>
      <p:pic>
        <p:nvPicPr>
          <p:cNvPr id="2" name="Picture 4">
            <a:extLst>
              <a:ext uri="{FF2B5EF4-FFF2-40B4-BE49-F238E27FC236}">
                <a16:creationId xmlns:a16="http://schemas.microsoft.com/office/drawing/2014/main" id="{86935C90-519B-99B4-4970-B197898FA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759" y="359524"/>
            <a:ext cx="4611191" cy="268903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EA98936-2BD4-3C92-29BD-54AEBF708DA5}"/>
              </a:ext>
            </a:extLst>
          </p:cNvPr>
          <p:cNvSpPr txBox="1"/>
          <p:nvPr/>
        </p:nvSpPr>
        <p:spPr>
          <a:xfrm>
            <a:off x="600075" y="5894186"/>
            <a:ext cx="3781425" cy="584775"/>
          </a:xfrm>
          <a:prstGeom prst="rect">
            <a:avLst/>
          </a:prstGeom>
          <a:noFill/>
        </p:spPr>
        <p:txBody>
          <a:bodyPr wrap="square" rtlCol="0">
            <a:spAutoFit/>
          </a:bodyPr>
          <a:lstStyle/>
          <a:p>
            <a:r>
              <a:rPr lang="it-IT" sz="3200" dirty="0">
                <a:solidFill>
                  <a:schemeClr val="bg1"/>
                </a:solidFill>
              </a:rPr>
              <a:t>DGE Remo Gattiglia</a:t>
            </a:r>
          </a:p>
        </p:txBody>
      </p:sp>
    </p:spTree>
    <p:custDataLst>
      <p:tags r:id="rId1"/>
    </p:custDataLst>
    <p:extLst>
      <p:ext uri="{BB962C8B-B14F-4D97-AF65-F5344CB8AC3E}">
        <p14:creationId xmlns:p14="http://schemas.microsoft.com/office/powerpoint/2010/main" val="2519551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1529270" cy="680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latin typeface="Arial" panose="020B0604020202020204" pitchFamily="34" charset="0"/>
                <a:cs typeface="Arial" panose="020B0604020202020204" pitchFamily="34" charset="0"/>
              </a:rPr>
              <a:t>SFIDE DEL GOVERNATORE</a:t>
            </a:r>
          </a:p>
        </p:txBody>
      </p:sp>
      <p:pic>
        <p:nvPicPr>
          <p:cNvPr id="3" name="Immagine 2">
            <a:extLst>
              <a:ext uri="{FF2B5EF4-FFF2-40B4-BE49-F238E27FC236}">
                <a16:creationId xmlns:a16="http://schemas.microsoft.com/office/drawing/2014/main" id="{A43B1095-7201-AEB6-FDB0-78380BED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4" name="Immagine 3">
            <a:extLst>
              <a:ext uri="{FF2B5EF4-FFF2-40B4-BE49-F238E27FC236}">
                <a16:creationId xmlns:a16="http://schemas.microsoft.com/office/drawing/2014/main" id="{89222778-DFE0-D388-2F97-F194219B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36025A2B-141D-B7C6-D8B2-C393A4C5667B}"/>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5" name="CasellaDiTesto 4">
            <a:extLst>
              <a:ext uri="{FF2B5EF4-FFF2-40B4-BE49-F238E27FC236}">
                <a16:creationId xmlns:a16="http://schemas.microsoft.com/office/drawing/2014/main" id="{EA8EDABE-FFD4-7C19-EABF-3089F5CE6DB1}"/>
              </a:ext>
            </a:extLst>
          </p:cNvPr>
          <p:cNvSpPr txBox="1"/>
          <p:nvPr/>
        </p:nvSpPr>
        <p:spPr>
          <a:xfrm>
            <a:off x="0" y="2017207"/>
            <a:ext cx="12192000" cy="3693319"/>
          </a:xfrm>
          <a:prstGeom prst="rect">
            <a:avLst/>
          </a:prstGeom>
          <a:noFill/>
        </p:spPr>
        <p:txBody>
          <a:bodyPr wrap="square" rtlCol="0">
            <a:spAutoFit/>
          </a:bodyPr>
          <a:lstStyle/>
          <a:p>
            <a:pPr marL="342900" indent="-342900">
              <a:buFont typeface="Wingdings" panose="05000000000000000000" pitchFamily="2" charset="2"/>
              <a:buChar char="Ø"/>
            </a:pPr>
            <a:r>
              <a:rPr lang="it-IT" sz="2600" b="1" dirty="0">
                <a:solidFill>
                  <a:srgbClr val="0070C0"/>
                </a:solidFill>
              </a:rPr>
              <a:t>Commissione Fondazione Rotary</a:t>
            </a:r>
            <a:r>
              <a:rPr lang="it-IT" sz="2600" dirty="0">
                <a:solidFill>
                  <a:srgbClr val="0070C0"/>
                </a:solidFill>
              </a:rPr>
              <a:t>: Maggior contribuzione </a:t>
            </a:r>
            <a:r>
              <a:rPr lang="it-IT" sz="2600" dirty="0" err="1">
                <a:solidFill>
                  <a:srgbClr val="0070C0"/>
                </a:solidFill>
              </a:rPr>
              <a:t>Procapite</a:t>
            </a:r>
            <a:r>
              <a:rPr lang="it-IT" sz="2600" dirty="0">
                <a:solidFill>
                  <a:srgbClr val="0070C0"/>
                </a:solidFill>
              </a:rPr>
              <a:t> </a:t>
            </a:r>
            <a:r>
              <a:rPr lang="it-IT" sz="2600" dirty="0" err="1">
                <a:solidFill>
                  <a:srgbClr val="0070C0"/>
                </a:solidFill>
              </a:rPr>
              <a:t>Pplus</a:t>
            </a:r>
            <a:r>
              <a:rPr lang="it-IT" sz="2600" dirty="0">
                <a:solidFill>
                  <a:srgbClr val="0070C0"/>
                </a:solidFill>
              </a:rPr>
              <a:t> + Fondo A.</a:t>
            </a:r>
          </a:p>
          <a:p>
            <a:pPr marL="342900" indent="-342900">
              <a:buFont typeface="Wingdings" panose="05000000000000000000" pitchFamily="2" charset="2"/>
              <a:buChar char="Ø"/>
            </a:pPr>
            <a:r>
              <a:rPr lang="it-IT" sz="2600" b="1" dirty="0">
                <a:solidFill>
                  <a:srgbClr val="0070C0"/>
                </a:solidFill>
              </a:rPr>
              <a:t>Commissione Formazione</a:t>
            </a:r>
            <a:r>
              <a:rPr lang="it-IT" sz="2600" dirty="0">
                <a:solidFill>
                  <a:srgbClr val="0070C0"/>
                </a:solidFill>
              </a:rPr>
              <a:t>: Maggior completamento Corsi Learning Center </a:t>
            </a:r>
          </a:p>
          <a:p>
            <a:pPr marL="342900" indent="-342900">
              <a:buFont typeface="Wingdings" panose="05000000000000000000" pitchFamily="2" charset="2"/>
              <a:buChar char="Ø"/>
            </a:pPr>
            <a:r>
              <a:rPr lang="it-IT" sz="2600" b="1" dirty="0">
                <a:solidFill>
                  <a:srgbClr val="0070C0"/>
                </a:solidFill>
              </a:rPr>
              <a:t>Commissione Immagine Pubblica</a:t>
            </a:r>
            <a:r>
              <a:rPr lang="it-IT" sz="2600" dirty="0">
                <a:solidFill>
                  <a:srgbClr val="0070C0"/>
                </a:solidFill>
              </a:rPr>
              <a:t>: Club più attivo ed efficace sui social</a:t>
            </a:r>
          </a:p>
          <a:p>
            <a:pPr marL="342900" indent="-342900">
              <a:buFont typeface="Wingdings" panose="05000000000000000000" pitchFamily="2" charset="2"/>
              <a:buChar char="Ø"/>
            </a:pPr>
            <a:r>
              <a:rPr lang="it-IT" sz="2600" b="1" dirty="0">
                <a:solidFill>
                  <a:srgbClr val="0070C0"/>
                </a:solidFill>
              </a:rPr>
              <a:t>Commissione Effettivo</a:t>
            </a:r>
            <a:r>
              <a:rPr lang="it-IT" sz="2600" dirty="0">
                <a:solidFill>
                  <a:srgbClr val="0070C0"/>
                </a:solidFill>
              </a:rPr>
              <a:t>: Più incremento soci e maggior % presenze</a:t>
            </a:r>
          </a:p>
          <a:p>
            <a:pPr marL="342900" indent="-342900">
              <a:buFont typeface="Wingdings" panose="05000000000000000000" pitchFamily="2" charset="2"/>
              <a:buChar char="Ø"/>
            </a:pPr>
            <a:r>
              <a:rPr lang="it-IT" sz="2600" b="1" dirty="0">
                <a:solidFill>
                  <a:srgbClr val="0070C0"/>
                </a:solidFill>
              </a:rPr>
              <a:t>Commissione Nuove Generazioni</a:t>
            </a:r>
            <a:r>
              <a:rPr lang="it-IT" sz="2600" dirty="0">
                <a:solidFill>
                  <a:srgbClr val="0070C0"/>
                </a:solidFill>
              </a:rPr>
              <a:t>: Maggiori segnalazioni </a:t>
            </a:r>
            <a:r>
              <a:rPr lang="it-IT" sz="2600" dirty="0" err="1">
                <a:solidFill>
                  <a:srgbClr val="0070C0"/>
                </a:solidFill>
              </a:rPr>
              <a:t>Ryla</a:t>
            </a:r>
            <a:r>
              <a:rPr lang="it-IT" sz="2600" dirty="0">
                <a:solidFill>
                  <a:srgbClr val="0070C0"/>
                </a:solidFill>
              </a:rPr>
              <a:t>/</a:t>
            </a:r>
            <a:r>
              <a:rPr lang="it-IT" sz="2600" dirty="0" err="1">
                <a:solidFill>
                  <a:srgbClr val="0070C0"/>
                </a:solidFill>
              </a:rPr>
              <a:t>Rypen</a:t>
            </a:r>
            <a:r>
              <a:rPr lang="it-IT" sz="2600" dirty="0">
                <a:solidFill>
                  <a:srgbClr val="0070C0"/>
                </a:solidFill>
              </a:rPr>
              <a:t>/Scambio G. </a:t>
            </a:r>
          </a:p>
          <a:p>
            <a:pPr marL="342900" indent="-342900">
              <a:buFont typeface="Wingdings" panose="05000000000000000000" pitchFamily="2" charset="2"/>
              <a:buChar char="Ø"/>
            </a:pPr>
            <a:r>
              <a:rPr lang="it-IT" sz="2600" b="1" dirty="0">
                <a:solidFill>
                  <a:srgbClr val="0070C0"/>
                </a:solidFill>
              </a:rPr>
              <a:t>Commissione DEI</a:t>
            </a:r>
            <a:r>
              <a:rPr lang="it-IT" sz="2600" dirty="0">
                <a:solidFill>
                  <a:srgbClr val="0070C0"/>
                </a:solidFill>
              </a:rPr>
              <a:t>: Maggior incremento numero donne e under 40</a:t>
            </a:r>
          </a:p>
          <a:p>
            <a:pPr marL="342900" indent="-342900">
              <a:buFont typeface="Wingdings" panose="05000000000000000000" pitchFamily="2" charset="2"/>
              <a:buChar char="Ø"/>
            </a:pPr>
            <a:r>
              <a:rPr lang="it-IT" sz="2600" b="1" dirty="0">
                <a:solidFill>
                  <a:srgbClr val="0070C0"/>
                </a:solidFill>
              </a:rPr>
              <a:t>Commissione Rotary/Rotaract</a:t>
            </a:r>
            <a:r>
              <a:rPr lang="it-IT" sz="2600" dirty="0">
                <a:solidFill>
                  <a:srgbClr val="0070C0"/>
                </a:solidFill>
              </a:rPr>
              <a:t>: efficace allineamento </a:t>
            </a:r>
            <a:r>
              <a:rPr lang="it-IT" sz="2600" dirty="0" err="1">
                <a:solidFill>
                  <a:srgbClr val="0070C0"/>
                </a:solidFill>
              </a:rPr>
              <a:t>RTClub</a:t>
            </a:r>
            <a:r>
              <a:rPr lang="it-IT" sz="2600" dirty="0">
                <a:solidFill>
                  <a:srgbClr val="0070C0"/>
                </a:solidFill>
              </a:rPr>
              <a:t> ad adempimenti e </a:t>
            </a:r>
            <a:r>
              <a:rPr lang="it-IT" sz="2600" dirty="0" err="1">
                <a:solidFill>
                  <a:srgbClr val="0070C0"/>
                </a:solidFill>
              </a:rPr>
              <a:t>prog</a:t>
            </a:r>
            <a:r>
              <a:rPr lang="it-IT" sz="2600" dirty="0">
                <a:solidFill>
                  <a:srgbClr val="0070C0"/>
                </a:solidFill>
              </a:rPr>
              <a:t>.</a:t>
            </a:r>
          </a:p>
          <a:p>
            <a:pPr marL="342900" indent="-342900">
              <a:buFont typeface="Wingdings" panose="05000000000000000000" pitchFamily="2" charset="2"/>
              <a:buChar char="Ø"/>
            </a:pPr>
            <a:r>
              <a:rPr lang="it-IT" sz="2600" b="1" dirty="0">
                <a:solidFill>
                  <a:srgbClr val="0070C0"/>
                </a:solidFill>
              </a:rPr>
              <a:t>Commissione Tutela salute</a:t>
            </a:r>
            <a:r>
              <a:rPr lang="it-IT" sz="2600" dirty="0">
                <a:solidFill>
                  <a:srgbClr val="0070C0"/>
                </a:solidFill>
              </a:rPr>
              <a:t>: Miglior Azione sensibilizzazione tema Salute Mentale</a:t>
            </a:r>
          </a:p>
          <a:p>
            <a:pPr marL="342900" indent="-342900">
              <a:buFont typeface="Wingdings" panose="05000000000000000000" pitchFamily="2" charset="2"/>
              <a:buChar char="Ø"/>
            </a:pPr>
            <a:r>
              <a:rPr lang="it-IT" sz="2600" b="1" dirty="0">
                <a:solidFill>
                  <a:srgbClr val="0070C0"/>
                </a:solidFill>
              </a:rPr>
              <a:t>Commissione Microcosmi e Territorio</a:t>
            </a:r>
            <a:r>
              <a:rPr lang="it-IT" sz="2600" dirty="0">
                <a:solidFill>
                  <a:srgbClr val="0070C0"/>
                </a:solidFill>
              </a:rPr>
              <a:t>: Maggior numero di percorsi e paline</a:t>
            </a:r>
            <a:endParaRPr lang="it-IT" sz="2400" dirty="0">
              <a:solidFill>
                <a:srgbClr val="0070C0"/>
              </a:solidFill>
            </a:endParaRPr>
          </a:p>
        </p:txBody>
      </p:sp>
      <p:pic>
        <p:nvPicPr>
          <p:cNvPr id="10" name="Immagine 9" descr="Immagine che contiene persona, posare&#10;&#10;Descrizione generata automaticamente">
            <a:extLst>
              <a:ext uri="{FF2B5EF4-FFF2-40B4-BE49-F238E27FC236}">
                <a16:creationId xmlns:a16="http://schemas.microsoft.com/office/drawing/2014/main" id="{078A2AAC-5522-3934-32C4-A5C488E11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016" y="190667"/>
            <a:ext cx="2619375" cy="1743075"/>
          </a:xfrm>
          <a:prstGeom prst="rect">
            <a:avLst/>
          </a:prstGeom>
        </p:spPr>
      </p:pic>
    </p:spTree>
    <p:extLst>
      <p:ext uri="{BB962C8B-B14F-4D97-AF65-F5344CB8AC3E}">
        <p14:creationId xmlns:p14="http://schemas.microsoft.com/office/powerpoint/2010/main" val="304973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7BD47A7-B52A-04DB-D734-17DD820B98AA}"/>
              </a:ext>
            </a:extLst>
          </p:cNvPr>
          <p:cNvSpPr>
            <a:spLocks noGrp="1"/>
          </p:cNvSpPr>
          <p:nvPr>
            <p:ph type="title"/>
          </p:nvPr>
        </p:nvSpPr>
        <p:spPr>
          <a:xfrm>
            <a:off x="630936" y="640823"/>
            <a:ext cx="3419856" cy="5583148"/>
          </a:xfrm>
        </p:spPr>
        <p:txBody>
          <a:bodyPr anchor="ctr">
            <a:normAutofit/>
          </a:bodyPr>
          <a:lstStyle/>
          <a:p>
            <a:r>
              <a:rPr lang="it-IT" sz="5400" b="1" dirty="0">
                <a:solidFill>
                  <a:srgbClr val="005DAC"/>
                </a:solidFill>
              </a:rPr>
              <a:t>Presidenti in cammino</a:t>
            </a:r>
            <a:br>
              <a:rPr lang="it-IT" sz="5400" b="1" dirty="0">
                <a:solidFill>
                  <a:srgbClr val="005DAC"/>
                </a:solidFill>
              </a:rPr>
            </a:br>
            <a:endParaRPr lang="it-IT" sz="5400" b="1" dirty="0">
              <a:solidFill>
                <a:srgbClr val="005DAC"/>
              </a:solidFill>
            </a:endParaRP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erba, aria aperta, persona&#10;&#10;Descrizione generata automaticamente">
            <a:extLst>
              <a:ext uri="{FF2B5EF4-FFF2-40B4-BE49-F238E27FC236}">
                <a16:creationId xmlns:a16="http://schemas.microsoft.com/office/drawing/2014/main" id="{F5A600D2-17D6-4067-059D-CAE3FCB57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964259"/>
            <a:ext cx="6894576" cy="3246986"/>
          </a:xfrm>
          <a:prstGeom prst="rect">
            <a:avLst/>
          </a:prstGeom>
        </p:spPr>
      </p:pic>
      <p:sp>
        <p:nvSpPr>
          <p:cNvPr id="9" name="Content Placeholder 8">
            <a:extLst>
              <a:ext uri="{FF2B5EF4-FFF2-40B4-BE49-F238E27FC236}">
                <a16:creationId xmlns:a16="http://schemas.microsoft.com/office/drawing/2014/main" id="{27CDCEF9-2735-0E66-C387-94CB94EA31F1}"/>
              </a:ext>
            </a:extLst>
          </p:cNvPr>
          <p:cNvSpPr>
            <a:spLocks noGrp="1"/>
          </p:cNvSpPr>
          <p:nvPr>
            <p:ph idx="1"/>
          </p:nvPr>
        </p:nvSpPr>
        <p:spPr>
          <a:xfrm>
            <a:off x="4654296" y="4746661"/>
            <a:ext cx="7108742" cy="1480403"/>
          </a:xfrm>
        </p:spPr>
        <p:txBody>
          <a:bodyPr anchor="t">
            <a:normAutofit fontScale="92500"/>
          </a:bodyPr>
          <a:lstStyle/>
          <a:p>
            <a:pPr marL="0" indent="0">
              <a:buNone/>
            </a:pPr>
            <a:r>
              <a:rPr lang="en-US" sz="4400" dirty="0">
                <a:solidFill>
                  <a:srgbClr val="005DAC"/>
                </a:solidFill>
              </a:rPr>
              <a:t>Con DG, RD, </a:t>
            </a:r>
            <a:r>
              <a:rPr lang="en-US" sz="4400" dirty="0" err="1">
                <a:solidFill>
                  <a:srgbClr val="005DAC"/>
                </a:solidFill>
              </a:rPr>
              <a:t>Assistenti</a:t>
            </a:r>
            <a:r>
              <a:rPr lang="en-US" sz="4400" dirty="0">
                <a:solidFill>
                  <a:srgbClr val="005DAC"/>
                </a:solidFill>
              </a:rPr>
              <a:t>,</a:t>
            </a:r>
          </a:p>
          <a:p>
            <a:pPr marL="0" indent="0">
              <a:buNone/>
            </a:pPr>
            <a:r>
              <a:rPr lang="en-US" sz="4400" dirty="0">
                <a:solidFill>
                  <a:srgbClr val="005DAC"/>
                </a:solidFill>
              </a:rPr>
              <a:t> Staff e </a:t>
            </a:r>
            <a:r>
              <a:rPr lang="en-US" sz="4400" dirty="0" err="1">
                <a:solidFill>
                  <a:srgbClr val="005DAC"/>
                </a:solidFill>
              </a:rPr>
              <a:t>Commissioni</a:t>
            </a:r>
            <a:r>
              <a:rPr lang="en-US" sz="4400" dirty="0">
                <a:solidFill>
                  <a:srgbClr val="005DAC"/>
                </a:solidFill>
              </a:rPr>
              <a:t> </a:t>
            </a:r>
            <a:r>
              <a:rPr lang="en-US" sz="4400" dirty="0" err="1">
                <a:solidFill>
                  <a:srgbClr val="005DAC"/>
                </a:solidFill>
              </a:rPr>
              <a:t>Distrettuali</a:t>
            </a:r>
            <a:endParaRPr lang="en-US" sz="4400" dirty="0">
              <a:solidFill>
                <a:srgbClr val="005DAC"/>
              </a:solidFill>
            </a:endParaRPr>
          </a:p>
          <a:p>
            <a:pPr marL="0" indent="0">
              <a:buNone/>
            </a:pPr>
            <a:endParaRPr lang="en-US" sz="2200" dirty="0"/>
          </a:p>
        </p:txBody>
      </p:sp>
      <p:sp>
        <p:nvSpPr>
          <p:cNvPr id="3" name="CasellaDiTesto 2">
            <a:extLst>
              <a:ext uri="{FF2B5EF4-FFF2-40B4-BE49-F238E27FC236}">
                <a16:creationId xmlns:a16="http://schemas.microsoft.com/office/drawing/2014/main" id="{1ADB3EA9-0925-978B-EC4A-D66B0D06FDFF}"/>
              </a:ext>
            </a:extLst>
          </p:cNvPr>
          <p:cNvSpPr txBox="1"/>
          <p:nvPr/>
        </p:nvSpPr>
        <p:spPr>
          <a:xfrm>
            <a:off x="428962" y="6036240"/>
            <a:ext cx="2386935"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Tree>
    <p:extLst>
      <p:ext uri="{BB962C8B-B14F-4D97-AF65-F5344CB8AC3E}">
        <p14:creationId xmlns:p14="http://schemas.microsoft.com/office/powerpoint/2010/main" val="234449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43977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LE COMMISSIONI DISTRETTUALI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48" name="CasellaDiTesto 47">
            <a:extLst>
              <a:ext uri="{FF2B5EF4-FFF2-40B4-BE49-F238E27FC236}">
                <a16:creationId xmlns:a16="http://schemas.microsoft.com/office/drawing/2014/main" id="{79D3462D-F60C-48AD-980B-FC8BBFEF3D67}"/>
              </a:ext>
            </a:extLst>
          </p:cNvPr>
          <p:cNvSpPr txBox="1"/>
          <p:nvPr/>
        </p:nvSpPr>
        <p:spPr>
          <a:xfrm>
            <a:off x="662730" y="1690457"/>
            <a:ext cx="7832684" cy="4739759"/>
          </a:xfrm>
          <a:prstGeom prst="rect">
            <a:avLst/>
          </a:prstGeom>
          <a:noFill/>
        </p:spPr>
        <p:txBody>
          <a:bodyPr wrap="square" rtlCol="0">
            <a:spAutoFit/>
          </a:bodyPr>
          <a:lstStyle/>
          <a:p>
            <a:pPr marL="285750" indent="-285750" fontAlgn="base">
              <a:buFont typeface="Wingdings" panose="05000000000000000000" pitchFamily="2" charset="2"/>
              <a:buChar char="Ø"/>
            </a:pPr>
            <a:r>
              <a:rPr lang="it-IT" sz="2200" b="1" dirty="0">
                <a:solidFill>
                  <a:srgbClr val="005DAC"/>
                </a:solidFill>
              </a:rPr>
              <a:t>COMMISSIONE FONDAZIONE ROTARY</a:t>
            </a:r>
            <a:endParaRPr lang="it-IT" sz="2200" dirty="0">
              <a:solidFill>
                <a:srgbClr val="005DAC"/>
              </a:solidFill>
            </a:endParaRPr>
          </a:p>
          <a:p>
            <a:pPr fontAlgn="base"/>
            <a:r>
              <a:rPr lang="it-IT" sz="2200" dirty="0">
                <a:solidFill>
                  <a:srgbClr val="005DAC"/>
                </a:solidFill>
              </a:rPr>
              <a:t>        DRFCC: </a:t>
            </a:r>
            <a:r>
              <a:rPr lang="it-IT" sz="2200" b="1" dirty="0">
                <a:solidFill>
                  <a:srgbClr val="005DAC"/>
                </a:solidFill>
              </a:rPr>
              <a:t>Fortunato Crovari</a:t>
            </a:r>
            <a:r>
              <a:rPr lang="it-IT" sz="2200" dirty="0">
                <a:solidFill>
                  <a:srgbClr val="005DAC"/>
                </a:solidFill>
              </a:rPr>
              <a:t> (R.C. Genova Est)</a:t>
            </a:r>
          </a:p>
          <a:p>
            <a:pPr marL="285750" indent="-285750" fontAlgn="base">
              <a:buFont typeface="Wingdings" panose="05000000000000000000" pitchFamily="2" charset="2"/>
              <a:buChar char="Ø"/>
            </a:pPr>
            <a:r>
              <a:rPr lang="it-IT" sz="2200" b="1" dirty="0">
                <a:solidFill>
                  <a:srgbClr val="005DAC"/>
                </a:solidFill>
              </a:rPr>
              <a:t>COMMISSIONE FORMAZIONE</a:t>
            </a:r>
            <a:endParaRPr lang="it-IT" sz="2200" dirty="0">
              <a:solidFill>
                <a:srgbClr val="005DAC"/>
              </a:solidFill>
            </a:endParaRPr>
          </a:p>
          <a:p>
            <a:pPr fontAlgn="base"/>
            <a:r>
              <a:rPr lang="it-IT" sz="2200" dirty="0">
                <a:solidFill>
                  <a:srgbClr val="005DAC"/>
                </a:solidFill>
              </a:rPr>
              <a:t>        Istruttore </a:t>
            </a:r>
            <a:r>
              <a:rPr lang="it-IT" sz="2200" dirty="0" err="1">
                <a:solidFill>
                  <a:srgbClr val="005DAC"/>
                </a:solidFill>
              </a:rPr>
              <a:t>Distrett</a:t>
            </a:r>
            <a:r>
              <a:rPr lang="it-IT" sz="2200" dirty="0">
                <a:solidFill>
                  <a:srgbClr val="005DAC"/>
                </a:solidFill>
              </a:rPr>
              <a:t>.: </a:t>
            </a:r>
            <a:r>
              <a:rPr lang="it-IT" sz="2200" b="1" dirty="0">
                <a:solidFill>
                  <a:srgbClr val="005DAC"/>
                </a:solidFill>
              </a:rPr>
              <a:t>Alessandro De Lucchi</a:t>
            </a:r>
            <a:r>
              <a:rPr lang="it-IT" sz="2200" dirty="0">
                <a:solidFill>
                  <a:srgbClr val="005DAC"/>
                </a:solidFill>
              </a:rPr>
              <a:t> (R.C. Genova Nord)</a:t>
            </a:r>
          </a:p>
          <a:p>
            <a:pPr marL="285750" indent="-285750" fontAlgn="base">
              <a:buFont typeface="Wingdings" panose="05000000000000000000" pitchFamily="2" charset="2"/>
              <a:buChar char="Ø"/>
            </a:pPr>
            <a:r>
              <a:rPr lang="it-IT" sz="2200" b="1" dirty="0">
                <a:solidFill>
                  <a:srgbClr val="005DAC"/>
                </a:solidFill>
              </a:rPr>
              <a:t>COMMISSIONE IMMAGINE PUBBLICA</a:t>
            </a:r>
            <a:endParaRPr lang="it-IT" sz="2200" dirty="0">
              <a:solidFill>
                <a:srgbClr val="005DAC"/>
              </a:solidFill>
            </a:endParaRPr>
          </a:p>
          <a:p>
            <a:pPr fontAlgn="base"/>
            <a:r>
              <a:rPr lang="it-IT" sz="2200" dirty="0">
                <a:solidFill>
                  <a:srgbClr val="005DAC"/>
                </a:solidFill>
              </a:rPr>
              <a:t>        Presidente: </a:t>
            </a:r>
            <a:r>
              <a:rPr lang="it-IT" sz="2200" b="1" dirty="0">
                <a:solidFill>
                  <a:srgbClr val="005DAC"/>
                </a:solidFill>
              </a:rPr>
              <a:t>Luciano Gandini</a:t>
            </a:r>
            <a:r>
              <a:rPr lang="it-IT" sz="2200" dirty="0">
                <a:solidFill>
                  <a:srgbClr val="005DAC"/>
                </a:solidFill>
              </a:rPr>
              <a:t> (R.C. Genova Sud-Ovest)</a:t>
            </a:r>
          </a:p>
          <a:p>
            <a:pPr marL="285750" indent="-285750" fontAlgn="base">
              <a:buFont typeface="Wingdings" panose="05000000000000000000" pitchFamily="2" charset="2"/>
              <a:buChar char="Ø"/>
            </a:pPr>
            <a:r>
              <a:rPr lang="it-IT" sz="2200" b="1" dirty="0">
                <a:solidFill>
                  <a:srgbClr val="005DAC"/>
                </a:solidFill>
              </a:rPr>
              <a:t>COMMISSIONE EFFETTIVO</a:t>
            </a:r>
          </a:p>
          <a:p>
            <a:pPr fontAlgn="base"/>
            <a:r>
              <a:rPr lang="it-IT" sz="2200" dirty="0">
                <a:solidFill>
                  <a:srgbClr val="005DAC"/>
                </a:solidFill>
              </a:rPr>
              <a:t>        Presidente</a:t>
            </a:r>
            <a:r>
              <a:rPr lang="it-IT" sz="2200" b="1" dirty="0">
                <a:solidFill>
                  <a:srgbClr val="005DAC"/>
                </a:solidFill>
              </a:rPr>
              <a:t>: Paola Muratorio </a:t>
            </a:r>
            <a:r>
              <a:rPr lang="it-IT" sz="2200" dirty="0">
                <a:solidFill>
                  <a:srgbClr val="005DAC"/>
                </a:solidFill>
              </a:rPr>
              <a:t>(R.C. Imperia)</a:t>
            </a:r>
          </a:p>
          <a:p>
            <a:pPr marL="285750" indent="-285750" fontAlgn="base">
              <a:buFont typeface="Wingdings" panose="05000000000000000000" pitchFamily="2" charset="2"/>
              <a:buChar char="Ø"/>
            </a:pPr>
            <a:r>
              <a:rPr lang="it-IT" sz="2200" b="1" dirty="0">
                <a:solidFill>
                  <a:srgbClr val="005DAC"/>
                </a:solidFill>
              </a:rPr>
              <a:t>COMMISSIONE NUOVE GENERAZIONI</a:t>
            </a:r>
          </a:p>
          <a:p>
            <a:pPr fontAlgn="base"/>
            <a:r>
              <a:rPr lang="it-IT" sz="2200" dirty="0">
                <a:solidFill>
                  <a:srgbClr val="005DAC"/>
                </a:solidFill>
              </a:rPr>
              <a:t>       Presidente: </a:t>
            </a:r>
            <a:r>
              <a:rPr lang="it-IT" sz="2200" b="1" dirty="0">
                <a:solidFill>
                  <a:srgbClr val="005DAC"/>
                </a:solidFill>
              </a:rPr>
              <a:t>Willi Brignone </a:t>
            </a:r>
            <a:r>
              <a:rPr lang="it-IT" sz="2200" dirty="0">
                <a:solidFill>
                  <a:srgbClr val="005DAC"/>
                </a:solidFill>
              </a:rPr>
              <a:t>( R.C Cuneo Alpi del mare)</a:t>
            </a:r>
          </a:p>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COMMISSIONE DEI (</a:t>
            </a:r>
            <a:r>
              <a:rPr lang="it-IT" sz="2200" dirty="0">
                <a:solidFill>
                  <a:srgbClr val="005DAC"/>
                </a:solidFill>
                <a:latin typeface="Calibri" panose="020F0502020204030204" pitchFamily="34" charset="0"/>
                <a:cs typeface="Calibri" panose="020F0502020204030204" pitchFamily="34" charset="0"/>
              </a:rPr>
              <a:t>Diversità, Equità, Inclusione</a:t>
            </a:r>
            <a:r>
              <a:rPr lang="it-IT" sz="2200" b="1" dirty="0">
                <a:solidFill>
                  <a:srgbClr val="005DAC"/>
                </a:solidFill>
                <a:latin typeface="Calibri" panose="020F0502020204030204" pitchFamily="34" charset="0"/>
                <a:cs typeface="Calibri" panose="020F0502020204030204" pitchFamily="34" charset="0"/>
              </a:rPr>
              <a:t>)</a:t>
            </a:r>
          </a:p>
          <a:p>
            <a:pPr fontAlgn="base"/>
            <a:r>
              <a:rPr lang="it-IT" sz="2200" dirty="0">
                <a:solidFill>
                  <a:srgbClr val="005DAC"/>
                </a:solidFill>
                <a:latin typeface="Calibri" panose="020F0502020204030204" pitchFamily="34" charset="0"/>
                <a:cs typeface="Calibri" panose="020F0502020204030204" pitchFamily="34" charset="0"/>
              </a:rPr>
              <a:t>       Presidente: </a:t>
            </a:r>
            <a:r>
              <a:rPr lang="it-IT" sz="2200" b="1" dirty="0">
                <a:solidFill>
                  <a:srgbClr val="005DAC"/>
                </a:solidFill>
                <a:latin typeface="Calibri" panose="020F0502020204030204" pitchFamily="34" charset="0"/>
                <a:cs typeface="Calibri" panose="020F0502020204030204" pitchFamily="34" charset="0"/>
              </a:rPr>
              <a:t>PDG Silvia Scarrone </a:t>
            </a:r>
            <a:r>
              <a:rPr lang="it-IT" sz="2200" dirty="0">
                <a:solidFill>
                  <a:srgbClr val="005DAC"/>
                </a:solidFill>
                <a:latin typeface="Calibri" panose="020F0502020204030204" pitchFamily="34" charset="0"/>
                <a:cs typeface="Calibri" panose="020F0502020204030204" pitchFamily="34" charset="0"/>
              </a:rPr>
              <a:t>(R.C. Valenza)</a:t>
            </a:r>
          </a:p>
          <a:p>
            <a:pPr fontAlgn="base"/>
            <a:endParaRPr lang="it-IT" sz="2000" b="1" dirty="0">
              <a:solidFill>
                <a:srgbClr val="005DAC"/>
              </a:solidFill>
              <a:latin typeface="Calibri" panose="020F0502020204030204" pitchFamily="34" charset="0"/>
              <a:cs typeface="Calibri" panose="020F0502020204030204" pitchFamily="34" charset="0"/>
            </a:endParaRPr>
          </a:p>
          <a:p>
            <a:pPr fontAlgn="base"/>
            <a:r>
              <a:rPr lang="it-IT" dirty="0">
                <a:solidFill>
                  <a:srgbClr val="005DAC"/>
                </a:solidFill>
                <a:latin typeface="Calibri" panose="020F0502020204030204" pitchFamily="34" charset="0"/>
                <a:cs typeface="Calibri" panose="020F0502020204030204" pitchFamily="34" charset="0"/>
              </a:rPr>
              <a:t>   </a:t>
            </a:r>
          </a:p>
        </p:txBody>
      </p:sp>
      <p:pic>
        <p:nvPicPr>
          <p:cNvPr id="5" name="Immagine 4">
            <a:extLst>
              <a:ext uri="{FF2B5EF4-FFF2-40B4-BE49-F238E27FC236}">
                <a16:creationId xmlns:a16="http://schemas.microsoft.com/office/drawing/2014/main" id="{5C2222BB-C85D-7B00-4855-5F7CB74A7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103" y="1697134"/>
            <a:ext cx="2488167" cy="3739049"/>
          </a:xfrm>
          <a:prstGeom prst="rect">
            <a:avLst/>
          </a:prstGeom>
        </p:spPr>
      </p:pic>
    </p:spTree>
    <p:extLst>
      <p:ext uri="{BB962C8B-B14F-4D97-AF65-F5344CB8AC3E}">
        <p14:creationId xmlns:p14="http://schemas.microsoft.com/office/powerpoint/2010/main" val="234052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43977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LE COMMISSIONI DISTRETTUALI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8AAB0546-9B90-22D4-AAE8-D1FA83C4602F}"/>
              </a:ext>
            </a:extLst>
          </p:cNvPr>
          <p:cNvSpPr txBox="1"/>
          <p:nvPr/>
        </p:nvSpPr>
        <p:spPr>
          <a:xfrm>
            <a:off x="662730" y="1567890"/>
            <a:ext cx="6837405" cy="4154984"/>
          </a:xfrm>
          <a:prstGeom prst="rect">
            <a:avLst/>
          </a:prstGeom>
          <a:noFill/>
        </p:spPr>
        <p:txBody>
          <a:bodyPr wrap="square" rtlCol="0">
            <a:spAutoFit/>
          </a:bodyPr>
          <a:lstStyle/>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COMMISSIONE Rotary/Rotaract</a:t>
            </a:r>
          </a:p>
          <a:p>
            <a:pPr fontAlgn="base"/>
            <a:r>
              <a:rPr lang="it-IT" sz="2200" dirty="0">
                <a:solidFill>
                  <a:srgbClr val="005DAC"/>
                </a:solidFill>
                <a:latin typeface="Calibri" panose="020F0502020204030204" pitchFamily="34" charset="0"/>
                <a:cs typeface="Calibri" panose="020F0502020204030204" pitchFamily="34" charset="0"/>
              </a:rPr>
              <a:t>       Presidente</a:t>
            </a:r>
            <a:r>
              <a:rPr lang="it-IT" sz="2200" b="1" dirty="0">
                <a:solidFill>
                  <a:srgbClr val="005DAC"/>
                </a:solidFill>
                <a:latin typeface="Calibri" panose="020F0502020204030204" pitchFamily="34" charset="0"/>
                <a:cs typeface="Calibri" panose="020F0502020204030204" pitchFamily="34" charset="0"/>
              </a:rPr>
              <a:t>:  Francesco Malvicini </a:t>
            </a:r>
            <a:r>
              <a:rPr lang="it-IT" sz="2200" dirty="0">
                <a:solidFill>
                  <a:srgbClr val="005DAC"/>
                </a:solidFill>
                <a:latin typeface="Calibri" panose="020F0502020204030204" pitchFamily="34" charset="0"/>
                <a:cs typeface="Calibri" panose="020F0502020204030204" pitchFamily="34" charset="0"/>
              </a:rPr>
              <a:t>(R.C. Alessandria) </a:t>
            </a:r>
          </a:p>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COMMISSIONE TUTELA SALUTE </a:t>
            </a:r>
          </a:p>
          <a:p>
            <a:pPr fontAlgn="base"/>
            <a:r>
              <a:rPr lang="it-IT" sz="2200" dirty="0">
                <a:solidFill>
                  <a:srgbClr val="005DAC"/>
                </a:solidFill>
                <a:latin typeface="Calibri" panose="020F0502020204030204" pitchFamily="34" charset="0"/>
                <a:cs typeface="Calibri" panose="020F0502020204030204" pitchFamily="34" charset="0"/>
              </a:rPr>
              <a:t>       Presidente: </a:t>
            </a:r>
            <a:r>
              <a:rPr lang="it-IT" sz="2200" b="1" dirty="0">
                <a:solidFill>
                  <a:srgbClr val="005DAC"/>
                </a:solidFill>
                <a:latin typeface="Calibri" panose="020F0502020204030204" pitchFamily="34" charset="0"/>
                <a:cs typeface="Calibri" panose="020F0502020204030204" pitchFamily="34" charset="0"/>
              </a:rPr>
              <a:t>Luigi Gentile </a:t>
            </a:r>
            <a:r>
              <a:rPr lang="it-IT" sz="2200" dirty="0">
                <a:solidFill>
                  <a:srgbClr val="005DAC"/>
                </a:solidFill>
                <a:latin typeface="Calibri" panose="020F0502020204030204" pitchFamily="34" charset="0"/>
                <a:cs typeface="Calibri" panose="020F0502020204030204" pitchFamily="34" charset="0"/>
              </a:rPr>
              <a:t>(R.C. Asti)</a:t>
            </a:r>
          </a:p>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COMMISSIONE AZIONE INTERNAZIONALE</a:t>
            </a:r>
          </a:p>
          <a:p>
            <a:pPr fontAlgn="base"/>
            <a:r>
              <a:rPr lang="it-IT" sz="2200" dirty="0">
                <a:solidFill>
                  <a:srgbClr val="005DAC"/>
                </a:solidFill>
                <a:latin typeface="Calibri" panose="020F0502020204030204" pitchFamily="34" charset="0"/>
                <a:cs typeface="Calibri" panose="020F0502020204030204" pitchFamily="34" charset="0"/>
              </a:rPr>
              <a:t>       Presidente: </a:t>
            </a:r>
            <a:r>
              <a:rPr lang="it-IT" sz="2200" b="1" dirty="0">
                <a:solidFill>
                  <a:srgbClr val="005DAC"/>
                </a:solidFill>
                <a:latin typeface="Calibri" panose="020F0502020204030204" pitchFamily="34" charset="0"/>
                <a:cs typeface="Calibri" panose="020F0502020204030204" pitchFamily="34" charset="0"/>
              </a:rPr>
              <a:t>Enrico Strada </a:t>
            </a:r>
            <a:r>
              <a:rPr lang="it-IT" sz="2200" dirty="0">
                <a:solidFill>
                  <a:srgbClr val="005DAC"/>
                </a:solidFill>
                <a:latin typeface="Calibri" panose="020F0502020204030204" pitchFamily="34" charset="0"/>
                <a:cs typeface="Calibri" panose="020F0502020204030204" pitchFamily="34" charset="0"/>
              </a:rPr>
              <a:t>(R.C. Alba)  </a:t>
            </a:r>
          </a:p>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COMMISSIONE ROTARY CAMPUS</a:t>
            </a:r>
          </a:p>
          <a:p>
            <a:pPr fontAlgn="base"/>
            <a:r>
              <a:rPr lang="it-IT" sz="2200" dirty="0">
                <a:solidFill>
                  <a:srgbClr val="005DAC"/>
                </a:solidFill>
                <a:latin typeface="Calibri" panose="020F0502020204030204" pitchFamily="34" charset="0"/>
                <a:cs typeface="Calibri" panose="020F0502020204030204" pitchFamily="34" charset="0"/>
              </a:rPr>
              <a:t>       Presidente</a:t>
            </a:r>
            <a:r>
              <a:rPr lang="it-IT" sz="2200" b="1" dirty="0">
                <a:solidFill>
                  <a:srgbClr val="005DAC"/>
                </a:solidFill>
                <a:latin typeface="Calibri" panose="020F0502020204030204" pitchFamily="34" charset="0"/>
                <a:cs typeface="Calibri" panose="020F0502020204030204" pitchFamily="34" charset="0"/>
              </a:rPr>
              <a:t>: Giorgio Sogno </a:t>
            </a:r>
            <a:r>
              <a:rPr lang="it-IT" sz="2200" dirty="0">
                <a:solidFill>
                  <a:srgbClr val="005DAC"/>
                </a:solidFill>
                <a:latin typeface="Calibri" panose="020F0502020204030204" pitchFamily="34" charset="0"/>
                <a:cs typeface="Calibri" panose="020F0502020204030204" pitchFamily="34" charset="0"/>
              </a:rPr>
              <a:t>(</a:t>
            </a:r>
            <a:r>
              <a:rPr lang="it-IT" sz="2200" dirty="0" err="1">
                <a:solidFill>
                  <a:srgbClr val="005DAC"/>
                </a:solidFill>
                <a:latin typeface="Calibri" panose="020F0502020204030204" pitchFamily="34" charset="0"/>
                <a:cs typeface="Calibri" panose="020F0502020204030204" pitchFamily="34" charset="0"/>
              </a:rPr>
              <a:t>R.C.Savona</a:t>
            </a:r>
            <a:r>
              <a:rPr lang="it-IT" sz="2200" dirty="0">
                <a:solidFill>
                  <a:srgbClr val="005DAC"/>
                </a:solidFill>
                <a:latin typeface="Calibri" panose="020F0502020204030204" pitchFamily="34" charset="0"/>
                <a:cs typeface="Calibri" panose="020F0502020204030204" pitchFamily="34" charset="0"/>
              </a:rPr>
              <a:t>)</a:t>
            </a:r>
          </a:p>
          <a:p>
            <a:pPr marL="285750" indent="-285750" fontAlgn="base">
              <a:buFont typeface="Wingdings" panose="05000000000000000000" pitchFamily="2" charset="2"/>
              <a:buChar char="Ø"/>
            </a:pPr>
            <a:r>
              <a:rPr lang="it-IT" sz="2200" b="1" dirty="0">
                <a:solidFill>
                  <a:srgbClr val="005DAC"/>
                </a:solidFill>
                <a:latin typeface="Calibri" panose="020F0502020204030204" pitchFamily="34" charset="0"/>
                <a:cs typeface="Calibri" panose="020F0502020204030204" pitchFamily="34" charset="0"/>
              </a:rPr>
              <a:t>, COMMISSIONE MICROCOSMI  E TERRITORIO</a:t>
            </a:r>
          </a:p>
          <a:p>
            <a:pPr fontAlgn="base"/>
            <a:r>
              <a:rPr lang="it-IT" sz="2200" dirty="0">
                <a:solidFill>
                  <a:srgbClr val="005DAC"/>
                </a:solidFill>
                <a:latin typeface="Calibri" panose="020F0502020204030204" pitchFamily="34" charset="0"/>
                <a:cs typeface="Calibri" panose="020F0502020204030204" pitchFamily="34" charset="0"/>
              </a:rPr>
              <a:t>       Presidente</a:t>
            </a:r>
            <a:r>
              <a:rPr lang="it-IT" sz="2200" b="1" dirty="0">
                <a:solidFill>
                  <a:srgbClr val="005DAC"/>
                </a:solidFill>
                <a:latin typeface="Calibri" panose="020F0502020204030204" pitchFamily="34" charset="0"/>
                <a:cs typeface="Calibri" panose="020F0502020204030204" pitchFamily="34" charset="0"/>
              </a:rPr>
              <a:t>: Mauro Conta </a:t>
            </a:r>
            <a:r>
              <a:rPr lang="it-IT" sz="2200" dirty="0">
                <a:solidFill>
                  <a:srgbClr val="005DAC"/>
                </a:solidFill>
                <a:latin typeface="Calibri" panose="020F0502020204030204" pitchFamily="34" charset="0"/>
                <a:cs typeface="Calibri" panose="020F0502020204030204" pitchFamily="34" charset="0"/>
              </a:rPr>
              <a:t>( R.C. Valenza)</a:t>
            </a:r>
          </a:p>
          <a:p>
            <a:pPr fontAlgn="base"/>
            <a:endParaRPr lang="it-IT" sz="2200" dirty="0">
              <a:solidFill>
                <a:srgbClr val="005DAC"/>
              </a:solidFill>
              <a:latin typeface="Calibri" panose="020F0502020204030204" pitchFamily="34" charset="0"/>
              <a:cs typeface="Calibri" panose="020F0502020204030204" pitchFamily="34" charset="0"/>
            </a:endParaRPr>
          </a:p>
          <a:p>
            <a:pPr fontAlgn="base"/>
            <a:r>
              <a:rPr lang="it-IT" sz="2200" b="1" dirty="0">
                <a:solidFill>
                  <a:srgbClr val="005DAC"/>
                </a:solidFill>
                <a:latin typeface="Calibri" panose="020F0502020204030204" pitchFamily="34" charset="0"/>
                <a:cs typeface="Calibri" panose="020F0502020204030204" pitchFamily="34" charset="0"/>
              </a:rPr>
              <a:t>      MOLTI ALTRI INCARICHI O DELEGHE del Governatore</a:t>
            </a:r>
          </a:p>
        </p:txBody>
      </p:sp>
      <p:pic>
        <p:nvPicPr>
          <p:cNvPr id="4" name="Immagine 3" descr="Immagine che contiene giocattolo&#10;&#10;Descrizione generata automaticamente">
            <a:extLst>
              <a:ext uri="{FF2B5EF4-FFF2-40B4-BE49-F238E27FC236}">
                <a16:creationId xmlns:a16="http://schemas.microsoft.com/office/drawing/2014/main" id="{B733B584-3A2D-EABF-AD1C-A32BE1059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196" y="2020355"/>
            <a:ext cx="2940074" cy="2940074"/>
          </a:xfrm>
          <a:prstGeom prst="rect">
            <a:avLst/>
          </a:prstGeom>
        </p:spPr>
      </p:pic>
    </p:spTree>
    <p:extLst>
      <p:ext uri="{BB962C8B-B14F-4D97-AF65-F5344CB8AC3E}">
        <p14:creationId xmlns:p14="http://schemas.microsoft.com/office/powerpoint/2010/main" val="2756402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ersona, uomo, inpiedi, tuta&#10;&#10;Descrizione generata automaticamente">
            <a:extLst>
              <a:ext uri="{FF2B5EF4-FFF2-40B4-BE49-F238E27FC236}">
                <a16:creationId xmlns:a16="http://schemas.microsoft.com/office/drawing/2014/main" id="{39BDC162-67E5-098A-3708-E11013B0D3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2" name="Rectangle 7">
            <a:extLst>
              <a:ext uri="{FF2B5EF4-FFF2-40B4-BE49-F238E27FC236}">
                <a16:creationId xmlns:a16="http://schemas.microsoft.com/office/drawing/2014/main" id="{C64EFE34-9EDF-17C4-22F0-539E025048B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pic>
        <p:nvPicPr>
          <p:cNvPr id="4" name="Immagine 3" descr="Immagine che contiene persona, tuta, uomo, abbigliamento&#10;&#10;Descrizione generata automaticamente">
            <a:extLst>
              <a:ext uri="{FF2B5EF4-FFF2-40B4-BE49-F238E27FC236}">
                <a16:creationId xmlns:a16="http://schemas.microsoft.com/office/drawing/2014/main" id="{BFA20586-786E-2887-CAC2-54ED44BB1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593" y="-71919"/>
            <a:ext cx="6854814" cy="7307233"/>
          </a:xfrm>
          <a:prstGeom prst="rect">
            <a:avLst/>
          </a:prstGeom>
        </p:spPr>
      </p:pic>
    </p:spTree>
    <p:extLst>
      <p:ext uri="{BB962C8B-B14F-4D97-AF65-F5344CB8AC3E}">
        <p14:creationId xmlns:p14="http://schemas.microsoft.com/office/powerpoint/2010/main" val="9576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3161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33472" y="3924248"/>
            <a:ext cx="8989534" cy="1482526"/>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923320"/>
            <a:ext cx="8956061" cy="67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GIANLUIGI LUNATI</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674510"/>
            <a:ext cx="8956061" cy="67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err="1">
                <a:solidFill>
                  <a:srgbClr val="005DAA"/>
                </a:solidFill>
              </a:rPr>
              <a:t>Rappresentante</a:t>
            </a:r>
            <a:r>
              <a:rPr lang="en-US" sz="3600" b="1" dirty="0">
                <a:solidFill>
                  <a:srgbClr val="005DAA"/>
                </a:solidFill>
              </a:rPr>
              <a:t> Distrettuale </a:t>
            </a:r>
            <a:r>
              <a:rPr lang="en-US" sz="3600" b="1" dirty="0" err="1">
                <a:solidFill>
                  <a:srgbClr val="005DAA"/>
                </a:solidFill>
              </a:rPr>
              <a:t>Eletto</a:t>
            </a:r>
            <a:endParaRPr lang="en-US" sz="3600" b="1" dirty="0">
              <a:solidFill>
                <a:srgbClr val="005DAA"/>
              </a:solidFill>
            </a:endParaRP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85503" y="5875771"/>
            <a:ext cx="3326552" cy="646331"/>
          </a:xfrm>
          <a:prstGeom prst="rect">
            <a:avLst/>
          </a:prstGeom>
          <a:noFill/>
        </p:spPr>
        <p:txBody>
          <a:bodyPr wrap="none" rtlCol="0">
            <a:spAutoFit/>
          </a:bodyPr>
          <a:lstStyle/>
          <a:p>
            <a:r>
              <a:rPr lang="it-IT" b="1" dirty="0">
                <a:solidFill>
                  <a:schemeClr val="bg1"/>
                </a:solidFill>
                <a:latin typeface="Arial" panose="020B0604020202020204" pitchFamily="34" charset="0"/>
                <a:cs typeface="Arial" panose="020B0604020202020204" pitchFamily="34" charset="0"/>
              </a:rPr>
              <a:t>Casa al Mare Dell’Incoronata</a:t>
            </a:r>
          </a:p>
          <a:p>
            <a:r>
              <a:rPr lang="it-IT" dirty="0">
                <a:solidFill>
                  <a:schemeClr val="bg1"/>
                </a:solidFill>
                <a:latin typeface="Arial" panose="020B0604020202020204" pitchFamily="34" charset="0"/>
                <a:cs typeface="Arial" panose="020B0604020202020204" pitchFamily="34" charset="0"/>
              </a:rPr>
              <a:t>NOLI (SV) 25 Febbraio 2023</a:t>
            </a:r>
          </a:p>
        </p:txBody>
      </p:sp>
      <p:pic>
        <p:nvPicPr>
          <p:cNvPr id="3" name="Immagine 2" descr="Immagine che contiene persona, parete, uomo, interni&#10;&#10;Descrizione generata automaticamente">
            <a:extLst>
              <a:ext uri="{FF2B5EF4-FFF2-40B4-BE49-F238E27FC236}">
                <a16:creationId xmlns:a16="http://schemas.microsoft.com/office/drawing/2014/main" id="{2AC21EF7-874E-7CEC-1FD7-83A240818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6061" y="173366"/>
            <a:ext cx="2885791" cy="3516695"/>
          </a:xfrm>
          <a:prstGeom prst="rect">
            <a:avLst/>
          </a:prstGeom>
        </p:spPr>
      </p:pic>
    </p:spTree>
    <p:extLst>
      <p:ext uri="{BB962C8B-B14F-4D97-AF65-F5344CB8AC3E}">
        <p14:creationId xmlns:p14="http://schemas.microsoft.com/office/powerpoint/2010/main" val="294045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ROTARACT: Credere per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Realizzare</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5DAA"/>
                </a:solidFill>
                <a:effectLst/>
                <a:uLnTx/>
                <a:uFillTx/>
                <a:latin typeface="Calibri" panose="020F0502020204030204"/>
                <a:ea typeface="+mn-ea"/>
                <a:cs typeface="+mn-cs"/>
              </a:rPr>
              <a:t>Gianluigi </a:t>
            </a:r>
            <a:r>
              <a:rPr kumimoji="0" lang="en-US" sz="3200" b="1" i="0" u="none" strike="noStrike" kern="1200" cap="none" spc="0" normalizeH="0" baseline="0" noProof="0" dirty="0" err="1">
                <a:ln>
                  <a:noFill/>
                </a:ln>
                <a:solidFill>
                  <a:srgbClr val="005DAA"/>
                </a:solidFill>
                <a:effectLst/>
                <a:uLnTx/>
                <a:uFillTx/>
                <a:latin typeface="Calibri" panose="020F0502020204030204"/>
                <a:ea typeface="+mn-ea"/>
                <a:cs typeface="+mn-cs"/>
              </a:rPr>
              <a:t>Lunati</a:t>
            </a:r>
            <a:r>
              <a:rPr kumimoji="0" lang="en-US" sz="3200" b="1" i="0" u="none" strike="noStrike" kern="1200" cap="none" spc="0" normalizeH="0" baseline="0" noProof="0" dirty="0">
                <a:ln>
                  <a:noFill/>
                </a:ln>
                <a:solidFill>
                  <a:srgbClr val="005DAA"/>
                </a:solidFill>
                <a:effectLst/>
                <a:uLnTx/>
                <a:uFillTx/>
                <a:latin typeface="Calibri" panose="020F0502020204030204"/>
                <a:ea typeface="+mn-ea"/>
                <a:cs typeface="+mn-cs"/>
              </a:rPr>
              <a:t>, R.D. Incoming Rotaract, </a:t>
            </a:r>
            <a:r>
              <a:rPr kumimoji="0" lang="en-US" sz="3200" b="1" i="0" u="none" strike="noStrike" kern="1200" cap="none" spc="0" normalizeH="0" baseline="0" noProof="0" dirty="0" err="1">
                <a:ln>
                  <a:noFill/>
                </a:ln>
                <a:solidFill>
                  <a:srgbClr val="005DAA"/>
                </a:solidFill>
                <a:effectLst/>
                <a:uLnTx/>
                <a:uFillTx/>
                <a:latin typeface="Calibri" panose="020F0502020204030204"/>
                <a:ea typeface="+mn-ea"/>
                <a:cs typeface="+mn-cs"/>
              </a:rPr>
              <a:t>Distretto</a:t>
            </a:r>
            <a:r>
              <a:rPr kumimoji="0" lang="en-US" sz="3200" b="1" i="0" u="none" strike="noStrike" kern="1200" cap="none" spc="0" normalizeH="0" baseline="0" noProof="0" dirty="0">
                <a:ln>
                  <a:noFill/>
                </a:ln>
                <a:solidFill>
                  <a:srgbClr val="005DAA"/>
                </a:solidFill>
                <a:effectLst/>
                <a:uLnTx/>
                <a:uFillTx/>
                <a:latin typeface="Calibri" panose="020F0502020204030204"/>
                <a:ea typeface="+mn-ea"/>
                <a:cs typeface="+mn-cs"/>
              </a:rPr>
              <a:t> 2032</a:t>
            </a: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2" name="Immagine 1" descr="Immagine che contiene logo&#10;&#10;Descrizione generata automaticamente">
            <a:extLst>
              <a:ext uri="{FF2B5EF4-FFF2-40B4-BE49-F238E27FC236}">
                <a16:creationId xmlns:a16="http://schemas.microsoft.com/office/drawing/2014/main" id="{10E681F4-99BF-E9CF-671D-7447BD4E8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192" y="5414379"/>
            <a:ext cx="1486107" cy="1400370"/>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A03ADA35-50B9-D0D2-0706-CD549FBE8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0" y="5662064"/>
            <a:ext cx="2067213" cy="905001"/>
          </a:xfrm>
          <a:prstGeom prst="rect">
            <a:avLst/>
          </a:prstGeom>
        </p:spPr>
      </p:pic>
      <p:cxnSp>
        <p:nvCxnSpPr>
          <p:cNvPr id="7" name="Connettore diritto 6">
            <a:extLst>
              <a:ext uri="{FF2B5EF4-FFF2-40B4-BE49-F238E27FC236}">
                <a16:creationId xmlns:a16="http://schemas.microsoft.com/office/drawing/2014/main" id="{DC6AD01F-B5A6-7731-30C3-BA986DB7454D}"/>
              </a:ext>
            </a:extLst>
          </p:cNvPr>
          <p:cNvCxnSpPr>
            <a:cxnSpLocks/>
          </p:cNvCxnSpPr>
          <p:nvPr/>
        </p:nvCxnSpPr>
        <p:spPr>
          <a:xfrm>
            <a:off x="2496192" y="5699695"/>
            <a:ext cx="0" cy="8673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22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059067"/>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143697" y="241278"/>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Rotaract 2032 – Il team </a:t>
            </a:r>
            <a:r>
              <a:rPr lang="en-US" sz="3600" b="1" dirty="0" err="1">
                <a:solidFill>
                  <a:schemeClr val="bg1"/>
                </a:solidFill>
                <a:latin typeface="Arial" panose="020B0604020202020204" pitchFamily="34" charset="0"/>
                <a:cs typeface="Arial" panose="020B0604020202020204" pitchFamily="34" charset="0"/>
              </a:rPr>
              <a:t>Distrettuale</a:t>
            </a:r>
            <a:r>
              <a:rPr lang="en-US" sz="3600" b="1" dirty="0">
                <a:solidFill>
                  <a:schemeClr val="bg1"/>
                </a:solidFill>
                <a:latin typeface="Arial" panose="020B0604020202020204" pitchFamily="34" charset="0"/>
                <a:cs typeface="Arial" panose="020B0604020202020204" pitchFamily="34" charset="0"/>
              </a:rPr>
              <a:t> Incoming</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grpSp>
        <p:nvGrpSpPr>
          <p:cNvPr id="50" name="Group 49">
            <a:extLst>
              <a:ext uri="{FF2B5EF4-FFF2-40B4-BE49-F238E27FC236}">
                <a16:creationId xmlns:a16="http://schemas.microsoft.com/office/drawing/2014/main" id="{ADEBF0B0-E775-C724-8D09-369FBF22A449}"/>
              </a:ext>
            </a:extLst>
          </p:cNvPr>
          <p:cNvGrpSpPr/>
          <p:nvPr/>
        </p:nvGrpSpPr>
        <p:grpSpPr>
          <a:xfrm>
            <a:off x="-10514" y="1083728"/>
            <a:ext cx="3935712" cy="522350"/>
            <a:chOff x="-8920" y="1162959"/>
            <a:chExt cx="3935712" cy="522350"/>
          </a:xfrm>
        </p:grpSpPr>
        <p:sp>
          <p:nvSpPr>
            <p:cNvPr id="6" name="Arrow: Pentagon 5">
              <a:extLst>
                <a:ext uri="{FF2B5EF4-FFF2-40B4-BE49-F238E27FC236}">
                  <a16:creationId xmlns:a16="http://schemas.microsoft.com/office/drawing/2014/main" id="{2F3426D3-D430-14E8-1916-C8C4ADE42A2F}"/>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8" name="CasellaDiTesto 21">
              <a:extLst>
                <a:ext uri="{FF2B5EF4-FFF2-40B4-BE49-F238E27FC236}">
                  <a16:creationId xmlns:a16="http://schemas.microsoft.com/office/drawing/2014/main" id="{C6A926C3-350D-354E-6026-B8D4A069EB4C}"/>
                </a:ext>
              </a:extLst>
            </p:cNvPr>
            <p:cNvSpPr txBox="1"/>
            <p:nvPr/>
          </p:nvSpPr>
          <p:spPr>
            <a:xfrm>
              <a:off x="0" y="1162959"/>
              <a:ext cx="1737976"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Gianluigi Lunati</a:t>
              </a:r>
            </a:p>
          </p:txBody>
        </p:sp>
        <p:sp>
          <p:nvSpPr>
            <p:cNvPr id="10" name="CasellaDiTesto 20">
              <a:extLst>
                <a:ext uri="{FF2B5EF4-FFF2-40B4-BE49-F238E27FC236}">
                  <a16:creationId xmlns:a16="http://schemas.microsoft.com/office/drawing/2014/main" id="{15FAA2A9-02EF-A6AC-A94B-117AE8C85B64}"/>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b="0" i="0" dirty="0">
                  <a:solidFill>
                    <a:srgbClr val="002060"/>
                  </a:solidFill>
                  <a:effectLst/>
                  <a:latin typeface="Arial" panose="020B0604020202020204" pitchFamily="34" charset="0"/>
                  <a:cs typeface="Arial" panose="020B0604020202020204" pitchFamily="34" charset="0"/>
                </a:rPr>
                <a:t>Rappresentante Distrettuale</a:t>
              </a:r>
            </a:p>
          </p:txBody>
        </p:sp>
      </p:grpSp>
      <p:grpSp>
        <p:nvGrpSpPr>
          <p:cNvPr id="60" name="Group 59">
            <a:extLst>
              <a:ext uri="{FF2B5EF4-FFF2-40B4-BE49-F238E27FC236}">
                <a16:creationId xmlns:a16="http://schemas.microsoft.com/office/drawing/2014/main" id="{35CFD31C-7CAA-9CAC-F3C8-2861ACD966F5}"/>
              </a:ext>
            </a:extLst>
          </p:cNvPr>
          <p:cNvGrpSpPr/>
          <p:nvPr/>
        </p:nvGrpSpPr>
        <p:grpSpPr>
          <a:xfrm>
            <a:off x="7987593" y="1105534"/>
            <a:ext cx="4317951" cy="530644"/>
            <a:chOff x="7987594" y="1326773"/>
            <a:chExt cx="4317951" cy="530644"/>
          </a:xfrm>
        </p:grpSpPr>
        <p:sp>
          <p:nvSpPr>
            <p:cNvPr id="61" name="Arrow: Pentagon 60">
              <a:extLst>
                <a:ext uri="{FF2B5EF4-FFF2-40B4-BE49-F238E27FC236}">
                  <a16:creationId xmlns:a16="http://schemas.microsoft.com/office/drawing/2014/main" id="{8A423D3F-C478-DEFC-D55D-F643636A18F2}"/>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62" name="CasellaDiTesto 21">
              <a:extLst>
                <a:ext uri="{FF2B5EF4-FFF2-40B4-BE49-F238E27FC236}">
                  <a16:creationId xmlns:a16="http://schemas.microsoft.com/office/drawing/2014/main" id="{AF74AE3E-C4A2-989B-87EC-FCB1E15EFBB5}"/>
                </a:ext>
              </a:extLst>
            </p:cNvPr>
            <p:cNvSpPr txBox="1"/>
            <p:nvPr/>
          </p:nvSpPr>
          <p:spPr>
            <a:xfrm>
              <a:off x="10492228" y="1326773"/>
              <a:ext cx="1813317"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Edoardo </a:t>
              </a:r>
              <a:r>
                <a:rPr lang="it-IT" sz="1600" b="1" i="0" dirty="0" err="1">
                  <a:solidFill>
                    <a:srgbClr val="00B0F0"/>
                  </a:solidFill>
                  <a:effectLst/>
                  <a:latin typeface="Arial" panose="020B0604020202020204" pitchFamily="34" charset="0"/>
                  <a:cs typeface="Arial" panose="020B0604020202020204" pitchFamily="34" charset="0"/>
                </a:rPr>
                <a:t>Ricagni</a:t>
              </a:r>
              <a:endParaRPr lang="it-IT" sz="1600" b="1" i="0" dirty="0">
                <a:solidFill>
                  <a:srgbClr val="00B0F0"/>
                </a:solidFill>
                <a:effectLst/>
                <a:latin typeface="Arial" panose="020B0604020202020204" pitchFamily="34" charset="0"/>
                <a:cs typeface="Arial" panose="020B0604020202020204" pitchFamily="34" charset="0"/>
              </a:endParaRPr>
            </a:p>
          </p:txBody>
        </p:sp>
        <p:sp>
          <p:nvSpPr>
            <p:cNvPr id="63" name="CasellaDiTesto 20">
              <a:extLst>
                <a:ext uri="{FF2B5EF4-FFF2-40B4-BE49-F238E27FC236}">
                  <a16:creationId xmlns:a16="http://schemas.microsoft.com/office/drawing/2014/main" id="{8102B903-B29E-69B9-AF13-C80FB552A98F}"/>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Vice Rappresentante Distrettuale</a:t>
              </a:r>
            </a:p>
          </p:txBody>
        </p:sp>
      </p:grpSp>
      <p:grpSp>
        <p:nvGrpSpPr>
          <p:cNvPr id="64" name="Group 63">
            <a:extLst>
              <a:ext uri="{FF2B5EF4-FFF2-40B4-BE49-F238E27FC236}">
                <a16:creationId xmlns:a16="http://schemas.microsoft.com/office/drawing/2014/main" id="{F7FC5331-5EFE-6BFD-2389-A3407BDA5A3C}"/>
              </a:ext>
            </a:extLst>
          </p:cNvPr>
          <p:cNvGrpSpPr/>
          <p:nvPr/>
        </p:nvGrpSpPr>
        <p:grpSpPr>
          <a:xfrm>
            <a:off x="-10514" y="1675871"/>
            <a:ext cx="3935712" cy="522350"/>
            <a:chOff x="-8920" y="1162959"/>
            <a:chExt cx="3935712" cy="522350"/>
          </a:xfrm>
        </p:grpSpPr>
        <p:sp>
          <p:nvSpPr>
            <p:cNvPr id="65" name="Arrow: Pentagon 64">
              <a:extLst>
                <a:ext uri="{FF2B5EF4-FFF2-40B4-BE49-F238E27FC236}">
                  <a16:creationId xmlns:a16="http://schemas.microsoft.com/office/drawing/2014/main" id="{E26C421F-8ACF-D2C8-4EA6-127F131B1827}"/>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66" name="CasellaDiTesto 21">
              <a:extLst>
                <a:ext uri="{FF2B5EF4-FFF2-40B4-BE49-F238E27FC236}">
                  <a16:creationId xmlns:a16="http://schemas.microsoft.com/office/drawing/2014/main" id="{4B988887-A640-35D3-0D18-D187138DC390}"/>
                </a:ext>
              </a:extLst>
            </p:cNvPr>
            <p:cNvSpPr txBox="1"/>
            <p:nvPr/>
          </p:nvSpPr>
          <p:spPr>
            <a:xfrm>
              <a:off x="0" y="1162959"/>
              <a:ext cx="1406154"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Luca Crivelli</a:t>
              </a:r>
            </a:p>
          </p:txBody>
        </p:sp>
        <p:sp>
          <p:nvSpPr>
            <p:cNvPr id="67" name="CasellaDiTesto 20">
              <a:extLst>
                <a:ext uri="{FF2B5EF4-FFF2-40B4-BE49-F238E27FC236}">
                  <a16:creationId xmlns:a16="http://schemas.microsoft.com/office/drawing/2014/main" id="{BC2E30FF-4D72-0399-8AD0-C1A8E144184A}"/>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b="0" i="0" dirty="0">
                  <a:solidFill>
                    <a:srgbClr val="002060"/>
                  </a:solidFill>
                  <a:effectLst/>
                  <a:latin typeface="Arial" panose="020B0604020202020204" pitchFamily="34" charset="0"/>
                  <a:cs typeface="Arial" panose="020B0604020202020204" pitchFamily="34" charset="0"/>
                </a:rPr>
                <a:t>Segretario Distrettuale</a:t>
              </a:r>
            </a:p>
          </p:txBody>
        </p:sp>
      </p:grpSp>
      <p:grpSp>
        <p:nvGrpSpPr>
          <p:cNvPr id="68" name="Group 67">
            <a:extLst>
              <a:ext uri="{FF2B5EF4-FFF2-40B4-BE49-F238E27FC236}">
                <a16:creationId xmlns:a16="http://schemas.microsoft.com/office/drawing/2014/main" id="{56B1E8BE-EB08-553F-49ED-B1CBF4E32881}"/>
              </a:ext>
            </a:extLst>
          </p:cNvPr>
          <p:cNvGrpSpPr/>
          <p:nvPr/>
        </p:nvGrpSpPr>
        <p:grpSpPr>
          <a:xfrm>
            <a:off x="7987592" y="1697038"/>
            <a:ext cx="4289594" cy="541563"/>
            <a:chOff x="7987594" y="1315854"/>
            <a:chExt cx="4289594" cy="541563"/>
          </a:xfrm>
        </p:grpSpPr>
        <p:sp>
          <p:nvSpPr>
            <p:cNvPr id="69" name="Arrow: Pentagon 68">
              <a:extLst>
                <a:ext uri="{FF2B5EF4-FFF2-40B4-BE49-F238E27FC236}">
                  <a16:creationId xmlns:a16="http://schemas.microsoft.com/office/drawing/2014/main" id="{A58AF2E1-4D14-AF10-458D-D1D5F829F30F}"/>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70" name="CasellaDiTesto 21">
              <a:extLst>
                <a:ext uri="{FF2B5EF4-FFF2-40B4-BE49-F238E27FC236}">
                  <a16:creationId xmlns:a16="http://schemas.microsoft.com/office/drawing/2014/main" id="{B4363FD4-967E-94DD-4114-156C9E72A136}"/>
                </a:ext>
              </a:extLst>
            </p:cNvPr>
            <p:cNvSpPr txBox="1"/>
            <p:nvPr/>
          </p:nvSpPr>
          <p:spPr>
            <a:xfrm>
              <a:off x="10157697" y="1315854"/>
              <a:ext cx="2119491"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Francesca Pagnone</a:t>
              </a:r>
            </a:p>
          </p:txBody>
        </p:sp>
        <p:sp>
          <p:nvSpPr>
            <p:cNvPr id="71" name="CasellaDiTesto 20">
              <a:extLst>
                <a:ext uri="{FF2B5EF4-FFF2-40B4-BE49-F238E27FC236}">
                  <a16:creationId xmlns:a16="http://schemas.microsoft.com/office/drawing/2014/main" id="{DE17FA7E-EB7B-E70E-552D-0B1FA5334D54}"/>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Segretario Distrettuale</a:t>
              </a:r>
            </a:p>
          </p:txBody>
        </p:sp>
      </p:grpSp>
      <p:grpSp>
        <p:nvGrpSpPr>
          <p:cNvPr id="72" name="Group 71">
            <a:extLst>
              <a:ext uri="{FF2B5EF4-FFF2-40B4-BE49-F238E27FC236}">
                <a16:creationId xmlns:a16="http://schemas.microsoft.com/office/drawing/2014/main" id="{13F22868-C33D-4A0B-2A69-AA0BADEA0F6F}"/>
              </a:ext>
            </a:extLst>
          </p:cNvPr>
          <p:cNvGrpSpPr/>
          <p:nvPr/>
        </p:nvGrpSpPr>
        <p:grpSpPr>
          <a:xfrm>
            <a:off x="-10514" y="2268014"/>
            <a:ext cx="3935712" cy="522350"/>
            <a:chOff x="-8920" y="1162959"/>
            <a:chExt cx="3935712" cy="522350"/>
          </a:xfrm>
        </p:grpSpPr>
        <p:sp>
          <p:nvSpPr>
            <p:cNvPr id="73" name="Arrow: Pentagon 72">
              <a:extLst>
                <a:ext uri="{FF2B5EF4-FFF2-40B4-BE49-F238E27FC236}">
                  <a16:creationId xmlns:a16="http://schemas.microsoft.com/office/drawing/2014/main" id="{62EC09F4-389D-9CD4-5A29-A2207F95A1B2}"/>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74" name="CasellaDiTesto 21">
              <a:extLst>
                <a:ext uri="{FF2B5EF4-FFF2-40B4-BE49-F238E27FC236}">
                  <a16:creationId xmlns:a16="http://schemas.microsoft.com/office/drawing/2014/main" id="{BA5687D3-6A70-92DD-2AE4-892E3707DD5E}"/>
                </a:ext>
              </a:extLst>
            </p:cNvPr>
            <p:cNvSpPr txBox="1"/>
            <p:nvPr/>
          </p:nvSpPr>
          <p:spPr>
            <a:xfrm>
              <a:off x="0" y="1162959"/>
              <a:ext cx="2661306"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Ginevra Rossello Paglieri</a:t>
              </a:r>
            </a:p>
          </p:txBody>
        </p:sp>
        <p:sp>
          <p:nvSpPr>
            <p:cNvPr id="75" name="CasellaDiTesto 20">
              <a:extLst>
                <a:ext uri="{FF2B5EF4-FFF2-40B4-BE49-F238E27FC236}">
                  <a16:creationId xmlns:a16="http://schemas.microsoft.com/office/drawing/2014/main" id="{13D6CC20-B6FD-81BC-C707-1EF8F7D8584B}"/>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b="0" i="0" dirty="0">
                  <a:solidFill>
                    <a:srgbClr val="002060"/>
                  </a:solidFill>
                  <a:effectLst/>
                  <a:latin typeface="Arial" panose="020B0604020202020204" pitchFamily="34" charset="0"/>
                  <a:cs typeface="Arial" panose="020B0604020202020204" pitchFamily="34" charset="0"/>
                </a:rPr>
                <a:t>Prefetto Distrettuale</a:t>
              </a:r>
            </a:p>
          </p:txBody>
        </p:sp>
      </p:grpSp>
      <p:grpSp>
        <p:nvGrpSpPr>
          <p:cNvPr id="76" name="Group 75">
            <a:extLst>
              <a:ext uri="{FF2B5EF4-FFF2-40B4-BE49-F238E27FC236}">
                <a16:creationId xmlns:a16="http://schemas.microsoft.com/office/drawing/2014/main" id="{71B3F77A-FD82-49E4-4BDB-2BFBFC4AC608}"/>
              </a:ext>
            </a:extLst>
          </p:cNvPr>
          <p:cNvGrpSpPr/>
          <p:nvPr/>
        </p:nvGrpSpPr>
        <p:grpSpPr>
          <a:xfrm>
            <a:off x="7987592" y="2257946"/>
            <a:ext cx="4287181" cy="583078"/>
            <a:chOff x="7987594" y="1274339"/>
            <a:chExt cx="4287181" cy="583078"/>
          </a:xfrm>
        </p:grpSpPr>
        <p:sp>
          <p:nvSpPr>
            <p:cNvPr id="77" name="Arrow: Pentagon 76">
              <a:extLst>
                <a:ext uri="{FF2B5EF4-FFF2-40B4-BE49-F238E27FC236}">
                  <a16:creationId xmlns:a16="http://schemas.microsoft.com/office/drawing/2014/main" id="{F3EA9A20-D826-FA1D-D42E-32D08E9154D6}"/>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78" name="CasellaDiTesto 21">
              <a:extLst>
                <a:ext uri="{FF2B5EF4-FFF2-40B4-BE49-F238E27FC236}">
                  <a16:creationId xmlns:a16="http://schemas.microsoft.com/office/drawing/2014/main" id="{7C5C2DC1-E6D2-44BF-419C-DB7BFEF763B0}"/>
                </a:ext>
              </a:extLst>
            </p:cNvPr>
            <p:cNvSpPr txBox="1"/>
            <p:nvPr/>
          </p:nvSpPr>
          <p:spPr>
            <a:xfrm>
              <a:off x="10517563" y="1274339"/>
              <a:ext cx="1757212"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Christian Russo</a:t>
              </a:r>
            </a:p>
          </p:txBody>
        </p:sp>
        <p:sp>
          <p:nvSpPr>
            <p:cNvPr id="79" name="CasellaDiTesto 20">
              <a:extLst>
                <a:ext uri="{FF2B5EF4-FFF2-40B4-BE49-F238E27FC236}">
                  <a16:creationId xmlns:a16="http://schemas.microsoft.com/office/drawing/2014/main" id="{AEB5F5EA-AD46-5B53-A982-EA7A31C0D016}"/>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Prefetto Distrettuale</a:t>
              </a:r>
            </a:p>
          </p:txBody>
        </p:sp>
      </p:grpSp>
      <p:grpSp>
        <p:nvGrpSpPr>
          <p:cNvPr id="80" name="Group 79">
            <a:extLst>
              <a:ext uri="{FF2B5EF4-FFF2-40B4-BE49-F238E27FC236}">
                <a16:creationId xmlns:a16="http://schemas.microsoft.com/office/drawing/2014/main" id="{EC3DF8D9-F609-CCE2-AE85-2162F0838FD0}"/>
              </a:ext>
            </a:extLst>
          </p:cNvPr>
          <p:cNvGrpSpPr/>
          <p:nvPr/>
        </p:nvGrpSpPr>
        <p:grpSpPr>
          <a:xfrm>
            <a:off x="-10514" y="2860157"/>
            <a:ext cx="3935712" cy="522350"/>
            <a:chOff x="-8920" y="1162959"/>
            <a:chExt cx="3935712" cy="522350"/>
          </a:xfrm>
        </p:grpSpPr>
        <p:sp>
          <p:nvSpPr>
            <p:cNvPr id="81" name="Arrow: Pentagon 80">
              <a:extLst>
                <a:ext uri="{FF2B5EF4-FFF2-40B4-BE49-F238E27FC236}">
                  <a16:creationId xmlns:a16="http://schemas.microsoft.com/office/drawing/2014/main" id="{14FE7EDD-9ADB-9D58-7638-CE270B99DB83}"/>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82" name="CasellaDiTesto 21">
              <a:extLst>
                <a:ext uri="{FF2B5EF4-FFF2-40B4-BE49-F238E27FC236}">
                  <a16:creationId xmlns:a16="http://schemas.microsoft.com/office/drawing/2014/main" id="{EFAADF24-E961-3839-CB11-1099BCA8AD73}"/>
                </a:ext>
              </a:extLst>
            </p:cNvPr>
            <p:cNvSpPr txBox="1"/>
            <p:nvPr/>
          </p:nvSpPr>
          <p:spPr>
            <a:xfrm>
              <a:off x="0" y="1162959"/>
              <a:ext cx="2122697"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Alessandro Ghisoni</a:t>
              </a:r>
            </a:p>
          </p:txBody>
        </p:sp>
        <p:sp>
          <p:nvSpPr>
            <p:cNvPr id="83" name="CasellaDiTesto 20">
              <a:extLst>
                <a:ext uri="{FF2B5EF4-FFF2-40B4-BE49-F238E27FC236}">
                  <a16:creationId xmlns:a16="http://schemas.microsoft.com/office/drawing/2014/main" id="{61D032EB-42DB-24F5-793F-BC105A6D5A96}"/>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dirty="0">
                  <a:solidFill>
                    <a:srgbClr val="002060"/>
                  </a:solidFill>
                  <a:latin typeface="Arial" panose="020B0604020202020204" pitchFamily="34" charset="0"/>
                  <a:cs typeface="Arial" panose="020B0604020202020204" pitchFamily="34" charset="0"/>
                </a:rPr>
                <a:t>Tesoriere</a:t>
              </a:r>
              <a:r>
                <a:rPr lang="it-IT" sz="1200" b="0" i="0" dirty="0">
                  <a:solidFill>
                    <a:srgbClr val="002060"/>
                  </a:solidFill>
                  <a:effectLst/>
                  <a:latin typeface="Arial" panose="020B0604020202020204" pitchFamily="34" charset="0"/>
                  <a:cs typeface="Arial" panose="020B0604020202020204" pitchFamily="34" charset="0"/>
                </a:rPr>
                <a:t> Distrettuale</a:t>
              </a:r>
            </a:p>
          </p:txBody>
        </p:sp>
      </p:grpSp>
      <p:grpSp>
        <p:nvGrpSpPr>
          <p:cNvPr id="84" name="Group 83">
            <a:extLst>
              <a:ext uri="{FF2B5EF4-FFF2-40B4-BE49-F238E27FC236}">
                <a16:creationId xmlns:a16="http://schemas.microsoft.com/office/drawing/2014/main" id="{77047F8A-8A6C-0194-8B9A-C771AC98800B}"/>
              </a:ext>
            </a:extLst>
          </p:cNvPr>
          <p:cNvGrpSpPr/>
          <p:nvPr/>
        </p:nvGrpSpPr>
        <p:grpSpPr>
          <a:xfrm>
            <a:off x="7995891" y="2864729"/>
            <a:ext cx="4321023" cy="578718"/>
            <a:chOff x="7987594" y="1278699"/>
            <a:chExt cx="4321023" cy="578718"/>
          </a:xfrm>
        </p:grpSpPr>
        <p:sp>
          <p:nvSpPr>
            <p:cNvPr id="85" name="Arrow: Pentagon 84">
              <a:extLst>
                <a:ext uri="{FF2B5EF4-FFF2-40B4-BE49-F238E27FC236}">
                  <a16:creationId xmlns:a16="http://schemas.microsoft.com/office/drawing/2014/main" id="{46D986D7-6434-B7D6-8121-C433330FCA36}"/>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86" name="CasellaDiTesto 21">
              <a:extLst>
                <a:ext uri="{FF2B5EF4-FFF2-40B4-BE49-F238E27FC236}">
                  <a16:creationId xmlns:a16="http://schemas.microsoft.com/office/drawing/2014/main" id="{40C444D8-60F5-2C43-2455-B5129FBC9C53}"/>
                </a:ext>
              </a:extLst>
            </p:cNvPr>
            <p:cNvSpPr txBox="1"/>
            <p:nvPr/>
          </p:nvSpPr>
          <p:spPr>
            <a:xfrm>
              <a:off x="9010919" y="1278699"/>
              <a:ext cx="3297698"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Chiara Brusa &amp; Federico Orione</a:t>
              </a:r>
            </a:p>
          </p:txBody>
        </p:sp>
        <p:sp>
          <p:nvSpPr>
            <p:cNvPr id="87" name="CasellaDiTesto 20">
              <a:extLst>
                <a:ext uri="{FF2B5EF4-FFF2-40B4-BE49-F238E27FC236}">
                  <a16:creationId xmlns:a16="http://schemas.microsoft.com/office/drawing/2014/main" id="{017C3A53-7705-45B2-8B00-513EFF079ABC}"/>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Consigliere Distrettuale</a:t>
              </a:r>
            </a:p>
          </p:txBody>
        </p:sp>
      </p:grpSp>
      <p:grpSp>
        <p:nvGrpSpPr>
          <p:cNvPr id="88" name="Group 87">
            <a:extLst>
              <a:ext uri="{FF2B5EF4-FFF2-40B4-BE49-F238E27FC236}">
                <a16:creationId xmlns:a16="http://schemas.microsoft.com/office/drawing/2014/main" id="{0A8E42C8-13C9-EA9E-A319-333948DC4CF7}"/>
              </a:ext>
            </a:extLst>
          </p:cNvPr>
          <p:cNvGrpSpPr/>
          <p:nvPr/>
        </p:nvGrpSpPr>
        <p:grpSpPr>
          <a:xfrm>
            <a:off x="-10514" y="3452300"/>
            <a:ext cx="3935712" cy="522350"/>
            <a:chOff x="-8920" y="1162959"/>
            <a:chExt cx="3935712" cy="522350"/>
          </a:xfrm>
        </p:grpSpPr>
        <p:sp>
          <p:nvSpPr>
            <p:cNvPr id="89" name="Arrow: Pentagon 88">
              <a:extLst>
                <a:ext uri="{FF2B5EF4-FFF2-40B4-BE49-F238E27FC236}">
                  <a16:creationId xmlns:a16="http://schemas.microsoft.com/office/drawing/2014/main" id="{8EB601C2-35B4-AB24-FB1A-56A8CB02B2CF}"/>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90" name="CasellaDiTesto 21">
              <a:extLst>
                <a:ext uri="{FF2B5EF4-FFF2-40B4-BE49-F238E27FC236}">
                  <a16:creationId xmlns:a16="http://schemas.microsoft.com/office/drawing/2014/main" id="{0CB57C82-46F2-1E98-68E0-6B1010E29F90}"/>
                </a:ext>
              </a:extLst>
            </p:cNvPr>
            <p:cNvSpPr txBox="1"/>
            <p:nvPr/>
          </p:nvSpPr>
          <p:spPr>
            <a:xfrm>
              <a:off x="0" y="1162959"/>
              <a:ext cx="1783245"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Ludovica </a:t>
              </a:r>
              <a:r>
                <a:rPr lang="it-IT" sz="1600" b="1" i="0" dirty="0" err="1">
                  <a:solidFill>
                    <a:srgbClr val="00B0F0"/>
                  </a:solidFill>
                  <a:effectLst/>
                  <a:latin typeface="Arial" panose="020B0604020202020204" pitchFamily="34" charset="0"/>
                  <a:cs typeface="Arial" panose="020B0604020202020204" pitchFamily="34" charset="0"/>
                </a:rPr>
                <a:t>Antonj</a:t>
              </a:r>
              <a:endParaRPr lang="it-IT" sz="1600" b="1" i="0" dirty="0">
                <a:solidFill>
                  <a:srgbClr val="00B0F0"/>
                </a:solidFill>
                <a:effectLst/>
                <a:latin typeface="Arial" panose="020B0604020202020204" pitchFamily="34" charset="0"/>
                <a:cs typeface="Arial" panose="020B0604020202020204" pitchFamily="34" charset="0"/>
              </a:endParaRPr>
            </a:p>
          </p:txBody>
        </p:sp>
        <p:sp>
          <p:nvSpPr>
            <p:cNvPr id="91" name="CasellaDiTesto 20">
              <a:extLst>
                <a:ext uri="{FF2B5EF4-FFF2-40B4-BE49-F238E27FC236}">
                  <a16:creationId xmlns:a16="http://schemas.microsoft.com/office/drawing/2014/main" id="{771F5C97-711B-4764-887D-56E995405B74}"/>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dirty="0">
                  <a:solidFill>
                    <a:srgbClr val="002060"/>
                  </a:solidFill>
                  <a:latin typeface="Arial" panose="020B0604020202020204" pitchFamily="34" charset="0"/>
                  <a:cs typeface="Arial" panose="020B0604020202020204" pitchFamily="34" charset="0"/>
                </a:rPr>
                <a:t>Commissione APIN</a:t>
              </a:r>
              <a:endParaRPr lang="it-IT" sz="1200" b="0" i="0" dirty="0">
                <a:solidFill>
                  <a:srgbClr val="002060"/>
                </a:solidFill>
                <a:effectLst/>
                <a:latin typeface="Arial" panose="020B060402020202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CF45F250-62F3-B355-4418-C012C9F2FF5C}"/>
              </a:ext>
            </a:extLst>
          </p:cNvPr>
          <p:cNvGrpSpPr/>
          <p:nvPr/>
        </p:nvGrpSpPr>
        <p:grpSpPr>
          <a:xfrm>
            <a:off x="7995891" y="3442757"/>
            <a:ext cx="4281295" cy="604607"/>
            <a:chOff x="7987594" y="1252810"/>
            <a:chExt cx="4281295" cy="604607"/>
          </a:xfrm>
        </p:grpSpPr>
        <p:sp>
          <p:nvSpPr>
            <p:cNvPr id="93" name="Arrow: Pentagon 92">
              <a:extLst>
                <a:ext uri="{FF2B5EF4-FFF2-40B4-BE49-F238E27FC236}">
                  <a16:creationId xmlns:a16="http://schemas.microsoft.com/office/drawing/2014/main" id="{42E657D3-E9AB-52A9-1E49-0FECDD927F41}"/>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94" name="CasellaDiTesto 21">
              <a:extLst>
                <a:ext uri="{FF2B5EF4-FFF2-40B4-BE49-F238E27FC236}">
                  <a16:creationId xmlns:a16="http://schemas.microsoft.com/office/drawing/2014/main" id="{1559B726-1500-910A-7C1A-86A63EC1D17C}"/>
                </a:ext>
              </a:extLst>
            </p:cNvPr>
            <p:cNvSpPr txBox="1"/>
            <p:nvPr/>
          </p:nvSpPr>
          <p:spPr>
            <a:xfrm>
              <a:off x="10904583" y="1252810"/>
              <a:ext cx="1324402"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Daniel Levy</a:t>
              </a:r>
            </a:p>
          </p:txBody>
        </p:sp>
        <p:sp>
          <p:nvSpPr>
            <p:cNvPr id="95" name="CasellaDiTesto 20">
              <a:extLst>
                <a:ext uri="{FF2B5EF4-FFF2-40B4-BE49-F238E27FC236}">
                  <a16:creationId xmlns:a16="http://schemas.microsoft.com/office/drawing/2014/main" id="{1EDA685A-3F8D-D069-599A-BADD12E1ED35}"/>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Commissione Ambiente /Valorizzazione Territorio</a:t>
              </a:r>
            </a:p>
          </p:txBody>
        </p:sp>
      </p:grpSp>
      <p:grpSp>
        <p:nvGrpSpPr>
          <p:cNvPr id="96" name="Group 95">
            <a:extLst>
              <a:ext uri="{FF2B5EF4-FFF2-40B4-BE49-F238E27FC236}">
                <a16:creationId xmlns:a16="http://schemas.microsoft.com/office/drawing/2014/main" id="{4682A26A-A7A0-F633-1BD4-1AFEE635A0DF}"/>
              </a:ext>
            </a:extLst>
          </p:cNvPr>
          <p:cNvGrpSpPr/>
          <p:nvPr/>
        </p:nvGrpSpPr>
        <p:grpSpPr>
          <a:xfrm>
            <a:off x="-10514" y="4044443"/>
            <a:ext cx="3935712" cy="522350"/>
            <a:chOff x="-8920" y="1162959"/>
            <a:chExt cx="3935712" cy="522350"/>
          </a:xfrm>
        </p:grpSpPr>
        <p:sp>
          <p:nvSpPr>
            <p:cNvPr id="97" name="Arrow: Pentagon 96">
              <a:extLst>
                <a:ext uri="{FF2B5EF4-FFF2-40B4-BE49-F238E27FC236}">
                  <a16:creationId xmlns:a16="http://schemas.microsoft.com/office/drawing/2014/main" id="{19C129CD-A575-7057-AFDC-7094FC08F4F2}"/>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98" name="CasellaDiTesto 21">
              <a:extLst>
                <a:ext uri="{FF2B5EF4-FFF2-40B4-BE49-F238E27FC236}">
                  <a16:creationId xmlns:a16="http://schemas.microsoft.com/office/drawing/2014/main" id="{AE24F14B-4ACA-6A50-6620-3D01B635C12A}"/>
                </a:ext>
              </a:extLst>
            </p:cNvPr>
            <p:cNvSpPr txBox="1"/>
            <p:nvPr/>
          </p:nvSpPr>
          <p:spPr>
            <a:xfrm>
              <a:off x="0" y="1162959"/>
              <a:ext cx="1781257"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Chiara Barattino</a:t>
              </a:r>
            </a:p>
          </p:txBody>
        </p:sp>
        <p:sp>
          <p:nvSpPr>
            <p:cNvPr id="99" name="CasellaDiTesto 20">
              <a:extLst>
                <a:ext uri="{FF2B5EF4-FFF2-40B4-BE49-F238E27FC236}">
                  <a16:creationId xmlns:a16="http://schemas.microsoft.com/office/drawing/2014/main" id="{48915013-7296-39CF-2EE9-0A43F9BBD7F9}"/>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dirty="0">
                  <a:solidFill>
                    <a:srgbClr val="002060"/>
                  </a:solidFill>
                  <a:latin typeface="Arial" panose="020B0604020202020204" pitchFamily="34" charset="0"/>
                  <a:cs typeface="Arial" panose="020B0604020202020204" pitchFamily="34" charset="0"/>
                </a:rPr>
                <a:t>Commissione Orientamento/Formazione</a:t>
              </a:r>
              <a:endParaRPr lang="it-IT" sz="1200" b="0" i="0" dirty="0">
                <a:solidFill>
                  <a:srgbClr val="002060"/>
                </a:solidFill>
                <a:effectLst/>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54F30E55-7986-7AB1-CB58-9044804B3A58}"/>
              </a:ext>
            </a:extLst>
          </p:cNvPr>
          <p:cNvGrpSpPr/>
          <p:nvPr/>
        </p:nvGrpSpPr>
        <p:grpSpPr>
          <a:xfrm>
            <a:off x="7995891" y="4077449"/>
            <a:ext cx="4284785" cy="573832"/>
            <a:chOff x="7987594" y="1283585"/>
            <a:chExt cx="4284785" cy="573832"/>
          </a:xfrm>
        </p:grpSpPr>
        <p:sp>
          <p:nvSpPr>
            <p:cNvPr id="101" name="Arrow: Pentagon 100">
              <a:extLst>
                <a:ext uri="{FF2B5EF4-FFF2-40B4-BE49-F238E27FC236}">
                  <a16:creationId xmlns:a16="http://schemas.microsoft.com/office/drawing/2014/main" id="{45FD4498-A118-01B6-9F4A-AA3179574B0A}"/>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102" name="CasellaDiTesto 21">
              <a:extLst>
                <a:ext uri="{FF2B5EF4-FFF2-40B4-BE49-F238E27FC236}">
                  <a16:creationId xmlns:a16="http://schemas.microsoft.com/office/drawing/2014/main" id="{AA748A58-6B08-3C23-3F31-F9ED3A9D926B}"/>
                </a:ext>
              </a:extLst>
            </p:cNvPr>
            <p:cNvSpPr txBox="1"/>
            <p:nvPr/>
          </p:nvSpPr>
          <p:spPr>
            <a:xfrm>
              <a:off x="10345761" y="1283585"/>
              <a:ext cx="1926618"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Virginia Ferrarese</a:t>
              </a:r>
            </a:p>
          </p:txBody>
        </p:sp>
        <p:sp>
          <p:nvSpPr>
            <p:cNvPr id="103" name="CasellaDiTesto 20">
              <a:extLst>
                <a:ext uri="{FF2B5EF4-FFF2-40B4-BE49-F238E27FC236}">
                  <a16:creationId xmlns:a16="http://schemas.microsoft.com/office/drawing/2014/main" id="{E37C9DE2-273D-548A-BA90-81C19CBBA965}"/>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Commissione Comunicazione/Social Media</a:t>
              </a:r>
            </a:p>
          </p:txBody>
        </p:sp>
      </p:grpSp>
      <p:grpSp>
        <p:nvGrpSpPr>
          <p:cNvPr id="104" name="Group 103">
            <a:extLst>
              <a:ext uri="{FF2B5EF4-FFF2-40B4-BE49-F238E27FC236}">
                <a16:creationId xmlns:a16="http://schemas.microsoft.com/office/drawing/2014/main" id="{B721DF40-96BE-7215-B094-897DD9B4B395}"/>
              </a:ext>
            </a:extLst>
          </p:cNvPr>
          <p:cNvGrpSpPr/>
          <p:nvPr/>
        </p:nvGrpSpPr>
        <p:grpSpPr>
          <a:xfrm>
            <a:off x="-10514" y="4636586"/>
            <a:ext cx="3935712" cy="522350"/>
            <a:chOff x="-8920" y="1162959"/>
            <a:chExt cx="3935712" cy="522350"/>
          </a:xfrm>
        </p:grpSpPr>
        <p:sp>
          <p:nvSpPr>
            <p:cNvPr id="105" name="Arrow: Pentagon 104">
              <a:extLst>
                <a:ext uri="{FF2B5EF4-FFF2-40B4-BE49-F238E27FC236}">
                  <a16:creationId xmlns:a16="http://schemas.microsoft.com/office/drawing/2014/main" id="{01084302-BF3E-84C8-7CD0-980CB6607EA4}"/>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106" name="CasellaDiTesto 21">
              <a:extLst>
                <a:ext uri="{FF2B5EF4-FFF2-40B4-BE49-F238E27FC236}">
                  <a16:creationId xmlns:a16="http://schemas.microsoft.com/office/drawing/2014/main" id="{657EC34F-C75A-9DCB-E142-B874152D6AE5}"/>
                </a:ext>
              </a:extLst>
            </p:cNvPr>
            <p:cNvSpPr txBox="1"/>
            <p:nvPr/>
          </p:nvSpPr>
          <p:spPr>
            <a:xfrm>
              <a:off x="0" y="1162959"/>
              <a:ext cx="1723549"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Beatrice Mondo</a:t>
              </a:r>
            </a:p>
          </p:txBody>
        </p:sp>
        <p:sp>
          <p:nvSpPr>
            <p:cNvPr id="107" name="CasellaDiTesto 20">
              <a:extLst>
                <a:ext uri="{FF2B5EF4-FFF2-40B4-BE49-F238E27FC236}">
                  <a16:creationId xmlns:a16="http://schemas.microsoft.com/office/drawing/2014/main" id="{14838DBB-B4C1-DDE3-10AC-98D695B740C1}"/>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dirty="0">
                  <a:solidFill>
                    <a:srgbClr val="002060"/>
                  </a:solidFill>
                  <a:latin typeface="Arial" panose="020B0604020202020204" pitchFamily="34" charset="0"/>
                  <a:cs typeface="Arial" panose="020B0604020202020204" pitchFamily="34" charset="0"/>
                </a:rPr>
                <a:t>Commissione Interna</a:t>
              </a:r>
              <a:endParaRPr lang="it-IT" sz="1200" b="0" i="0" dirty="0">
                <a:solidFill>
                  <a:srgbClr val="002060"/>
                </a:solidFill>
                <a:effectLst/>
                <a:latin typeface="Arial" panose="020B0604020202020204" pitchFamily="34" charset="0"/>
                <a:cs typeface="Arial" panose="020B0604020202020204" pitchFamily="34" charset="0"/>
              </a:endParaRPr>
            </a:p>
          </p:txBody>
        </p:sp>
      </p:grpSp>
      <p:grpSp>
        <p:nvGrpSpPr>
          <p:cNvPr id="108" name="Group 107">
            <a:extLst>
              <a:ext uri="{FF2B5EF4-FFF2-40B4-BE49-F238E27FC236}">
                <a16:creationId xmlns:a16="http://schemas.microsoft.com/office/drawing/2014/main" id="{175B3B04-72CF-4B79-7697-912344911F91}"/>
              </a:ext>
            </a:extLst>
          </p:cNvPr>
          <p:cNvGrpSpPr/>
          <p:nvPr/>
        </p:nvGrpSpPr>
        <p:grpSpPr>
          <a:xfrm>
            <a:off x="7998036" y="4713087"/>
            <a:ext cx="4281295" cy="542109"/>
            <a:chOff x="7987594" y="1315308"/>
            <a:chExt cx="4281295" cy="542109"/>
          </a:xfrm>
        </p:grpSpPr>
        <p:sp>
          <p:nvSpPr>
            <p:cNvPr id="109" name="Arrow: Pentagon 108">
              <a:extLst>
                <a:ext uri="{FF2B5EF4-FFF2-40B4-BE49-F238E27FC236}">
                  <a16:creationId xmlns:a16="http://schemas.microsoft.com/office/drawing/2014/main" id="{AC45CC12-EDBE-A6BA-7FD7-5C913C7D76D8}"/>
                </a:ext>
              </a:extLst>
            </p:cNvPr>
            <p:cNvSpPr/>
            <p:nvPr/>
          </p:nvSpPr>
          <p:spPr>
            <a:xfrm rot="10800000">
              <a:off x="9010919" y="1793023"/>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highlight>
                  <a:srgbClr val="01B4E7"/>
                </a:highlight>
              </a:endParaRPr>
            </a:p>
          </p:txBody>
        </p:sp>
        <p:sp>
          <p:nvSpPr>
            <p:cNvPr id="110" name="CasellaDiTesto 21">
              <a:extLst>
                <a:ext uri="{FF2B5EF4-FFF2-40B4-BE49-F238E27FC236}">
                  <a16:creationId xmlns:a16="http://schemas.microsoft.com/office/drawing/2014/main" id="{8250DD0C-8079-788B-C921-F38B5E5D47EF}"/>
                </a:ext>
              </a:extLst>
            </p:cNvPr>
            <p:cNvSpPr txBox="1"/>
            <p:nvPr/>
          </p:nvSpPr>
          <p:spPr>
            <a:xfrm>
              <a:off x="10348970" y="1315308"/>
              <a:ext cx="1915909"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Alessandro </a:t>
              </a:r>
              <a:r>
                <a:rPr lang="it-IT" sz="1600" b="1" i="0" dirty="0" err="1">
                  <a:solidFill>
                    <a:srgbClr val="00B0F0"/>
                  </a:solidFill>
                  <a:effectLst/>
                  <a:latin typeface="Arial" panose="020B0604020202020204" pitchFamily="34" charset="0"/>
                  <a:cs typeface="Arial" panose="020B0604020202020204" pitchFamily="34" charset="0"/>
                </a:rPr>
                <a:t>Besio</a:t>
              </a:r>
              <a:endParaRPr lang="it-IT" sz="1600" b="1" i="0" dirty="0">
                <a:solidFill>
                  <a:srgbClr val="00B0F0"/>
                </a:solidFill>
                <a:effectLst/>
                <a:latin typeface="Arial" panose="020B0604020202020204" pitchFamily="34" charset="0"/>
                <a:cs typeface="Arial" panose="020B0604020202020204" pitchFamily="34" charset="0"/>
              </a:endParaRPr>
            </a:p>
          </p:txBody>
        </p:sp>
        <p:sp>
          <p:nvSpPr>
            <p:cNvPr id="111" name="CasellaDiTesto 20">
              <a:extLst>
                <a:ext uri="{FF2B5EF4-FFF2-40B4-BE49-F238E27FC236}">
                  <a16:creationId xmlns:a16="http://schemas.microsoft.com/office/drawing/2014/main" id="{D3445B65-ACC2-6574-524D-4BB9BBAC546A}"/>
                </a:ext>
              </a:extLst>
            </p:cNvPr>
            <p:cNvSpPr txBox="1"/>
            <p:nvPr/>
          </p:nvSpPr>
          <p:spPr>
            <a:xfrm>
              <a:off x="7987594" y="1522480"/>
              <a:ext cx="4281295" cy="276999"/>
            </a:xfrm>
            <a:prstGeom prst="rect">
              <a:avLst/>
            </a:prstGeom>
            <a:noFill/>
          </p:spPr>
          <p:txBody>
            <a:bodyPr wrap="square" rtlCol="0">
              <a:spAutoFit/>
            </a:bodyPr>
            <a:lstStyle/>
            <a:p>
              <a:pPr algn="r">
                <a:spcBef>
                  <a:spcPts val="1200"/>
                </a:spcBef>
              </a:pPr>
              <a:r>
                <a:rPr lang="it-IT" sz="1200" b="0" i="0" dirty="0">
                  <a:solidFill>
                    <a:srgbClr val="002060"/>
                  </a:solidFill>
                  <a:effectLst/>
                  <a:latin typeface="Arial" panose="020B0604020202020204" pitchFamily="34" charset="0"/>
                  <a:cs typeface="Arial" panose="020B0604020202020204" pitchFamily="34" charset="0"/>
                </a:rPr>
                <a:t>Commissione Regolamento/Onorificenze</a:t>
              </a:r>
            </a:p>
          </p:txBody>
        </p:sp>
      </p:grpSp>
      <p:grpSp>
        <p:nvGrpSpPr>
          <p:cNvPr id="112" name="Group 111">
            <a:extLst>
              <a:ext uri="{FF2B5EF4-FFF2-40B4-BE49-F238E27FC236}">
                <a16:creationId xmlns:a16="http://schemas.microsoft.com/office/drawing/2014/main" id="{28893018-09FB-323E-4E8D-DE93B1ACB58C}"/>
              </a:ext>
            </a:extLst>
          </p:cNvPr>
          <p:cNvGrpSpPr/>
          <p:nvPr/>
        </p:nvGrpSpPr>
        <p:grpSpPr>
          <a:xfrm>
            <a:off x="-10514" y="5228731"/>
            <a:ext cx="5724715" cy="522350"/>
            <a:chOff x="-8920" y="1162959"/>
            <a:chExt cx="5724715" cy="522350"/>
          </a:xfrm>
        </p:grpSpPr>
        <p:sp>
          <p:nvSpPr>
            <p:cNvPr id="113" name="Arrow: Pentagon 112">
              <a:extLst>
                <a:ext uri="{FF2B5EF4-FFF2-40B4-BE49-F238E27FC236}">
                  <a16:creationId xmlns:a16="http://schemas.microsoft.com/office/drawing/2014/main" id="{1A79CF1A-4751-BB72-DE11-79379D8D352F}"/>
                </a:ext>
              </a:extLst>
            </p:cNvPr>
            <p:cNvSpPr/>
            <p:nvPr/>
          </p:nvSpPr>
          <p:spPr>
            <a:xfrm>
              <a:off x="0" y="1620915"/>
              <a:ext cx="3181082" cy="64394"/>
            </a:xfrm>
            <a:prstGeom prst="homePlate">
              <a:avLst/>
            </a:prstGeom>
            <a:solidFill>
              <a:srgbClr val="61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highlight>
                  <a:srgbClr val="01B4E7"/>
                </a:highlight>
              </a:endParaRPr>
            </a:p>
          </p:txBody>
        </p:sp>
        <p:sp>
          <p:nvSpPr>
            <p:cNvPr id="114" name="CasellaDiTesto 21">
              <a:extLst>
                <a:ext uri="{FF2B5EF4-FFF2-40B4-BE49-F238E27FC236}">
                  <a16:creationId xmlns:a16="http://schemas.microsoft.com/office/drawing/2014/main" id="{7688A18D-0255-91BF-74F0-84973043B88D}"/>
                </a:ext>
              </a:extLst>
            </p:cNvPr>
            <p:cNvSpPr txBox="1"/>
            <p:nvPr/>
          </p:nvSpPr>
          <p:spPr>
            <a:xfrm>
              <a:off x="0" y="1162959"/>
              <a:ext cx="5715795" cy="338554"/>
            </a:xfrm>
            <a:prstGeom prst="rect">
              <a:avLst/>
            </a:prstGeom>
            <a:noFill/>
          </p:spPr>
          <p:txBody>
            <a:bodyPr wrap="none" rtlCol="0">
              <a:spAutoFit/>
            </a:bodyPr>
            <a:lstStyle/>
            <a:p>
              <a:r>
                <a:rPr lang="it-IT" sz="1600" b="1" i="0" dirty="0">
                  <a:solidFill>
                    <a:srgbClr val="00B0F0"/>
                  </a:solidFill>
                  <a:effectLst/>
                  <a:latin typeface="Arial" panose="020B0604020202020204" pitchFamily="34" charset="0"/>
                  <a:cs typeface="Arial" panose="020B0604020202020204" pitchFamily="34" charset="0"/>
                </a:rPr>
                <a:t>Federica </a:t>
              </a:r>
              <a:r>
                <a:rPr lang="it-IT" sz="1600" b="1" i="0" dirty="0" err="1">
                  <a:solidFill>
                    <a:srgbClr val="00B0F0"/>
                  </a:solidFill>
                  <a:effectLst/>
                  <a:latin typeface="Arial" panose="020B0604020202020204" pitchFamily="34" charset="0"/>
                  <a:cs typeface="Arial" panose="020B0604020202020204" pitchFamily="34" charset="0"/>
                </a:rPr>
                <a:t>Castrovilla</a:t>
              </a:r>
              <a:r>
                <a:rPr lang="it-IT" sz="1600" b="1" i="0" dirty="0">
                  <a:solidFill>
                    <a:srgbClr val="00B0F0"/>
                  </a:solidFill>
                  <a:effectLst/>
                  <a:latin typeface="Arial" panose="020B0604020202020204" pitchFamily="34" charset="0"/>
                  <a:cs typeface="Arial" panose="020B0604020202020204" pitchFamily="34" charset="0"/>
                </a:rPr>
                <a:t>, Letizia Tarantola, Simona Marchese</a:t>
              </a:r>
            </a:p>
          </p:txBody>
        </p:sp>
        <p:sp>
          <p:nvSpPr>
            <p:cNvPr id="115" name="CasellaDiTesto 20">
              <a:extLst>
                <a:ext uri="{FF2B5EF4-FFF2-40B4-BE49-F238E27FC236}">
                  <a16:creationId xmlns:a16="http://schemas.microsoft.com/office/drawing/2014/main" id="{5F984CCF-FBE4-53D2-AD98-76A1A7842CF0}"/>
                </a:ext>
              </a:extLst>
            </p:cNvPr>
            <p:cNvSpPr txBox="1"/>
            <p:nvPr/>
          </p:nvSpPr>
          <p:spPr>
            <a:xfrm>
              <a:off x="-8920" y="1347052"/>
              <a:ext cx="3935712" cy="276999"/>
            </a:xfrm>
            <a:prstGeom prst="rect">
              <a:avLst/>
            </a:prstGeom>
            <a:noFill/>
          </p:spPr>
          <p:txBody>
            <a:bodyPr wrap="square" rtlCol="0">
              <a:spAutoFit/>
            </a:bodyPr>
            <a:lstStyle/>
            <a:p>
              <a:pPr algn="just">
                <a:spcBef>
                  <a:spcPts val="1200"/>
                </a:spcBef>
              </a:pPr>
              <a:r>
                <a:rPr lang="it-IT" sz="1200" dirty="0">
                  <a:solidFill>
                    <a:srgbClr val="002060"/>
                  </a:solidFill>
                  <a:latin typeface="Arial" panose="020B0604020202020204" pitchFamily="34" charset="0"/>
                  <a:cs typeface="Arial" panose="020B0604020202020204" pitchFamily="34" charset="0"/>
                </a:rPr>
                <a:t>Delegati di Zona</a:t>
              </a:r>
              <a:endParaRPr lang="it-IT" sz="1200" b="0" i="0" dirty="0">
                <a:solidFill>
                  <a:srgbClr val="002060"/>
                </a:solidFill>
                <a:effectLst/>
                <a:latin typeface="Arial" panose="020B0604020202020204" pitchFamily="34" charset="0"/>
                <a:cs typeface="Arial" panose="020B0604020202020204" pitchFamily="34" charset="0"/>
              </a:endParaRPr>
            </a:p>
          </p:txBody>
        </p:sp>
      </p:grpSp>
      <p:pic>
        <p:nvPicPr>
          <p:cNvPr id="2" name="Immagine 8">
            <a:extLst>
              <a:ext uri="{FF2B5EF4-FFF2-40B4-BE49-F238E27FC236}">
                <a16:creationId xmlns:a16="http://schemas.microsoft.com/office/drawing/2014/main" id="{117859F7-6996-BEB0-D7BE-4760952CE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pic>
        <p:nvPicPr>
          <p:cNvPr id="4" name="Picture 3">
            <a:extLst>
              <a:ext uri="{FF2B5EF4-FFF2-40B4-BE49-F238E27FC236}">
                <a16:creationId xmlns:a16="http://schemas.microsoft.com/office/drawing/2014/main" id="{D3C4BF7F-70AA-EA0E-3A22-ECDAC9EC3C59}"/>
              </a:ext>
            </a:extLst>
          </p:cNvPr>
          <p:cNvPicPr>
            <a:picLocks noChangeAspect="1"/>
          </p:cNvPicPr>
          <p:nvPr/>
        </p:nvPicPr>
        <p:blipFill>
          <a:blip r:embed="rId3"/>
          <a:stretch>
            <a:fillRect/>
          </a:stretch>
        </p:blipFill>
        <p:spPr>
          <a:xfrm>
            <a:off x="4015788" y="1294670"/>
            <a:ext cx="4356237" cy="4028335"/>
          </a:xfrm>
          <a:prstGeom prst="rect">
            <a:avLst/>
          </a:prstGeom>
        </p:spPr>
      </p:pic>
      <p:sp>
        <p:nvSpPr>
          <p:cNvPr id="3" name="CasellaDiTesto 2">
            <a:extLst>
              <a:ext uri="{FF2B5EF4-FFF2-40B4-BE49-F238E27FC236}">
                <a16:creationId xmlns:a16="http://schemas.microsoft.com/office/drawing/2014/main" id="{3CE50109-1944-21A9-AD2E-9052AF55542E}"/>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Casale (AL), 1 Aprile 2023</a:t>
            </a:r>
          </a:p>
        </p:txBody>
      </p:sp>
    </p:spTree>
    <p:extLst>
      <p:ext uri="{BB962C8B-B14F-4D97-AF65-F5344CB8AC3E}">
        <p14:creationId xmlns:p14="http://schemas.microsoft.com/office/powerpoint/2010/main" val="207571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0842B2E5-411C-AD1F-F551-1B0967138B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23" name="think-cell data - do not delete" hidden="1">
                        <a:extLst>
                          <a:ext uri="{FF2B5EF4-FFF2-40B4-BE49-F238E27FC236}">
                            <a16:creationId xmlns:a16="http://schemas.microsoft.com/office/drawing/2014/main" id="{0842B2E5-411C-AD1F-F551-1B0967138BC8}"/>
                          </a:ext>
                        </a:extLst>
                      </p:cNvPr>
                      <p:cNvPicPr/>
                      <p:nvPr/>
                    </p:nvPicPr>
                    <p:blipFill>
                      <a:blip/>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155241"/>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285658" y="290483"/>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latin typeface="Arial" panose="020B0604020202020204" pitchFamily="34" charset="0"/>
                <a:cs typeface="Arial" panose="020B0604020202020204" pitchFamily="34" charset="0"/>
              </a:rPr>
              <a:t>A.S. 2023/2024: </a:t>
            </a:r>
            <a:r>
              <a:rPr lang="en-US" sz="3200" b="1" dirty="0" err="1">
                <a:solidFill>
                  <a:schemeClr val="bg1"/>
                </a:solidFill>
                <a:latin typeface="Arial" panose="020B0604020202020204" pitchFamily="34" charset="0"/>
                <a:cs typeface="Arial" panose="020B0604020202020204" pitchFamily="34" charset="0"/>
              </a:rPr>
              <a:t>Obiettivi</a:t>
            </a:r>
            <a:r>
              <a:rPr lang="en-US" sz="3200" b="1" dirty="0">
                <a:solidFill>
                  <a:schemeClr val="bg1"/>
                </a:solidFill>
                <a:latin typeface="Arial" panose="020B0604020202020204" pitchFamily="34" charset="0"/>
                <a:cs typeface="Arial" panose="020B0604020202020204" pitchFamily="34" charset="0"/>
              </a:rPr>
              <a:t> e Macro </a:t>
            </a:r>
            <a:r>
              <a:rPr lang="en-US" sz="3200" b="1" dirty="0" err="1">
                <a:solidFill>
                  <a:schemeClr val="bg1"/>
                </a:solidFill>
                <a:latin typeface="Arial" panose="020B0604020202020204" pitchFamily="34" charset="0"/>
                <a:cs typeface="Arial" panose="020B0604020202020204" pitchFamily="34" charset="0"/>
              </a:rPr>
              <a:t>Aree</a:t>
            </a:r>
            <a:r>
              <a:rPr lang="en-US" sz="3200" b="1" dirty="0">
                <a:solidFill>
                  <a:schemeClr val="bg1"/>
                </a:solidFill>
                <a:latin typeface="Arial" panose="020B0604020202020204" pitchFamily="34" charset="0"/>
                <a:cs typeface="Arial" panose="020B0604020202020204" pitchFamily="34" charset="0"/>
              </a:rPr>
              <a:t> di </a:t>
            </a:r>
            <a:r>
              <a:rPr lang="en-US" sz="3200" b="1" dirty="0" err="1">
                <a:solidFill>
                  <a:schemeClr val="bg1"/>
                </a:solidFill>
                <a:latin typeface="Arial" panose="020B0604020202020204" pitchFamily="34" charset="0"/>
                <a:cs typeface="Arial" panose="020B0604020202020204" pitchFamily="34" charset="0"/>
              </a:rPr>
              <a:t>Lavoro</a:t>
            </a:r>
            <a:endParaRPr lang="en-US" sz="32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2" name="CasellaDiTesto 20">
            <a:extLst>
              <a:ext uri="{FF2B5EF4-FFF2-40B4-BE49-F238E27FC236}">
                <a16:creationId xmlns:a16="http://schemas.microsoft.com/office/drawing/2014/main" id="{EFD6AE3A-EDAF-BB4B-952F-5A9B52051A9E}"/>
              </a:ext>
            </a:extLst>
          </p:cNvPr>
          <p:cNvSpPr txBox="1"/>
          <p:nvPr/>
        </p:nvSpPr>
        <p:spPr>
          <a:xfrm>
            <a:off x="0" y="1160644"/>
            <a:ext cx="6894270" cy="338554"/>
          </a:xfrm>
          <a:prstGeom prst="rect">
            <a:avLst/>
          </a:prstGeom>
          <a:noFill/>
        </p:spPr>
        <p:txBody>
          <a:bodyPr wrap="square" rtlCol="0">
            <a:spAutoFit/>
          </a:bodyPr>
          <a:lstStyle/>
          <a:p>
            <a:pPr algn="just">
              <a:spcBef>
                <a:spcPts val="1200"/>
              </a:spcBef>
            </a:pPr>
            <a:r>
              <a:rPr lang="it-IT" sz="1600" b="0" i="1" dirty="0">
                <a:solidFill>
                  <a:srgbClr val="002060"/>
                </a:solidFill>
                <a:effectLst/>
                <a:latin typeface="Arial" panose="020B0604020202020204" pitchFamily="34" charset="0"/>
                <a:cs typeface="Arial" panose="020B0604020202020204" pitchFamily="34" charset="0"/>
              </a:rPr>
              <a:t>Un impegno con ambiziose fondamenta…</a:t>
            </a:r>
          </a:p>
        </p:txBody>
      </p:sp>
      <p:sp>
        <p:nvSpPr>
          <p:cNvPr id="22" name="CasellaDiTesto 20">
            <a:extLst>
              <a:ext uri="{FF2B5EF4-FFF2-40B4-BE49-F238E27FC236}">
                <a16:creationId xmlns:a16="http://schemas.microsoft.com/office/drawing/2014/main" id="{D0B20E2D-C718-A6BC-7B01-BB7856A736D9}"/>
              </a:ext>
            </a:extLst>
          </p:cNvPr>
          <p:cNvSpPr txBox="1"/>
          <p:nvPr/>
        </p:nvSpPr>
        <p:spPr>
          <a:xfrm>
            <a:off x="9884463" y="1162533"/>
            <a:ext cx="4826222" cy="338554"/>
          </a:xfrm>
          <a:prstGeom prst="rect">
            <a:avLst/>
          </a:prstGeom>
          <a:noFill/>
        </p:spPr>
        <p:txBody>
          <a:bodyPr wrap="square" rtlCol="0">
            <a:spAutoFit/>
          </a:bodyPr>
          <a:lstStyle/>
          <a:p>
            <a:pPr algn="just">
              <a:spcBef>
                <a:spcPts val="1200"/>
              </a:spcBef>
            </a:pPr>
            <a:r>
              <a:rPr lang="it-IT" sz="1600" b="0" i="1" dirty="0">
                <a:solidFill>
                  <a:srgbClr val="00AEEF"/>
                </a:solidFill>
                <a:effectLst/>
                <a:latin typeface="Arial" panose="020B0604020202020204" pitchFamily="34" charset="0"/>
                <a:cs typeface="Arial" panose="020B0604020202020204" pitchFamily="34" charset="0"/>
              </a:rPr>
              <a:t>… da costruire insieme!</a:t>
            </a:r>
          </a:p>
        </p:txBody>
      </p:sp>
      <p:grpSp>
        <p:nvGrpSpPr>
          <p:cNvPr id="56" name="Group 55">
            <a:extLst>
              <a:ext uri="{FF2B5EF4-FFF2-40B4-BE49-F238E27FC236}">
                <a16:creationId xmlns:a16="http://schemas.microsoft.com/office/drawing/2014/main" id="{807A0FFC-D408-FAD7-1534-9D59952B631E}"/>
              </a:ext>
            </a:extLst>
          </p:cNvPr>
          <p:cNvGrpSpPr/>
          <p:nvPr/>
        </p:nvGrpSpPr>
        <p:grpSpPr>
          <a:xfrm>
            <a:off x="937795" y="1654096"/>
            <a:ext cx="5297147" cy="2256529"/>
            <a:chOff x="4150398" y="2491003"/>
            <a:chExt cx="3602124" cy="1465725"/>
          </a:xfrm>
        </p:grpSpPr>
        <p:pic>
          <p:nvPicPr>
            <p:cNvPr id="53" name="Picture 52">
              <a:extLst>
                <a:ext uri="{FF2B5EF4-FFF2-40B4-BE49-F238E27FC236}">
                  <a16:creationId xmlns:a16="http://schemas.microsoft.com/office/drawing/2014/main" id="{2BD0F662-FEFC-A03A-F8DB-B70B6140509E}"/>
                </a:ext>
              </a:extLst>
            </p:cNvPr>
            <p:cNvPicPr>
              <a:picLocks noChangeAspect="1"/>
            </p:cNvPicPr>
            <p:nvPr/>
          </p:nvPicPr>
          <p:blipFill rotWithShape="1">
            <a:blip r:embed="rId6"/>
            <a:srcRect l="27953" t="14368" r="26374" b="57794"/>
            <a:stretch/>
          </p:blipFill>
          <p:spPr>
            <a:xfrm>
              <a:off x="4982946" y="2779486"/>
              <a:ext cx="2079367" cy="1177242"/>
            </a:xfrm>
            <a:prstGeom prst="rect">
              <a:avLst/>
            </a:prstGeom>
          </p:spPr>
        </p:pic>
        <p:sp>
          <p:nvSpPr>
            <p:cNvPr id="54" name="Rectangle 53">
              <a:extLst>
                <a:ext uri="{FF2B5EF4-FFF2-40B4-BE49-F238E27FC236}">
                  <a16:creationId xmlns:a16="http://schemas.microsoft.com/office/drawing/2014/main" id="{E6EA41B5-D009-44F1-FEC1-EA574147F0C7}"/>
                </a:ext>
              </a:extLst>
            </p:cNvPr>
            <p:cNvSpPr/>
            <p:nvPr/>
          </p:nvSpPr>
          <p:spPr>
            <a:xfrm>
              <a:off x="6569237" y="2491003"/>
              <a:ext cx="1183285" cy="86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55" name="Rectangle 54">
              <a:extLst>
                <a:ext uri="{FF2B5EF4-FFF2-40B4-BE49-F238E27FC236}">
                  <a16:creationId xmlns:a16="http://schemas.microsoft.com/office/drawing/2014/main" id="{100BEC2A-A850-59E9-9704-9A65D6EC1573}"/>
                </a:ext>
              </a:extLst>
            </p:cNvPr>
            <p:cNvSpPr/>
            <p:nvPr/>
          </p:nvSpPr>
          <p:spPr>
            <a:xfrm>
              <a:off x="4150398" y="2538524"/>
              <a:ext cx="1240446" cy="814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grpSp>
      <p:grpSp>
        <p:nvGrpSpPr>
          <p:cNvPr id="20" name="Group 19">
            <a:extLst>
              <a:ext uri="{FF2B5EF4-FFF2-40B4-BE49-F238E27FC236}">
                <a16:creationId xmlns:a16="http://schemas.microsoft.com/office/drawing/2014/main" id="{424079A2-3E30-CECD-330A-42CD38997CD6}"/>
              </a:ext>
            </a:extLst>
          </p:cNvPr>
          <p:cNvGrpSpPr/>
          <p:nvPr/>
        </p:nvGrpSpPr>
        <p:grpSpPr>
          <a:xfrm>
            <a:off x="1672431" y="3896833"/>
            <a:ext cx="3735277" cy="2213114"/>
            <a:chOff x="5062083" y="3836504"/>
            <a:chExt cx="2413138" cy="1838233"/>
          </a:xfrm>
        </p:grpSpPr>
        <p:pic>
          <p:nvPicPr>
            <p:cNvPr id="12" name="Picture 11">
              <a:extLst>
                <a:ext uri="{FF2B5EF4-FFF2-40B4-BE49-F238E27FC236}">
                  <a16:creationId xmlns:a16="http://schemas.microsoft.com/office/drawing/2014/main" id="{D735E647-8EA0-C416-DB80-44ABA91C5B66}"/>
                </a:ext>
              </a:extLst>
            </p:cNvPr>
            <p:cNvPicPr>
              <a:picLocks noChangeAspect="1"/>
            </p:cNvPicPr>
            <p:nvPr/>
          </p:nvPicPr>
          <p:blipFill rotWithShape="1">
            <a:blip r:embed="rId6"/>
            <a:srcRect l="29020" t="54882" r="27069" b="12662"/>
            <a:stretch/>
          </p:blipFill>
          <p:spPr>
            <a:xfrm>
              <a:off x="5327374" y="3836504"/>
              <a:ext cx="1987826" cy="1364820"/>
            </a:xfrm>
            <a:prstGeom prst="rect">
              <a:avLst/>
            </a:prstGeom>
          </p:spPr>
        </p:pic>
        <p:sp>
          <p:nvSpPr>
            <p:cNvPr id="13" name="Rectangle 12">
              <a:extLst>
                <a:ext uri="{FF2B5EF4-FFF2-40B4-BE49-F238E27FC236}">
                  <a16:creationId xmlns:a16="http://schemas.microsoft.com/office/drawing/2014/main" id="{519CFA1A-1E68-BD3A-E6FE-241378D26EE3}"/>
                </a:ext>
              </a:extLst>
            </p:cNvPr>
            <p:cNvSpPr/>
            <p:nvPr/>
          </p:nvSpPr>
          <p:spPr>
            <a:xfrm>
              <a:off x="6686551" y="4794885"/>
              <a:ext cx="788670" cy="53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5" name="Rectangle 14">
              <a:extLst>
                <a:ext uri="{FF2B5EF4-FFF2-40B4-BE49-F238E27FC236}">
                  <a16:creationId xmlns:a16="http://schemas.microsoft.com/office/drawing/2014/main" id="{31E0BA3D-32A7-3D88-8DB8-BB1C3F36F87B}"/>
                </a:ext>
              </a:extLst>
            </p:cNvPr>
            <p:cNvSpPr/>
            <p:nvPr/>
          </p:nvSpPr>
          <p:spPr>
            <a:xfrm>
              <a:off x="6374131" y="5100601"/>
              <a:ext cx="788670" cy="53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6" name="Rectangle 15">
              <a:extLst>
                <a:ext uri="{FF2B5EF4-FFF2-40B4-BE49-F238E27FC236}">
                  <a16:creationId xmlns:a16="http://schemas.microsoft.com/office/drawing/2014/main" id="{0A5B198E-8CE5-1801-81BD-144079A98313}"/>
                </a:ext>
              </a:extLst>
            </p:cNvPr>
            <p:cNvSpPr/>
            <p:nvPr/>
          </p:nvSpPr>
          <p:spPr>
            <a:xfrm>
              <a:off x="5062083" y="4896478"/>
              <a:ext cx="788670" cy="53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7" name="Rectangle 16">
              <a:extLst>
                <a:ext uri="{FF2B5EF4-FFF2-40B4-BE49-F238E27FC236}">
                  <a16:creationId xmlns:a16="http://schemas.microsoft.com/office/drawing/2014/main" id="{6F4C6D70-CED2-69AA-1912-E258CCD95E22}"/>
                </a:ext>
              </a:extLst>
            </p:cNvPr>
            <p:cNvSpPr/>
            <p:nvPr/>
          </p:nvSpPr>
          <p:spPr>
            <a:xfrm>
              <a:off x="5667376" y="5139433"/>
              <a:ext cx="788670" cy="535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grpSp>
      <p:grpSp>
        <p:nvGrpSpPr>
          <p:cNvPr id="48" name="Group 47">
            <a:extLst>
              <a:ext uri="{FF2B5EF4-FFF2-40B4-BE49-F238E27FC236}">
                <a16:creationId xmlns:a16="http://schemas.microsoft.com/office/drawing/2014/main" id="{AD566415-F290-A938-D097-18346CD3D4C6}"/>
              </a:ext>
            </a:extLst>
          </p:cNvPr>
          <p:cNvGrpSpPr/>
          <p:nvPr/>
        </p:nvGrpSpPr>
        <p:grpSpPr>
          <a:xfrm>
            <a:off x="1153394" y="4587180"/>
            <a:ext cx="1442214" cy="531179"/>
            <a:chOff x="3844753" y="4223224"/>
            <a:chExt cx="1618907" cy="612495"/>
          </a:xfrm>
        </p:grpSpPr>
        <p:grpSp>
          <p:nvGrpSpPr>
            <p:cNvPr id="5" name="Group 4">
              <a:extLst>
                <a:ext uri="{FF2B5EF4-FFF2-40B4-BE49-F238E27FC236}">
                  <a16:creationId xmlns:a16="http://schemas.microsoft.com/office/drawing/2014/main" id="{A489F054-48D0-D229-29B2-7F273D87C9D1}"/>
                </a:ext>
              </a:extLst>
            </p:cNvPr>
            <p:cNvGrpSpPr/>
            <p:nvPr/>
          </p:nvGrpSpPr>
          <p:grpSpPr>
            <a:xfrm rot="16200000">
              <a:off x="4834304" y="4206363"/>
              <a:ext cx="612495" cy="646217"/>
              <a:chOff x="1871333" y="2522497"/>
              <a:chExt cx="1106424" cy="1106424"/>
            </a:xfrm>
          </p:grpSpPr>
          <p:sp>
            <p:nvSpPr>
              <p:cNvPr id="6" name="Oval 5">
                <a:extLst>
                  <a:ext uri="{FF2B5EF4-FFF2-40B4-BE49-F238E27FC236}">
                    <a16:creationId xmlns:a16="http://schemas.microsoft.com/office/drawing/2014/main" id="{ED0C4E8C-A866-CB92-6E08-699F51BEC7B4}"/>
                  </a:ext>
                </a:extLst>
              </p:cNvPr>
              <p:cNvSpPr>
                <a:spLocks noChangeAspect="1"/>
              </p:cNvSpPr>
              <p:nvPr/>
            </p:nvSpPr>
            <p:spPr>
              <a:xfrm>
                <a:off x="1871333" y="2522497"/>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8" name="Oval 7">
                <a:extLst>
                  <a:ext uri="{FF2B5EF4-FFF2-40B4-BE49-F238E27FC236}">
                    <a16:creationId xmlns:a16="http://schemas.microsoft.com/office/drawing/2014/main" id="{BE08AAA5-9A24-1503-38E1-2320AEBA9D37}"/>
                  </a:ext>
                </a:extLst>
              </p:cNvPr>
              <p:cNvSpPr>
                <a:spLocks noChangeAspect="1"/>
              </p:cNvSpPr>
              <p:nvPr/>
            </p:nvSpPr>
            <p:spPr>
              <a:xfrm>
                <a:off x="1967345" y="2618509"/>
                <a:ext cx="914400" cy="914400"/>
              </a:xfrm>
              <a:prstGeom prst="ellipse">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sp>
          <p:nvSpPr>
            <p:cNvPr id="27" name="CasellaDiTesto 20">
              <a:extLst>
                <a:ext uri="{FF2B5EF4-FFF2-40B4-BE49-F238E27FC236}">
                  <a16:creationId xmlns:a16="http://schemas.microsoft.com/office/drawing/2014/main" id="{606487C2-96E9-9C73-3249-AD9209A2A256}"/>
                </a:ext>
              </a:extLst>
            </p:cNvPr>
            <p:cNvSpPr txBox="1"/>
            <p:nvPr/>
          </p:nvSpPr>
          <p:spPr>
            <a:xfrm>
              <a:off x="3844753" y="4358192"/>
              <a:ext cx="1061913" cy="354893"/>
            </a:xfrm>
            <a:prstGeom prst="rect">
              <a:avLst/>
            </a:prstGeom>
            <a:noFill/>
          </p:spPr>
          <p:txBody>
            <a:bodyPr wrap="square" rtlCol="0">
              <a:spAutoFit/>
            </a:bodyPr>
            <a:lstStyle/>
            <a:p>
              <a:pPr algn="r">
                <a:spcBef>
                  <a:spcPts val="1200"/>
                </a:spcBef>
              </a:pPr>
              <a:r>
                <a:rPr lang="it-IT" sz="1400" b="0" i="1" dirty="0">
                  <a:solidFill>
                    <a:srgbClr val="002060"/>
                  </a:solidFill>
                  <a:effectLst/>
                  <a:latin typeface="Arial" panose="020B0604020202020204" pitchFamily="34" charset="0"/>
                  <a:cs typeface="Arial" panose="020B0604020202020204" pitchFamily="34" charset="0"/>
                </a:rPr>
                <a:t>Salute</a:t>
              </a:r>
            </a:p>
          </p:txBody>
        </p:sp>
      </p:grpSp>
      <p:grpSp>
        <p:nvGrpSpPr>
          <p:cNvPr id="35" name="Group 34">
            <a:extLst>
              <a:ext uri="{FF2B5EF4-FFF2-40B4-BE49-F238E27FC236}">
                <a16:creationId xmlns:a16="http://schemas.microsoft.com/office/drawing/2014/main" id="{BDB3FDA4-6E2C-EFE3-D0EC-EE9219870755}"/>
              </a:ext>
            </a:extLst>
          </p:cNvPr>
          <p:cNvGrpSpPr/>
          <p:nvPr/>
        </p:nvGrpSpPr>
        <p:grpSpPr>
          <a:xfrm>
            <a:off x="2481597" y="5257818"/>
            <a:ext cx="2068972" cy="794764"/>
            <a:chOff x="2481597" y="5370941"/>
            <a:chExt cx="2068972" cy="794764"/>
          </a:xfrm>
        </p:grpSpPr>
        <p:sp>
          <p:nvSpPr>
            <p:cNvPr id="41" name="CasellaDiTesto 20">
              <a:extLst>
                <a:ext uri="{FF2B5EF4-FFF2-40B4-BE49-F238E27FC236}">
                  <a16:creationId xmlns:a16="http://schemas.microsoft.com/office/drawing/2014/main" id="{F5F80FCE-3538-4FB8-5C43-C3B449933218}"/>
                </a:ext>
              </a:extLst>
            </p:cNvPr>
            <p:cNvSpPr txBox="1"/>
            <p:nvPr/>
          </p:nvSpPr>
          <p:spPr>
            <a:xfrm>
              <a:off x="2481597" y="5857928"/>
              <a:ext cx="2068972" cy="307777"/>
            </a:xfrm>
            <a:prstGeom prst="rect">
              <a:avLst/>
            </a:prstGeom>
            <a:noFill/>
          </p:spPr>
          <p:txBody>
            <a:bodyPr wrap="square" rtlCol="0">
              <a:spAutoFit/>
            </a:bodyPr>
            <a:lstStyle/>
            <a:p>
              <a:pPr>
                <a:spcBef>
                  <a:spcPts val="1200"/>
                </a:spcBef>
              </a:pPr>
              <a:r>
                <a:rPr lang="it-IT" sz="1400" i="1" dirty="0">
                  <a:solidFill>
                    <a:srgbClr val="002060"/>
                  </a:solidFill>
                  <a:latin typeface="Arial" panose="020B0604020202020204" pitchFamily="34" charset="0"/>
                  <a:cs typeface="Arial" panose="020B0604020202020204" pitchFamily="34" charset="0"/>
                </a:rPr>
                <a:t>Ambiente</a:t>
              </a:r>
              <a:endParaRPr lang="it-IT" sz="1400" b="0" i="1" dirty="0">
                <a:solidFill>
                  <a:srgbClr val="002060"/>
                </a:solidFill>
                <a:effectLst/>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D194AAA1-1D23-2112-D70B-3F2BC3B687DB}"/>
                </a:ext>
              </a:extLst>
            </p:cNvPr>
            <p:cNvGrpSpPr/>
            <p:nvPr/>
          </p:nvGrpSpPr>
          <p:grpSpPr>
            <a:xfrm rot="16200000">
              <a:off x="2803494" y="5361152"/>
              <a:ext cx="533262" cy="552840"/>
              <a:chOff x="1871333" y="2522497"/>
              <a:chExt cx="1106424" cy="1106424"/>
            </a:xfrm>
          </p:grpSpPr>
          <p:sp>
            <p:nvSpPr>
              <p:cNvPr id="43" name="Oval 42">
                <a:extLst>
                  <a:ext uri="{FF2B5EF4-FFF2-40B4-BE49-F238E27FC236}">
                    <a16:creationId xmlns:a16="http://schemas.microsoft.com/office/drawing/2014/main" id="{7DCFA4C4-D102-0883-A752-191FAC447C72}"/>
                  </a:ext>
                </a:extLst>
              </p:cNvPr>
              <p:cNvSpPr>
                <a:spLocks noChangeAspect="1"/>
              </p:cNvSpPr>
              <p:nvPr/>
            </p:nvSpPr>
            <p:spPr>
              <a:xfrm>
                <a:off x="1871333" y="2522497"/>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44" name="Oval 43">
                <a:extLst>
                  <a:ext uri="{FF2B5EF4-FFF2-40B4-BE49-F238E27FC236}">
                    <a16:creationId xmlns:a16="http://schemas.microsoft.com/office/drawing/2014/main" id="{E5D82EE5-DB96-A812-D187-927D487657A1}"/>
                  </a:ext>
                </a:extLst>
              </p:cNvPr>
              <p:cNvSpPr>
                <a:spLocks noChangeAspect="1"/>
              </p:cNvSpPr>
              <p:nvPr/>
            </p:nvSpPr>
            <p:spPr>
              <a:xfrm>
                <a:off x="1967345" y="2618509"/>
                <a:ext cx="914400" cy="914400"/>
              </a:xfrm>
              <a:prstGeom prst="ellipse">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grpSp>
      <p:grpSp>
        <p:nvGrpSpPr>
          <p:cNvPr id="36" name="Group 35">
            <a:extLst>
              <a:ext uri="{FF2B5EF4-FFF2-40B4-BE49-F238E27FC236}">
                <a16:creationId xmlns:a16="http://schemas.microsoft.com/office/drawing/2014/main" id="{A430A9FB-C682-2180-D59A-8B089A36D13C}"/>
              </a:ext>
            </a:extLst>
          </p:cNvPr>
          <p:cNvGrpSpPr/>
          <p:nvPr/>
        </p:nvGrpSpPr>
        <p:grpSpPr>
          <a:xfrm>
            <a:off x="4303152" y="4966731"/>
            <a:ext cx="2986112" cy="598093"/>
            <a:chOff x="4196934" y="4999209"/>
            <a:chExt cx="2986112" cy="598093"/>
          </a:xfrm>
        </p:grpSpPr>
        <p:sp>
          <p:nvSpPr>
            <p:cNvPr id="32" name="CasellaDiTesto 20">
              <a:extLst>
                <a:ext uri="{FF2B5EF4-FFF2-40B4-BE49-F238E27FC236}">
                  <a16:creationId xmlns:a16="http://schemas.microsoft.com/office/drawing/2014/main" id="{DC36B031-7F10-0B8C-81F5-7D53C632C112}"/>
                </a:ext>
              </a:extLst>
            </p:cNvPr>
            <p:cNvSpPr txBox="1"/>
            <p:nvPr/>
          </p:nvSpPr>
          <p:spPr>
            <a:xfrm>
              <a:off x="4721807" y="4999209"/>
              <a:ext cx="2461239" cy="523220"/>
            </a:xfrm>
            <a:prstGeom prst="rect">
              <a:avLst/>
            </a:prstGeom>
            <a:noFill/>
          </p:spPr>
          <p:txBody>
            <a:bodyPr wrap="square" rtlCol="0">
              <a:spAutoFit/>
            </a:bodyPr>
            <a:lstStyle/>
            <a:p>
              <a:pPr>
                <a:spcBef>
                  <a:spcPts val="1200"/>
                </a:spcBef>
              </a:pPr>
              <a:r>
                <a:rPr lang="it-IT" sz="1400" b="0" i="1" dirty="0">
                  <a:solidFill>
                    <a:srgbClr val="002060"/>
                  </a:solidFill>
                  <a:effectLst/>
                  <a:latin typeface="Arial" panose="020B0604020202020204" pitchFamily="34" charset="0"/>
                  <a:cs typeface="Arial" panose="020B0604020202020204" pitchFamily="34" charset="0"/>
                </a:rPr>
                <a:t>Formazione ed Orientamento</a:t>
              </a:r>
            </a:p>
          </p:txBody>
        </p:sp>
        <p:grpSp>
          <p:nvGrpSpPr>
            <p:cNvPr id="26" name="Group 25">
              <a:extLst>
                <a:ext uri="{FF2B5EF4-FFF2-40B4-BE49-F238E27FC236}">
                  <a16:creationId xmlns:a16="http://schemas.microsoft.com/office/drawing/2014/main" id="{AE053DCC-94D8-588A-6650-AFDFCA3D4FA0}"/>
                </a:ext>
              </a:extLst>
            </p:cNvPr>
            <p:cNvGrpSpPr/>
            <p:nvPr/>
          </p:nvGrpSpPr>
          <p:grpSpPr>
            <a:xfrm rot="16200000">
              <a:off x="4206723" y="5054251"/>
              <a:ext cx="533262" cy="552840"/>
              <a:chOff x="1871334" y="2522496"/>
              <a:chExt cx="1106424" cy="1106424"/>
            </a:xfrm>
          </p:grpSpPr>
          <p:sp>
            <p:nvSpPr>
              <p:cNvPr id="28" name="Oval 27">
                <a:extLst>
                  <a:ext uri="{FF2B5EF4-FFF2-40B4-BE49-F238E27FC236}">
                    <a16:creationId xmlns:a16="http://schemas.microsoft.com/office/drawing/2014/main" id="{C01B3499-25C0-F0AC-5428-58B7A7B9D397}"/>
                  </a:ext>
                </a:extLst>
              </p:cNvPr>
              <p:cNvSpPr>
                <a:spLocks noChangeAspect="1"/>
              </p:cNvSpPr>
              <p:nvPr/>
            </p:nvSpPr>
            <p:spPr>
              <a:xfrm>
                <a:off x="1871334" y="2522496"/>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29" name="Oval 28">
                <a:extLst>
                  <a:ext uri="{FF2B5EF4-FFF2-40B4-BE49-F238E27FC236}">
                    <a16:creationId xmlns:a16="http://schemas.microsoft.com/office/drawing/2014/main" id="{2F6E5F7C-5A71-6978-8211-63BD2F5F233F}"/>
                  </a:ext>
                </a:extLst>
              </p:cNvPr>
              <p:cNvSpPr>
                <a:spLocks noChangeAspect="1"/>
              </p:cNvSpPr>
              <p:nvPr/>
            </p:nvSpPr>
            <p:spPr>
              <a:xfrm>
                <a:off x="1967345" y="2618509"/>
                <a:ext cx="914400" cy="914400"/>
              </a:xfrm>
              <a:prstGeom prst="ellipse">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grpSp>
      <p:grpSp>
        <p:nvGrpSpPr>
          <p:cNvPr id="38" name="Group 37">
            <a:extLst>
              <a:ext uri="{FF2B5EF4-FFF2-40B4-BE49-F238E27FC236}">
                <a16:creationId xmlns:a16="http://schemas.microsoft.com/office/drawing/2014/main" id="{EAB8226D-E634-E73F-C83A-A762FADB9A08}"/>
              </a:ext>
            </a:extLst>
          </p:cNvPr>
          <p:cNvGrpSpPr/>
          <p:nvPr/>
        </p:nvGrpSpPr>
        <p:grpSpPr>
          <a:xfrm>
            <a:off x="16889" y="2700472"/>
            <a:ext cx="2389934" cy="1169551"/>
            <a:chOff x="1133162" y="1961413"/>
            <a:chExt cx="2389934" cy="1169551"/>
          </a:xfrm>
        </p:grpSpPr>
        <p:sp>
          <p:nvSpPr>
            <p:cNvPr id="59" name="CasellaDiTesto 20">
              <a:extLst>
                <a:ext uri="{FF2B5EF4-FFF2-40B4-BE49-F238E27FC236}">
                  <a16:creationId xmlns:a16="http://schemas.microsoft.com/office/drawing/2014/main" id="{1329CE0B-0F31-9360-BDC5-84FD21BB3E6E}"/>
                </a:ext>
              </a:extLst>
            </p:cNvPr>
            <p:cNvSpPr txBox="1"/>
            <p:nvPr/>
          </p:nvSpPr>
          <p:spPr>
            <a:xfrm>
              <a:off x="1133162" y="1961413"/>
              <a:ext cx="1834344" cy="1169551"/>
            </a:xfrm>
            <a:prstGeom prst="rect">
              <a:avLst/>
            </a:prstGeom>
            <a:noFill/>
          </p:spPr>
          <p:txBody>
            <a:bodyPr wrap="square" rtlCol="0">
              <a:spAutoFit/>
            </a:bodyPr>
            <a:lstStyle/>
            <a:p>
              <a:pPr algn="r">
                <a:spcBef>
                  <a:spcPts val="1200"/>
                </a:spcBef>
              </a:pPr>
              <a:r>
                <a:rPr lang="it-IT" sz="1400" b="1" i="1" dirty="0">
                  <a:solidFill>
                    <a:srgbClr val="002060"/>
                  </a:solidFill>
                  <a:latin typeface="Arial" panose="020B0604020202020204" pitchFamily="34" charset="0"/>
                  <a:cs typeface="Arial" panose="020B0604020202020204" pitchFamily="34" charset="0"/>
                </a:rPr>
                <a:t>Giovani</a:t>
              </a:r>
              <a:r>
                <a:rPr lang="it-IT" sz="1400" i="1" dirty="0">
                  <a:solidFill>
                    <a:srgbClr val="002060"/>
                  </a:solidFill>
                  <a:latin typeface="Arial" panose="020B0604020202020204" pitchFamily="34" charset="0"/>
                  <a:cs typeface="Arial" panose="020B0604020202020204" pitchFamily="34" charset="0"/>
                </a:rPr>
                <a:t> e </a:t>
              </a:r>
              <a:r>
                <a:rPr lang="it-IT" sz="1400" b="1" i="1" dirty="0">
                  <a:solidFill>
                    <a:srgbClr val="002060"/>
                  </a:solidFill>
                  <a:latin typeface="Arial" panose="020B0604020202020204" pitchFamily="34" charset="0"/>
                  <a:cs typeface="Arial" panose="020B0604020202020204" pitchFamily="34" charset="0"/>
                </a:rPr>
                <a:t>salute</a:t>
              </a:r>
              <a:r>
                <a:rPr lang="it-IT" sz="1400" i="1" dirty="0">
                  <a:solidFill>
                    <a:srgbClr val="002060"/>
                  </a:solidFill>
                  <a:latin typeface="Arial" panose="020B0604020202020204" pitchFamily="34" charset="0"/>
                  <a:cs typeface="Arial" panose="020B0604020202020204" pitchFamily="34" charset="0"/>
                </a:rPr>
                <a:t>: sensibilizzazione su patologie genetiche e mentali della nostra generazione</a:t>
              </a:r>
              <a:endParaRPr lang="it-IT" sz="1400" b="0" i="1" dirty="0">
                <a:solidFill>
                  <a:srgbClr val="002060"/>
                </a:solidFill>
                <a:effectLst/>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D9CEB8BA-0839-AE9C-23A1-2C36AD261562}"/>
                </a:ext>
              </a:extLst>
            </p:cNvPr>
            <p:cNvGrpSpPr/>
            <p:nvPr/>
          </p:nvGrpSpPr>
          <p:grpSpPr>
            <a:xfrm rot="16200000">
              <a:off x="2969663" y="2257640"/>
              <a:ext cx="531179" cy="575687"/>
              <a:chOff x="1871333" y="2522497"/>
              <a:chExt cx="1106424" cy="1106424"/>
            </a:xfrm>
          </p:grpSpPr>
          <p:sp>
            <p:nvSpPr>
              <p:cNvPr id="46" name="Oval 45">
                <a:extLst>
                  <a:ext uri="{FF2B5EF4-FFF2-40B4-BE49-F238E27FC236}">
                    <a16:creationId xmlns:a16="http://schemas.microsoft.com/office/drawing/2014/main" id="{27C571C3-0704-E824-4E47-7F910E0947C2}"/>
                  </a:ext>
                </a:extLst>
              </p:cNvPr>
              <p:cNvSpPr>
                <a:spLocks noChangeAspect="1"/>
              </p:cNvSpPr>
              <p:nvPr/>
            </p:nvSpPr>
            <p:spPr>
              <a:xfrm>
                <a:off x="1871333" y="2522497"/>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49" name="Oval 48">
                <a:extLst>
                  <a:ext uri="{FF2B5EF4-FFF2-40B4-BE49-F238E27FC236}">
                    <a16:creationId xmlns:a16="http://schemas.microsoft.com/office/drawing/2014/main" id="{6CCA38CE-5D6E-70F9-B6F3-06F84E8773A3}"/>
                  </a:ext>
                </a:extLst>
              </p:cNvPr>
              <p:cNvSpPr>
                <a:spLocks noChangeAspect="1"/>
              </p:cNvSpPr>
              <p:nvPr/>
            </p:nvSpPr>
            <p:spPr>
              <a:xfrm>
                <a:off x="1967345" y="2618509"/>
                <a:ext cx="914400" cy="9144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grpSp>
      <p:grpSp>
        <p:nvGrpSpPr>
          <p:cNvPr id="50" name="Group 49">
            <a:extLst>
              <a:ext uri="{FF2B5EF4-FFF2-40B4-BE49-F238E27FC236}">
                <a16:creationId xmlns:a16="http://schemas.microsoft.com/office/drawing/2014/main" id="{10BB9A07-D870-73C8-2605-BE0BE82F3734}"/>
              </a:ext>
            </a:extLst>
          </p:cNvPr>
          <p:cNvGrpSpPr/>
          <p:nvPr/>
        </p:nvGrpSpPr>
        <p:grpSpPr>
          <a:xfrm>
            <a:off x="2916037" y="1676684"/>
            <a:ext cx="3465514" cy="778024"/>
            <a:chOff x="3989744" y="2151993"/>
            <a:chExt cx="3465514" cy="778024"/>
          </a:xfrm>
        </p:grpSpPr>
        <p:sp>
          <p:nvSpPr>
            <p:cNvPr id="2" name="CasellaDiTesto 20">
              <a:extLst>
                <a:ext uri="{FF2B5EF4-FFF2-40B4-BE49-F238E27FC236}">
                  <a16:creationId xmlns:a16="http://schemas.microsoft.com/office/drawing/2014/main" id="{B2040FC2-8D1E-A8CB-1365-E1A6ACADD366}"/>
                </a:ext>
              </a:extLst>
            </p:cNvPr>
            <p:cNvSpPr txBox="1"/>
            <p:nvPr/>
          </p:nvSpPr>
          <p:spPr>
            <a:xfrm>
              <a:off x="4576619" y="2151993"/>
              <a:ext cx="2878639" cy="738664"/>
            </a:xfrm>
            <a:prstGeom prst="rect">
              <a:avLst/>
            </a:prstGeom>
            <a:noFill/>
          </p:spPr>
          <p:txBody>
            <a:bodyPr wrap="square" rtlCol="0">
              <a:spAutoFit/>
            </a:bodyPr>
            <a:lstStyle/>
            <a:p>
              <a:pPr>
                <a:spcBef>
                  <a:spcPts val="1200"/>
                </a:spcBef>
              </a:pPr>
              <a:r>
                <a:rPr lang="it-IT" sz="1400" i="1" dirty="0">
                  <a:solidFill>
                    <a:srgbClr val="002060"/>
                  </a:solidFill>
                  <a:effectLst/>
                  <a:latin typeface="Arial" panose="020B0604020202020204" pitchFamily="34" charset="0"/>
                  <a:cs typeface="Arial" panose="020B0604020202020204" pitchFamily="34" charset="0"/>
                </a:rPr>
                <a:t>Il pianeta del </a:t>
              </a:r>
              <a:r>
                <a:rPr lang="it-IT" sz="1400" b="1" i="1" dirty="0">
                  <a:solidFill>
                    <a:srgbClr val="002060"/>
                  </a:solidFill>
                  <a:latin typeface="Arial" panose="020B0604020202020204" pitchFamily="34" charset="0"/>
                  <a:cs typeface="Arial" panose="020B0604020202020204" pitchFamily="34" charset="0"/>
                </a:rPr>
                <a:t>futuro</a:t>
              </a:r>
              <a:r>
                <a:rPr lang="it-IT" sz="1400" i="1" dirty="0">
                  <a:solidFill>
                    <a:srgbClr val="002060"/>
                  </a:solidFill>
                  <a:latin typeface="Arial" panose="020B0604020202020204" pitchFamily="34" charset="0"/>
                  <a:cs typeface="Arial" panose="020B0604020202020204" pitchFamily="34" charset="0"/>
                </a:rPr>
                <a:t>: v</a:t>
              </a:r>
              <a:r>
                <a:rPr lang="it-IT" sz="1400" i="1" dirty="0">
                  <a:solidFill>
                    <a:srgbClr val="002060"/>
                  </a:solidFill>
                  <a:effectLst/>
                  <a:latin typeface="Arial" panose="020B0604020202020204" pitchFamily="34" charset="0"/>
                  <a:cs typeface="Arial" panose="020B0604020202020204" pitchFamily="34" charset="0"/>
                </a:rPr>
                <a:t>alorizzazione del </a:t>
              </a:r>
              <a:r>
                <a:rPr lang="it-IT" sz="1400" b="1" i="1" dirty="0">
                  <a:solidFill>
                    <a:srgbClr val="002060"/>
                  </a:solidFill>
                  <a:latin typeface="Arial" panose="020B0604020202020204" pitchFamily="34" charset="0"/>
                  <a:cs typeface="Arial" panose="020B0604020202020204" pitchFamily="34" charset="0"/>
                </a:rPr>
                <a:t>t</a:t>
              </a:r>
              <a:r>
                <a:rPr lang="it-IT" sz="1400" b="1" i="1" dirty="0">
                  <a:solidFill>
                    <a:srgbClr val="002060"/>
                  </a:solidFill>
                  <a:effectLst/>
                  <a:latin typeface="Arial" panose="020B0604020202020204" pitchFamily="34" charset="0"/>
                  <a:cs typeface="Arial" panose="020B0604020202020204" pitchFamily="34" charset="0"/>
                </a:rPr>
                <a:t>erritorio</a:t>
              </a:r>
              <a:r>
                <a:rPr lang="it-IT" sz="1400" i="1" dirty="0">
                  <a:solidFill>
                    <a:srgbClr val="002060"/>
                  </a:solidFill>
                  <a:effectLst/>
                  <a:latin typeface="Arial" panose="020B0604020202020204" pitchFamily="34" charset="0"/>
                  <a:cs typeface="Arial" panose="020B0604020202020204" pitchFamily="34" charset="0"/>
                </a:rPr>
                <a:t> e dello </a:t>
              </a:r>
              <a:r>
                <a:rPr lang="it-IT" sz="1400" b="1" i="1" dirty="0">
                  <a:solidFill>
                    <a:srgbClr val="002060"/>
                  </a:solidFill>
                  <a:effectLst/>
                  <a:latin typeface="Arial" panose="020B0604020202020204" pitchFamily="34" charset="0"/>
                  <a:cs typeface="Arial" panose="020B0604020202020204" pitchFamily="34" charset="0"/>
                </a:rPr>
                <a:t>sviluppo</a:t>
              </a:r>
              <a:r>
                <a:rPr lang="it-IT" sz="1400" i="1" dirty="0">
                  <a:solidFill>
                    <a:srgbClr val="002060"/>
                  </a:solidFill>
                  <a:effectLst/>
                  <a:latin typeface="Arial" panose="020B0604020202020204" pitchFamily="34" charset="0"/>
                  <a:cs typeface="Arial" panose="020B0604020202020204" pitchFamily="34" charset="0"/>
                </a:rPr>
                <a:t> </a:t>
              </a:r>
              <a:r>
                <a:rPr lang="it-IT" sz="1400" b="1" i="1" dirty="0">
                  <a:solidFill>
                    <a:srgbClr val="002060"/>
                  </a:solidFill>
                  <a:effectLst/>
                  <a:latin typeface="Arial" panose="020B0604020202020204" pitchFamily="34" charset="0"/>
                  <a:cs typeface="Arial" panose="020B0604020202020204" pitchFamily="34" charset="0"/>
                </a:rPr>
                <a:t>sostenibile</a:t>
              </a:r>
            </a:p>
          </p:txBody>
        </p:sp>
        <p:grpSp>
          <p:nvGrpSpPr>
            <p:cNvPr id="51" name="Group 50">
              <a:extLst>
                <a:ext uri="{FF2B5EF4-FFF2-40B4-BE49-F238E27FC236}">
                  <a16:creationId xmlns:a16="http://schemas.microsoft.com/office/drawing/2014/main" id="{8EF9568A-1D0A-7167-308C-4FEADA2F8889}"/>
                </a:ext>
              </a:extLst>
            </p:cNvPr>
            <p:cNvGrpSpPr/>
            <p:nvPr/>
          </p:nvGrpSpPr>
          <p:grpSpPr>
            <a:xfrm rot="16200000">
              <a:off x="3999533" y="2386966"/>
              <a:ext cx="533262" cy="552840"/>
              <a:chOff x="1871333" y="2522497"/>
              <a:chExt cx="1106424" cy="1106424"/>
            </a:xfrm>
          </p:grpSpPr>
          <p:sp>
            <p:nvSpPr>
              <p:cNvPr id="57" name="Oval 56">
                <a:extLst>
                  <a:ext uri="{FF2B5EF4-FFF2-40B4-BE49-F238E27FC236}">
                    <a16:creationId xmlns:a16="http://schemas.microsoft.com/office/drawing/2014/main" id="{B22BB450-7C82-FA77-205C-83516F23E5A2}"/>
                  </a:ext>
                </a:extLst>
              </p:cNvPr>
              <p:cNvSpPr>
                <a:spLocks noChangeAspect="1"/>
              </p:cNvSpPr>
              <p:nvPr/>
            </p:nvSpPr>
            <p:spPr>
              <a:xfrm>
                <a:off x="1871333" y="2522497"/>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65" name="Oval 64">
                <a:extLst>
                  <a:ext uri="{FF2B5EF4-FFF2-40B4-BE49-F238E27FC236}">
                    <a16:creationId xmlns:a16="http://schemas.microsoft.com/office/drawing/2014/main" id="{DD878E81-3B05-AAE3-8EA7-C167CFFC0901}"/>
                  </a:ext>
                </a:extLst>
              </p:cNvPr>
              <p:cNvSpPr>
                <a:spLocks noChangeAspect="1"/>
              </p:cNvSpPr>
              <p:nvPr/>
            </p:nvSpPr>
            <p:spPr>
              <a:xfrm>
                <a:off x="1967345" y="2618509"/>
                <a:ext cx="914400" cy="9144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grpSp>
      <p:grpSp>
        <p:nvGrpSpPr>
          <p:cNvPr id="58" name="Group 57">
            <a:extLst>
              <a:ext uri="{FF2B5EF4-FFF2-40B4-BE49-F238E27FC236}">
                <a16:creationId xmlns:a16="http://schemas.microsoft.com/office/drawing/2014/main" id="{6BCC83D1-51DC-7C0C-E761-6711733E5B42}"/>
              </a:ext>
            </a:extLst>
          </p:cNvPr>
          <p:cNvGrpSpPr/>
          <p:nvPr/>
        </p:nvGrpSpPr>
        <p:grpSpPr>
          <a:xfrm>
            <a:off x="7608950" y="2227299"/>
            <a:ext cx="3968248" cy="2374935"/>
            <a:chOff x="7461918" y="1882468"/>
            <a:chExt cx="3968248" cy="2374935"/>
          </a:xfrm>
        </p:grpSpPr>
        <p:sp>
          <p:nvSpPr>
            <p:cNvPr id="10" name="Rectangle 9">
              <a:extLst>
                <a:ext uri="{FF2B5EF4-FFF2-40B4-BE49-F238E27FC236}">
                  <a16:creationId xmlns:a16="http://schemas.microsoft.com/office/drawing/2014/main" id="{FC2A9BF0-AA3A-BB37-9AEE-6B721035A510}"/>
                </a:ext>
              </a:extLst>
            </p:cNvPr>
            <p:cNvSpPr/>
            <p:nvPr/>
          </p:nvSpPr>
          <p:spPr>
            <a:xfrm>
              <a:off x="7461918" y="2322055"/>
              <a:ext cx="3968248" cy="1935348"/>
            </a:xfrm>
            <a:prstGeom prst="rect">
              <a:avLst/>
            </a:prstGeom>
            <a:solidFill>
              <a:schemeClr val="bg1"/>
            </a:solidFill>
            <a:ln>
              <a:solidFill>
                <a:srgbClr val="005D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sz="1400" i="1" dirty="0" err="1">
                  <a:solidFill>
                    <a:srgbClr val="002060"/>
                  </a:solidFill>
                  <a:latin typeface="Arial" panose="020B0604020202020204" pitchFamily="34" charset="0"/>
                  <a:cs typeface="Arial" panose="020B0604020202020204" pitchFamily="34" charset="0"/>
                </a:rPr>
                <a:t>RACcogliamo</a:t>
              </a:r>
              <a:r>
                <a:rPr lang="it-IT" sz="1400" i="1" dirty="0">
                  <a:solidFill>
                    <a:srgbClr val="002060"/>
                  </a:solidFill>
                  <a:latin typeface="Arial" panose="020B0604020202020204" pitchFamily="34" charset="0"/>
                  <a:cs typeface="Arial" panose="020B0604020202020204" pitchFamily="34" charset="0"/>
                </a:rPr>
                <a:t> speranza con AVIS Italia</a:t>
              </a:r>
            </a:p>
            <a:p>
              <a:pPr marL="285750" indent="-285750">
                <a:buFont typeface="Arial" panose="020B0604020202020204" pitchFamily="34" charset="0"/>
                <a:buChar char="•"/>
              </a:pPr>
              <a:r>
                <a:rPr lang="it-IT" sz="1400" i="1" dirty="0">
                  <a:solidFill>
                    <a:srgbClr val="002060"/>
                  </a:solidFill>
                  <a:latin typeface="Arial" panose="020B0604020202020204" pitchFamily="34" charset="0"/>
                  <a:cs typeface="Arial" panose="020B0604020202020204" pitchFamily="34" charset="0"/>
                </a:rPr>
                <a:t>A bridge to Makeni</a:t>
              </a:r>
            </a:p>
            <a:p>
              <a:pPr marL="285750" indent="-285750">
                <a:buFont typeface="Arial" panose="020B0604020202020204" pitchFamily="34" charset="0"/>
                <a:buChar char="•"/>
              </a:pPr>
              <a:r>
                <a:rPr lang="it-IT" sz="1400" i="1" dirty="0">
                  <a:solidFill>
                    <a:srgbClr val="002060"/>
                  </a:solidFill>
                  <a:latin typeface="Arial" panose="020B0604020202020204" pitchFamily="34" charset="0"/>
                  <a:cs typeface="Arial" panose="020B0604020202020204" pitchFamily="34" charset="0"/>
                </a:rPr>
                <a:t>Divergo</a:t>
              </a:r>
            </a:p>
            <a:p>
              <a:pPr marL="285750" indent="-285750">
                <a:buFont typeface="Arial" panose="020B0604020202020204" pitchFamily="34" charset="0"/>
                <a:buChar char="•"/>
              </a:pPr>
              <a:r>
                <a:rPr lang="it-IT" sz="1400" i="1" dirty="0" err="1">
                  <a:solidFill>
                    <a:srgbClr val="002060"/>
                  </a:solidFill>
                  <a:latin typeface="Arial" panose="020B0604020202020204" pitchFamily="34" charset="0"/>
                  <a:cs typeface="Arial" panose="020B0604020202020204" pitchFamily="34" charset="0"/>
                </a:rPr>
                <a:t>Warcawater</a:t>
              </a:r>
              <a:r>
                <a:rPr lang="it-IT" sz="1400" i="1" dirty="0">
                  <a:solidFill>
                    <a:srgbClr val="002060"/>
                  </a:solidFill>
                  <a:latin typeface="Arial" panose="020B0604020202020204" pitchFamily="34" charset="0"/>
                  <a:cs typeface="Arial" panose="020B0604020202020204" pitchFamily="34" charset="0"/>
                </a:rPr>
                <a:t> – </a:t>
              </a:r>
              <a:r>
                <a:rPr lang="it-IT" sz="1400" i="1" dirty="0" err="1">
                  <a:solidFill>
                    <a:srgbClr val="002060"/>
                  </a:solidFill>
                  <a:latin typeface="Arial" panose="020B0604020202020204" pitchFamily="34" charset="0"/>
                  <a:cs typeface="Arial" panose="020B0604020202020204" pitchFamily="34" charset="0"/>
                </a:rPr>
                <a:t>Every</a:t>
              </a:r>
              <a:r>
                <a:rPr lang="it-IT" sz="1400" i="1" dirty="0">
                  <a:solidFill>
                    <a:srgbClr val="002060"/>
                  </a:solidFill>
                  <a:latin typeface="Arial" panose="020B0604020202020204" pitchFamily="34" charset="0"/>
                  <a:cs typeface="Arial" panose="020B0604020202020204" pitchFamily="34" charset="0"/>
                </a:rPr>
                <a:t> Drop </a:t>
              </a:r>
              <a:r>
                <a:rPr lang="it-IT" sz="1400" i="1" dirty="0" err="1">
                  <a:solidFill>
                    <a:srgbClr val="002060"/>
                  </a:solidFill>
                  <a:latin typeface="Arial" panose="020B0604020202020204" pitchFamily="34" charset="0"/>
                  <a:cs typeface="Arial" panose="020B0604020202020204" pitchFamily="34" charset="0"/>
                </a:rPr>
                <a:t>Counts</a:t>
              </a:r>
              <a:endParaRPr lang="it-IT" sz="1400" i="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400" i="1" dirty="0">
                  <a:solidFill>
                    <a:srgbClr val="002060"/>
                  </a:solidFill>
                  <a:latin typeface="Arial" panose="020B0604020202020204" pitchFamily="34" charset="0"/>
                  <a:cs typeface="Arial" panose="020B0604020202020204" pitchFamily="34" charset="0"/>
                </a:rPr>
                <a:t>Presentazione progetti per Rotary Foundation</a:t>
              </a:r>
            </a:p>
          </p:txBody>
        </p:sp>
        <p:sp>
          <p:nvSpPr>
            <p:cNvPr id="14" name="CasellaDiTesto 20">
              <a:extLst>
                <a:ext uri="{FF2B5EF4-FFF2-40B4-BE49-F238E27FC236}">
                  <a16:creationId xmlns:a16="http://schemas.microsoft.com/office/drawing/2014/main" id="{7693CD82-157B-2FF0-007C-8342C4D22258}"/>
                </a:ext>
              </a:extLst>
            </p:cNvPr>
            <p:cNvSpPr txBox="1"/>
            <p:nvPr/>
          </p:nvSpPr>
          <p:spPr>
            <a:xfrm>
              <a:off x="7755553" y="1882468"/>
              <a:ext cx="3380978" cy="584775"/>
            </a:xfrm>
            <a:prstGeom prst="rect">
              <a:avLst/>
            </a:prstGeom>
            <a:solidFill>
              <a:schemeClr val="bg1"/>
            </a:solidFill>
          </p:spPr>
          <p:txBody>
            <a:bodyPr wrap="square" rtlCol="0">
              <a:spAutoFit/>
            </a:bodyPr>
            <a:lstStyle/>
            <a:p>
              <a:pPr algn="ctr">
                <a:spcBef>
                  <a:spcPts val="1200"/>
                </a:spcBef>
              </a:pPr>
              <a:r>
                <a:rPr lang="it-IT" sz="1600" b="1" i="1" dirty="0">
                  <a:solidFill>
                    <a:srgbClr val="002060"/>
                  </a:solidFill>
                  <a:effectLst/>
                  <a:latin typeface="Arial" panose="020B0604020202020204" pitchFamily="34" charset="0"/>
                  <a:cs typeface="Arial" panose="020B0604020202020204" pitchFamily="34" charset="0"/>
                </a:rPr>
                <a:t>Partecipazione attiva a</a:t>
              </a:r>
              <a:r>
                <a:rPr lang="it-IT" sz="1600" b="1" i="1" dirty="0">
                  <a:solidFill>
                    <a:srgbClr val="002060"/>
                  </a:solidFill>
                  <a:latin typeface="Arial" panose="020B0604020202020204" pitchFamily="34" charset="0"/>
                  <a:cs typeface="Arial" panose="020B0604020202020204" pitchFamily="34" charset="0"/>
                </a:rPr>
                <a:t>i Service Nazionali &amp; progetti Rotary</a:t>
              </a:r>
              <a:endParaRPr lang="it-IT" sz="1600" b="1" i="1" dirty="0">
                <a:solidFill>
                  <a:srgbClr val="002060"/>
                </a:solidFill>
                <a:effectLst/>
                <a:latin typeface="Arial" panose="020B060402020202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F98B4950-4E4F-42BF-BCF2-40138A9B4EA6}"/>
              </a:ext>
            </a:extLst>
          </p:cNvPr>
          <p:cNvGrpSpPr/>
          <p:nvPr/>
        </p:nvGrpSpPr>
        <p:grpSpPr>
          <a:xfrm>
            <a:off x="4580853" y="2687537"/>
            <a:ext cx="2646025" cy="954107"/>
            <a:chOff x="-122623" y="2171331"/>
            <a:chExt cx="2646025" cy="954107"/>
          </a:xfrm>
        </p:grpSpPr>
        <p:grpSp>
          <p:nvGrpSpPr>
            <p:cNvPr id="37" name="Group 36">
              <a:extLst>
                <a:ext uri="{FF2B5EF4-FFF2-40B4-BE49-F238E27FC236}">
                  <a16:creationId xmlns:a16="http://schemas.microsoft.com/office/drawing/2014/main" id="{2D9C445C-EA22-D0CA-A7A4-B163E6495458}"/>
                </a:ext>
              </a:extLst>
            </p:cNvPr>
            <p:cNvGrpSpPr/>
            <p:nvPr/>
          </p:nvGrpSpPr>
          <p:grpSpPr>
            <a:xfrm>
              <a:off x="-122623" y="2171331"/>
              <a:ext cx="2646025" cy="954107"/>
              <a:chOff x="-135880" y="2236331"/>
              <a:chExt cx="2646025" cy="954107"/>
            </a:xfrm>
          </p:grpSpPr>
          <p:sp>
            <p:nvSpPr>
              <p:cNvPr id="11" name="CasellaDiTesto 20">
                <a:extLst>
                  <a:ext uri="{FF2B5EF4-FFF2-40B4-BE49-F238E27FC236}">
                    <a16:creationId xmlns:a16="http://schemas.microsoft.com/office/drawing/2014/main" id="{D1128315-8658-D44C-FD8A-92CBE0513F1B}"/>
                  </a:ext>
                </a:extLst>
              </p:cNvPr>
              <p:cNvSpPr txBox="1"/>
              <p:nvPr/>
            </p:nvSpPr>
            <p:spPr>
              <a:xfrm>
                <a:off x="436104" y="2236331"/>
                <a:ext cx="2074041" cy="954107"/>
              </a:xfrm>
              <a:prstGeom prst="rect">
                <a:avLst/>
              </a:prstGeom>
              <a:noFill/>
            </p:spPr>
            <p:txBody>
              <a:bodyPr wrap="square" rtlCol="0">
                <a:spAutoFit/>
              </a:bodyPr>
              <a:lstStyle/>
              <a:p>
                <a:pPr>
                  <a:spcBef>
                    <a:spcPts val="1200"/>
                  </a:spcBef>
                </a:pPr>
                <a:r>
                  <a:rPr lang="it-IT" sz="1400" b="1" i="1" dirty="0">
                    <a:solidFill>
                      <a:srgbClr val="002060"/>
                    </a:solidFill>
                    <a:effectLst/>
                    <a:latin typeface="Arial" panose="020B0604020202020204" pitchFamily="34" charset="0"/>
                    <a:cs typeface="Arial" panose="020B0604020202020204" pitchFamily="34" charset="0"/>
                  </a:rPr>
                  <a:t>Educazione finanziaria, personal brandin</a:t>
                </a:r>
                <a:r>
                  <a:rPr lang="it-IT" sz="1400" b="1" i="1" dirty="0">
                    <a:solidFill>
                      <a:srgbClr val="002060"/>
                    </a:solidFill>
                    <a:latin typeface="Arial" panose="020B0604020202020204" pitchFamily="34" charset="0"/>
                    <a:cs typeface="Arial" panose="020B0604020202020204" pitchFamily="34" charset="0"/>
                  </a:rPr>
                  <a:t>g </a:t>
                </a:r>
                <a:r>
                  <a:rPr lang="it-IT" sz="1400" i="1" dirty="0">
                    <a:solidFill>
                      <a:srgbClr val="002060"/>
                    </a:solidFill>
                    <a:latin typeface="Arial" panose="020B0604020202020204" pitchFamily="34" charset="0"/>
                    <a:cs typeface="Arial" panose="020B0604020202020204" pitchFamily="34" charset="0"/>
                  </a:rPr>
                  <a:t>e</a:t>
                </a:r>
                <a:r>
                  <a:rPr lang="it-IT" sz="1400" b="1" i="1" dirty="0">
                    <a:solidFill>
                      <a:srgbClr val="002060"/>
                    </a:solidFill>
                    <a:latin typeface="Arial" panose="020B0604020202020204" pitchFamily="34" charset="0"/>
                    <a:cs typeface="Arial" panose="020B0604020202020204" pitchFamily="34" charset="0"/>
                  </a:rPr>
                  <a:t> </a:t>
                </a:r>
                <a:r>
                  <a:rPr lang="it-IT" sz="1400" i="1" dirty="0">
                    <a:solidFill>
                      <a:srgbClr val="002060"/>
                    </a:solidFill>
                    <a:latin typeface="Arial" panose="020B0604020202020204" pitchFamily="34" charset="0"/>
                    <a:cs typeface="Arial" panose="020B0604020202020204" pitchFamily="34" charset="0"/>
                  </a:rPr>
                  <a:t>ingresso</a:t>
                </a:r>
                <a:r>
                  <a:rPr lang="it-IT" sz="1400" b="1" i="1" dirty="0">
                    <a:solidFill>
                      <a:srgbClr val="002060"/>
                    </a:solidFill>
                    <a:latin typeface="Arial" panose="020B0604020202020204" pitchFamily="34" charset="0"/>
                    <a:cs typeface="Arial" panose="020B0604020202020204" pitchFamily="34" charset="0"/>
                  </a:rPr>
                  <a:t> </a:t>
                </a:r>
                <a:r>
                  <a:rPr lang="it-IT" sz="1400" i="1" dirty="0">
                    <a:solidFill>
                      <a:srgbClr val="002060"/>
                    </a:solidFill>
                    <a:latin typeface="Arial" panose="020B0604020202020204" pitchFamily="34" charset="0"/>
                    <a:cs typeface="Arial" panose="020B0604020202020204" pitchFamily="34" charset="0"/>
                  </a:rPr>
                  <a:t>nel mondo del </a:t>
                </a:r>
                <a:r>
                  <a:rPr lang="it-IT" sz="1400" b="1" i="1" dirty="0">
                    <a:solidFill>
                      <a:srgbClr val="002060"/>
                    </a:solidFill>
                    <a:latin typeface="Arial" panose="020B0604020202020204" pitchFamily="34" charset="0"/>
                    <a:cs typeface="Arial" panose="020B0604020202020204" pitchFamily="34" charset="0"/>
                  </a:rPr>
                  <a:t>lavoro</a:t>
                </a:r>
                <a:endParaRPr lang="it-IT" sz="1050" dirty="0">
                  <a:solidFill>
                    <a:srgbClr val="002060"/>
                  </a:solidFill>
                  <a:effectLst/>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8C6FF250-67E4-BF44-94BD-E695FA8330D4}"/>
                  </a:ext>
                </a:extLst>
              </p:cNvPr>
              <p:cNvGrpSpPr/>
              <p:nvPr/>
            </p:nvGrpSpPr>
            <p:grpSpPr>
              <a:xfrm rot="16200000">
                <a:off x="-126091" y="2315454"/>
                <a:ext cx="533262" cy="552840"/>
                <a:chOff x="3684720" y="-1659451"/>
                <a:chExt cx="1106424" cy="1106424"/>
              </a:xfrm>
            </p:grpSpPr>
            <p:sp>
              <p:nvSpPr>
                <p:cNvPr id="73" name="Oval 72">
                  <a:extLst>
                    <a:ext uri="{FF2B5EF4-FFF2-40B4-BE49-F238E27FC236}">
                      <a16:creationId xmlns:a16="http://schemas.microsoft.com/office/drawing/2014/main" id="{E7C39DEB-AF25-4286-58D1-8938D21495A6}"/>
                    </a:ext>
                  </a:extLst>
                </p:cNvPr>
                <p:cNvSpPr>
                  <a:spLocks noChangeAspect="1"/>
                </p:cNvSpPr>
                <p:nvPr/>
              </p:nvSpPr>
              <p:spPr>
                <a:xfrm>
                  <a:off x="3684720" y="-1659451"/>
                  <a:ext cx="1106424" cy="1106424"/>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sp>
              <p:nvSpPr>
                <p:cNvPr id="74" name="Oval 73">
                  <a:extLst>
                    <a:ext uri="{FF2B5EF4-FFF2-40B4-BE49-F238E27FC236}">
                      <a16:creationId xmlns:a16="http://schemas.microsoft.com/office/drawing/2014/main" id="{5FD63464-FE5A-0B4B-5209-7B96A4634AED}"/>
                    </a:ext>
                  </a:extLst>
                </p:cNvPr>
                <p:cNvSpPr>
                  <a:spLocks noChangeAspect="1"/>
                </p:cNvSpPr>
                <p:nvPr/>
              </p:nvSpPr>
              <p:spPr>
                <a:xfrm>
                  <a:off x="3796175" y="-1549707"/>
                  <a:ext cx="914399" cy="91440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tx1"/>
                    </a:solidFill>
                    <a:effectLst/>
                    <a:uLnTx/>
                    <a:uFillTx/>
                  </a:endParaRPr>
                </a:p>
              </p:txBody>
            </p:sp>
          </p:grpSp>
        </p:grpSp>
        <p:pic>
          <p:nvPicPr>
            <p:cNvPr id="3" name="Graphic 2" descr="Idea with solid fill">
              <a:extLst>
                <a:ext uri="{FF2B5EF4-FFF2-40B4-BE49-F238E27FC236}">
                  <a16:creationId xmlns:a16="http://schemas.microsoft.com/office/drawing/2014/main" id="{B21ACEC0-812D-A7E5-A0E1-8E5C6E41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82" y="2302271"/>
              <a:ext cx="440779" cy="437517"/>
            </a:xfrm>
            <a:prstGeom prst="rect">
              <a:avLst/>
            </a:prstGeom>
          </p:spPr>
        </p:pic>
      </p:grpSp>
      <p:pic>
        <p:nvPicPr>
          <p:cNvPr id="4" name="Graphic 3" descr="Medical with solid fill">
            <a:extLst>
              <a:ext uri="{FF2B5EF4-FFF2-40B4-BE49-F238E27FC236}">
                <a16:creationId xmlns:a16="http://schemas.microsoft.com/office/drawing/2014/main" id="{7E3889FD-90CB-5065-8DE5-BA444E1921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4957" y="3112748"/>
            <a:ext cx="386741" cy="369613"/>
          </a:xfrm>
          <a:prstGeom prst="rect">
            <a:avLst/>
          </a:prstGeom>
        </p:spPr>
      </p:pic>
      <p:pic>
        <p:nvPicPr>
          <p:cNvPr id="61" name="Graphic 60" descr="Medical with solid fill">
            <a:extLst>
              <a:ext uri="{FF2B5EF4-FFF2-40B4-BE49-F238E27FC236}">
                <a16:creationId xmlns:a16="http://schemas.microsoft.com/office/drawing/2014/main" id="{B5056F4C-03CD-CD6B-D2F2-1FEFA1992A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2879" y="5115709"/>
            <a:ext cx="386741" cy="369613"/>
          </a:xfrm>
          <a:prstGeom prst="rect">
            <a:avLst/>
          </a:prstGeom>
        </p:spPr>
      </p:pic>
      <p:pic>
        <p:nvPicPr>
          <p:cNvPr id="62" name="Graphic 61" descr="Recycle with solid fill">
            <a:extLst>
              <a:ext uri="{FF2B5EF4-FFF2-40B4-BE49-F238E27FC236}">
                <a16:creationId xmlns:a16="http://schemas.microsoft.com/office/drawing/2014/main" id="{6310F888-FCC5-A1F9-334F-277EC3A1E6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3207" y="5355982"/>
            <a:ext cx="345832" cy="343272"/>
          </a:xfrm>
          <a:prstGeom prst="rect">
            <a:avLst/>
          </a:prstGeom>
        </p:spPr>
      </p:pic>
      <p:pic>
        <p:nvPicPr>
          <p:cNvPr id="63" name="Graphic 62" descr="Recycle with solid fill">
            <a:extLst>
              <a:ext uri="{FF2B5EF4-FFF2-40B4-BE49-F238E27FC236}">
                <a16:creationId xmlns:a16="http://schemas.microsoft.com/office/drawing/2014/main" id="{B9388597-36B3-8CC7-C3B3-E3DFF7C69B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32479" y="2020856"/>
            <a:ext cx="345832" cy="343272"/>
          </a:xfrm>
          <a:prstGeom prst="rect">
            <a:avLst/>
          </a:prstGeom>
        </p:spPr>
      </p:pic>
      <p:pic>
        <p:nvPicPr>
          <p:cNvPr id="64" name="Graphic 63" descr="Idea with solid fill">
            <a:extLst>
              <a:ext uri="{FF2B5EF4-FFF2-40B4-BE49-F238E27FC236}">
                <a16:creationId xmlns:a16="http://schemas.microsoft.com/office/drawing/2014/main" id="{060A7C95-619C-8B0F-8DFC-202A258943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91844" y="4639578"/>
            <a:ext cx="440779" cy="437517"/>
          </a:xfrm>
          <a:prstGeom prst="rect">
            <a:avLst/>
          </a:prstGeom>
        </p:spPr>
      </p:pic>
      <p:sp>
        <p:nvSpPr>
          <p:cNvPr id="33" name="CasellaDiTesto 32">
            <a:extLst>
              <a:ext uri="{FF2B5EF4-FFF2-40B4-BE49-F238E27FC236}">
                <a16:creationId xmlns:a16="http://schemas.microsoft.com/office/drawing/2014/main" id="{40E96D05-75A2-32CD-EFF0-33ECA608FE4A}"/>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Casale (AL), 1 Aprile 2023</a:t>
            </a:r>
          </a:p>
        </p:txBody>
      </p:sp>
      <p:pic>
        <p:nvPicPr>
          <p:cNvPr id="34" name="Picture 3">
            <a:extLst>
              <a:ext uri="{FF2B5EF4-FFF2-40B4-BE49-F238E27FC236}">
                <a16:creationId xmlns:a16="http://schemas.microsoft.com/office/drawing/2014/main" id="{9E015BD1-96A0-B418-9306-3734F207EAD6}"/>
              </a:ext>
            </a:extLst>
          </p:cNvPr>
          <p:cNvPicPr>
            <a:picLocks noChangeAspect="1"/>
          </p:cNvPicPr>
          <p:nvPr/>
        </p:nvPicPr>
        <p:blipFill>
          <a:blip r:embed="rId6"/>
          <a:stretch>
            <a:fillRect/>
          </a:stretch>
        </p:blipFill>
        <p:spPr>
          <a:xfrm>
            <a:off x="10999433" y="1"/>
            <a:ext cx="1192567" cy="1155240"/>
          </a:xfrm>
          <a:prstGeom prst="rect">
            <a:avLst/>
          </a:prstGeom>
        </p:spPr>
      </p:pic>
    </p:spTree>
    <p:extLst>
      <p:ext uri="{BB962C8B-B14F-4D97-AF65-F5344CB8AC3E}">
        <p14:creationId xmlns:p14="http://schemas.microsoft.com/office/powerpoint/2010/main" val="321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9980" y="218889"/>
            <a:ext cx="12052041" cy="124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 COMMISSIONE A</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en-US" sz="3600" b="1" dirty="0">
                <a:solidFill>
                  <a:prstClr val="white"/>
                </a:solidFill>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P</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en-US" sz="3600" b="1" dirty="0">
                <a:solidFill>
                  <a:prstClr val="white"/>
                </a:solidFill>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N</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Salute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err="1">
                <a:solidFill>
                  <a:prstClr val="white"/>
                </a:solidFill>
                <a:latin typeface="Arial" panose="020B0604020202020204" pitchFamily="34" charset="0"/>
                <a:cs typeface="Arial" panose="020B0604020202020204" pitchFamily="34" charset="0"/>
              </a:rPr>
              <a:t>Ludovica</a:t>
            </a:r>
            <a:r>
              <a:rPr lang="en-US" sz="2400" b="1" noProof="0" dirty="0">
                <a:solidFill>
                  <a:prstClr val="white"/>
                </a:solidFill>
                <a:latin typeface="Arial" panose="020B0604020202020204" pitchFamily="34" charset="0"/>
                <a:cs typeface="Arial" panose="020B0604020202020204" pitchFamily="34" charset="0"/>
              </a:rPr>
              <a:t> </a:t>
            </a:r>
            <a:r>
              <a:rPr lang="en-US" sz="2400" b="1" noProof="0" dirty="0" err="1">
                <a:solidFill>
                  <a:prstClr val="white"/>
                </a:solidFill>
                <a:latin typeface="Arial" panose="020B0604020202020204" pitchFamily="34" charset="0"/>
                <a:cs typeface="Arial" panose="020B0604020202020204" pitchFamily="34" charset="0"/>
              </a:rPr>
              <a:t>Antonj</a:t>
            </a:r>
            <a:r>
              <a:rPr lang="en-US" sz="2400" b="1" noProof="0" dirty="0">
                <a:solidFill>
                  <a:prstClr val="white"/>
                </a:solidFill>
                <a:latin typeface="Arial" panose="020B0604020202020204" pitchFamily="34" charset="0"/>
                <a:cs typeface="Arial" panose="020B0604020202020204" pitchFamily="34" charset="0"/>
              </a:rPr>
              <a:t>, Presidente </a:t>
            </a:r>
            <a:r>
              <a:rPr lang="en-US" sz="2400" b="1" dirty="0">
                <a:solidFill>
                  <a:prstClr val="white"/>
                </a:solidFill>
                <a:latin typeface="Arial" panose="020B0604020202020204" pitchFamily="34" charset="0"/>
                <a:cs typeface="Arial" panose="020B0604020202020204" pitchFamily="34" charset="0"/>
              </a:rPr>
              <a:t>C</a:t>
            </a:r>
            <a:r>
              <a:rPr lang="en-US" sz="2400" b="1" noProof="0" dirty="0" err="1">
                <a:solidFill>
                  <a:prstClr val="white"/>
                </a:solidFill>
                <a:latin typeface="Arial" panose="020B0604020202020204" pitchFamily="34" charset="0"/>
                <a:cs typeface="Arial" panose="020B0604020202020204" pitchFamily="34" charset="0"/>
              </a:rPr>
              <a:t>ommissione</a:t>
            </a:r>
            <a:r>
              <a:rPr lang="en-US" sz="2400" b="1" noProof="0" dirty="0">
                <a:solidFill>
                  <a:prstClr val="white"/>
                </a:solidFill>
                <a:latin typeface="Arial" panose="020B0604020202020204" pitchFamily="34" charset="0"/>
                <a:cs typeface="Arial" panose="020B0604020202020204" pitchFamily="34" charset="0"/>
              </a:rPr>
              <a:t> APIN A.R. 2023 - 2024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cxnSp>
        <p:nvCxnSpPr>
          <p:cNvPr id="38" name="Connettore diritto 37">
            <a:extLst>
              <a:ext uri="{FF2B5EF4-FFF2-40B4-BE49-F238E27FC236}">
                <a16:creationId xmlns:a16="http://schemas.microsoft.com/office/drawing/2014/main" id="{F3882844-04AE-F3ED-7A29-2EC28A6E214E}"/>
              </a:ext>
            </a:extLst>
          </p:cNvPr>
          <p:cNvCxnSpPr>
            <a:cxnSpLocks/>
          </p:cNvCxnSpPr>
          <p:nvPr/>
        </p:nvCxnSpPr>
        <p:spPr>
          <a:xfrm>
            <a:off x="2587633" y="5675931"/>
            <a:ext cx="0" cy="8673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DA63FD3-6B30-5186-7BCF-9279414C0CE1}"/>
              </a:ext>
            </a:extLst>
          </p:cNvPr>
          <p:cNvSpPr txBox="1"/>
          <p:nvPr/>
        </p:nvSpPr>
        <p:spPr>
          <a:xfrm>
            <a:off x="200025" y="1716316"/>
            <a:ext cx="11921996" cy="646331"/>
          </a:xfrm>
          <a:prstGeom prst="rect">
            <a:avLst/>
          </a:prstGeom>
          <a:noFill/>
        </p:spPr>
        <p:txBody>
          <a:bodyPr wrap="square">
            <a:spAutoFit/>
          </a:bodyPr>
          <a:lstStyle/>
          <a:p>
            <a:pPr algn="ctr"/>
            <a:r>
              <a:rPr lang="it-IT" dirty="0">
                <a:solidFill>
                  <a:srgbClr val="002060"/>
                </a:solidFill>
                <a:latin typeface="Arial" panose="020B0604020202020204" pitchFamily="34" charset="0"/>
                <a:cs typeface="Arial" panose="020B0604020202020204" pitchFamily="34" charset="0"/>
              </a:rPr>
              <a:t>La fibrosi cistica è la malattia genetica grave più diffusa e può comportare una bassa aspettativa di vita. E’ una patologia multiorgano, che colpisce soprattutto l’apparato respiratorio e quello digerente.</a:t>
            </a:r>
          </a:p>
        </p:txBody>
      </p:sp>
      <p:pic>
        <p:nvPicPr>
          <p:cNvPr id="6" name="Immagine 5" descr="Immagine che contiene testo, lettera&#10;&#10;Descrizione generata automaticamente">
            <a:extLst>
              <a:ext uri="{FF2B5EF4-FFF2-40B4-BE49-F238E27FC236}">
                <a16:creationId xmlns:a16="http://schemas.microsoft.com/office/drawing/2014/main" id="{9360047B-58B5-249C-08B0-B6AE5B3048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727" y="2372539"/>
            <a:ext cx="1499058" cy="1332496"/>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83F49729-3C2F-E581-7279-4195466A4D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373" y="2470448"/>
            <a:ext cx="2347574" cy="985981"/>
          </a:xfrm>
          <a:prstGeom prst="rect">
            <a:avLst/>
          </a:prstGeom>
        </p:spPr>
      </p:pic>
      <p:pic>
        <p:nvPicPr>
          <p:cNvPr id="12" name="Immagine 11" descr="Immagine che contiene persona, muro, interno, ragazza&#10;&#10;Descrizione generata automaticamente">
            <a:extLst>
              <a:ext uri="{FF2B5EF4-FFF2-40B4-BE49-F238E27FC236}">
                <a16:creationId xmlns:a16="http://schemas.microsoft.com/office/drawing/2014/main" id="{9DCECE96-EC97-8A31-3B57-A663E71BA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699" y="2416151"/>
            <a:ext cx="4516792" cy="2371633"/>
          </a:xfrm>
          <a:prstGeom prst="rect">
            <a:avLst/>
          </a:prstGeom>
        </p:spPr>
      </p:pic>
      <p:sp>
        <p:nvSpPr>
          <p:cNvPr id="2" name="CasellaDiTesto 1">
            <a:extLst>
              <a:ext uri="{FF2B5EF4-FFF2-40B4-BE49-F238E27FC236}">
                <a16:creationId xmlns:a16="http://schemas.microsoft.com/office/drawing/2014/main" id="{D24CF40A-7425-9063-6524-003985BC3F48}"/>
              </a:ext>
            </a:extLst>
          </p:cNvPr>
          <p:cNvSpPr txBox="1"/>
          <p:nvPr/>
        </p:nvSpPr>
        <p:spPr>
          <a:xfrm>
            <a:off x="9396549" y="3563451"/>
            <a:ext cx="2347574" cy="369332"/>
          </a:xfrm>
          <a:prstGeom prst="rect">
            <a:avLst/>
          </a:prstGeom>
          <a:noFill/>
        </p:spPr>
        <p:txBody>
          <a:bodyPr wrap="square" rtlCol="0">
            <a:spAutoFit/>
          </a:bodyPr>
          <a:lstStyle/>
          <a:p>
            <a:r>
              <a:rPr lang="it-IT" dirty="0">
                <a:solidFill>
                  <a:srgbClr val="002060"/>
                </a:solidFill>
                <a:latin typeface="Arial" panose="020B0604020202020204" pitchFamily="34" charset="0"/>
                <a:cs typeface="Arial" panose="020B0604020202020204" pitchFamily="34" charset="0"/>
              </a:rPr>
              <a:t>Centro di Riferimento</a:t>
            </a:r>
          </a:p>
        </p:txBody>
      </p:sp>
      <p:sp>
        <p:nvSpPr>
          <p:cNvPr id="4" name="Rettangolo 3">
            <a:extLst>
              <a:ext uri="{FF2B5EF4-FFF2-40B4-BE49-F238E27FC236}">
                <a16:creationId xmlns:a16="http://schemas.microsoft.com/office/drawing/2014/main" id="{46290B57-B443-09B7-3AFC-F8C0D68A5DDC}"/>
              </a:ext>
            </a:extLst>
          </p:cNvPr>
          <p:cNvSpPr/>
          <p:nvPr/>
        </p:nvSpPr>
        <p:spPr>
          <a:xfrm>
            <a:off x="9265920" y="2372539"/>
            <a:ext cx="2638697" cy="1686487"/>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805C9F6-0BA3-04BE-D23D-D35C42EF68D2}"/>
              </a:ext>
            </a:extLst>
          </p:cNvPr>
          <p:cNvSpPr txBox="1"/>
          <p:nvPr/>
        </p:nvSpPr>
        <p:spPr>
          <a:xfrm>
            <a:off x="3526699" y="4786206"/>
            <a:ext cx="4516792" cy="553998"/>
          </a:xfrm>
          <a:prstGeom prst="rect">
            <a:avLst/>
          </a:prstGeom>
          <a:noFill/>
          <a:ln>
            <a:solidFill>
              <a:srgbClr val="002060"/>
            </a:solidFill>
          </a:ln>
        </p:spPr>
        <p:txBody>
          <a:bodyPr wrap="square" rtlCol="0">
            <a:spAutoFit/>
          </a:bodyPr>
          <a:lstStyle/>
          <a:p>
            <a:pPr algn="ctr"/>
            <a:r>
              <a:rPr lang="it-IT" dirty="0">
                <a:solidFill>
                  <a:srgbClr val="002060"/>
                </a:solidFill>
                <a:latin typeface="Arial" panose="020B0604020202020204" pitchFamily="34" charset="0"/>
                <a:cs typeface="Arial" panose="020B0604020202020204" pitchFamily="34" charset="0"/>
              </a:rPr>
              <a:t>PEP MASK</a:t>
            </a:r>
          </a:p>
          <a:p>
            <a:pPr algn="ctr"/>
            <a:r>
              <a:rPr lang="it-IT" sz="1200" dirty="0">
                <a:solidFill>
                  <a:srgbClr val="002060"/>
                </a:solidFill>
                <a:latin typeface="Arial" panose="020B0604020202020204" pitchFamily="34" charset="0"/>
                <a:cs typeface="Arial" panose="020B0604020202020204" pitchFamily="34" charset="0"/>
              </a:rPr>
              <a:t>Dispositivo che evita il collasso delle vie aree dei bambini</a:t>
            </a:r>
          </a:p>
        </p:txBody>
      </p:sp>
      <p:sp>
        <p:nvSpPr>
          <p:cNvPr id="8" name="CasellaDiTesto 7">
            <a:extLst>
              <a:ext uri="{FF2B5EF4-FFF2-40B4-BE49-F238E27FC236}">
                <a16:creationId xmlns:a16="http://schemas.microsoft.com/office/drawing/2014/main" id="{C30353F6-B37C-FFB5-F493-FA7F68014B75}"/>
              </a:ext>
            </a:extLst>
          </p:cNvPr>
          <p:cNvSpPr txBox="1"/>
          <p:nvPr/>
        </p:nvSpPr>
        <p:spPr>
          <a:xfrm>
            <a:off x="413956" y="3449313"/>
            <a:ext cx="2347574" cy="646331"/>
          </a:xfrm>
          <a:prstGeom prst="rect">
            <a:avLst/>
          </a:prstGeom>
          <a:noFill/>
        </p:spPr>
        <p:txBody>
          <a:bodyPr wrap="square" rtlCol="0">
            <a:spAutoFit/>
          </a:bodyPr>
          <a:lstStyle/>
          <a:p>
            <a:pPr algn="ctr"/>
            <a:r>
              <a:rPr lang="it-IT" dirty="0">
                <a:solidFill>
                  <a:srgbClr val="002060"/>
                </a:solidFill>
                <a:latin typeface="Arial" panose="020B0604020202020204" pitchFamily="34" charset="0"/>
                <a:cs typeface="Arial" panose="020B0604020202020204" pitchFamily="34" charset="0"/>
              </a:rPr>
              <a:t>Associazione d’Appoggio</a:t>
            </a:r>
          </a:p>
        </p:txBody>
      </p:sp>
      <p:sp>
        <p:nvSpPr>
          <p:cNvPr id="11" name="Rettangolo 10">
            <a:extLst>
              <a:ext uri="{FF2B5EF4-FFF2-40B4-BE49-F238E27FC236}">
                <a16:creationId xmlns:a16="http://schemas.microsoft.com/office/drawing/2014/main" id="{2F878091-D9AD-75BB-C102-7541CC0B238C}"/>
              </a:ext>
            </a:extLst>
          </p:cNvPr>
          <p:cNvSpPr/>
          <p:nvPr/>
        </p:nvSpPr>
        <p:spPr>
          <a:xfrm>
            <a:off x="159811" y="2370446"/>
            <a:ext cx="2638697" cy="1686487"/>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AF5A4FC0-E500-30CD-6E0F-D33523E19D8C}"/>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Casale (AL), 1 Aprile 2023</a:t>
            </a:r>
          </a:p>
        </p:txBody>
      </p:sp>
      <p:pic>
        <p:nvPicPr>
          <p:cNvPr id="14" name="Picture 3">
            <a:extLst>
              <a:ext uri="{FF2B5EF4-FFF2-40B4-BE49-F238E27FC236}">
                <a16:creationId xmlns:a16="http://schemas.microsoft.com/office/drawing/2014/main" id="{B433E92A-226B-BAEC-7874-3432BBFBADC7}"/>
              </a:ext>
            </a:extLst>
          </p:cNvPr>
          <p:cNvPicPr>
            <a:picLocks noChangeAspect="1"/>
          </p:cNvPicPr>
          <p:nvPr/>
        </p:nvPicPr>
        <p:blipFill>
          <a:blip r:embed="rId10"/>
          <a:stretch>
            <a:fillRect/>
          </a:stretch>
        </p:blipFill>
        <p:spPr>
          <a:xfrm>
            <a:off x="10816047" y="-7798"/>
            <a:ext cx="1375954" cy="1400960"/>
          </a:xfrm>
          <a:prstGeom prst="rect">
            <a:avLst/>
          </a:prstGeom>
        </p:spPr>
      </p:pic>
    </p:spTree>
    <p:extLst>
      <p:ext uri="{BB962C8B-B14F-4D97-AF65-F5344CB8AC3E}">
        <p14:creationId xmlns:p14="http://schemas.microsoft.com/office/powerpoint/2010/main" val="267740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531535"/>
            <a:ext cx="12192000" cy="632646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5" name="Subtitle 3">
            <a:extLst>
              <a:ext uri="{FF2B5EF4-FFF2-40B4-BE49-F238E27FC236}">
                <a16:creationId xmlns:a16="http://schemas.microsoft.com/office/drawing/2014/main" id="{A0CA2C3B-2400-8546-9129-3397E5BFDCA2}"/>
              </a:ext>
            </a:extLst>
          </p:cNvPr>
          <p:cNvSpPr txBox="1">
            <a:spLocks/>
          </p:cNvSpPr>
          <p:nvPr/>
        </p:nvSpPr>
        <p:spPr>
          <a:xfrm>
            <a:off x="142603" y="4424283"/>
            <a:ext cx="1823357" cy="569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endParaRPr lang="it" sz="4000" b="1" i="0" u="none" baseline="0" dirty="0">
              <a:solidFill>
                <a:schemeClr val="bg1"/>
              </a:solidFill>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C15F6DBA-FE66-329B-737B-37F7D3052550}"/>
              </a:ext>
            </a:extLst>
          </p:cNvPr>
          <p:cNvSpPr txBox="1"/>
          <p:nvPr/>
        </p:nvSpPr>
        <p:spPr>
          <a:xfrm>
            <a:off x="-270340" y="1561961"/>
            <a:ext cx="7463620" cy="2246769"/>
          </a:xfrm>
          <a:prstGeom prst="rect">
            <a:avLst/>
          </a:prstGeom>
          <a:noFill/>
        </p:spPr>
        <p:txBody>
          <a:bodyPr wrap="square" rtlCol="0">
            <a:spAutoFit/>
          </a:bodyPr>
          <a:lstStyle/>
          <a:p>
            <a:pPr marL="0" indent="0" algn="ctr" rtl="0">
              <a:buNone/>
            </a:pPr>
            <a:r>
              <a:rPr lang="it" sz="2800" b="1" i="0" u="none" baseline="0" dirty="0">
                <a:solidFill>
                  <a:schemeClr val="bg1"/>
                </a:solidFill>
                <a:latin typeface="Arial" panose="020B0604020202020204" pitchFamily="34" charset="0"/>
                <a:cs typeface="Arial" panose="020B0604020202020204" pitchFamily="34" charset="0"/>
              </a:rPr>
              <a:t>Tema del Presidente Internazionale</a:t>
            </a:r>
          </a:p>
          <a:p>
            <a:pPr marL="0" indent="0" algn="ctr" rtl="0">
              <a:buNone/>
            </a:pPr>
            <a:r>
              <a:rPr lang="it" sz="2800" b="1" dirty="0">
                <a:solidFill>
                  <a:schemeClr val="bg1"/>
                </a:solidFill>
                <a:latin typeface="Arial" panose="020B0604020202020204" pitchFamily="34" charset="0"/>
                <a:cs typeface="Arial" panose="020B0604020202020204" pitchFamily="34" charset="0"/>
              </a:rPr>
              <a:t>Logo Distrettuale</a:t>
            </a:r>
          </a:p>
          <a:p>
            <a:pPr marL="0" indent="0" algn="ctr" rtl="0">
              <a:buNone/>
            </a:pPr>
            <a:r>
              <a:rPr lang="it" sz="2800" b="1" dirty="0">
                <a:solidFill>
                  <a:schemeClr val="bg1"/>
                </a:solidFill>
                <a:latin typeface="Arial" panose="020B0604020202020204" pitchFamily="34" charset="0"/>
                <a:cs typeface="Arial" panose="020B0604020202020204" pitchFamily="34" charset="0"/>
              </a:rPr>
              <a:t>Agenda del primo semestre</a:t>
            </a:r>
          </a:p>
          <a:p>
            <a:pPr marL="0" indent="0" algn="ctr" rtl="0">
              <a:buNone/>
            </a:pPr>
            <a:r>
              <a:rPr lang="it" sz="2800" b="1" dirty="0">
                <a:solidFill>
                  <a:schemeClr val="bg1"/>
                </a:solidFill>
                <a:latin typeface="Arial" panose="020B0604020202020204" pitchFamily="34" charset="0"/>
                <a:cs typeface="Arial" panose="020B0604020202020204" pitchFamily="34" charset="0"/>
              </a:rPr>
              <a:t>Progetti Rotary Rotaract</a:t>
            </a:r>
          </a:p>
          <a:p>
            <a:pPr marL="0" indent="0" algn="ctr" rtl="0">
              <a:buNone/>
            </a:pPr>
            <a:r>
              <a:rPr lang="it" sz="2800" b="1" dirty="0">
                <a:solidFill>
                  <a:schemeClr val="bg1"/>
                </a:solidFill>
                <a:latin typeface="Arial" panose="020B0604020202020204" pitchFamily="34" charset="0"/>
                <a:cs typeface="Arial" panose="020B0604020202020204" pitchFamily="34" charset="0"/>
              </a:rPr>
              <a:t>Stato della Formazione</a:t>
            </a:r>
            <a:endParaRPr lang="it" sz="4000" b="1" i="0" u="none" baseline="0" dirty="0">
              <a:solidFill>
                <a:schemeClr val="bg1"/>
              </a:solidFill>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2F7F2875-5958-A0E8-9830-D6D7289A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265" y="5701131"/>
            <a:ext cx="7050813" cy="857927"/>
          </a:xfrm>
          <a:prstGeom prst="rect">
            <a:avLst/>
          </a:prstGeom>
        </p:spPr>
      </p:pic>
      <p:sp>
        <p:nvSpPr>
          <p:cNvPr id="12" name="CasellaDiTesto 11">
            <a:extLst>
              <a:ext uri="{FF2B5EF4-FFF2-40B4-BE49-F238E27FC236}">
                <a16:creationId xmlns:a16="http://schemas.microsoft.com/office/drawing/2014/main" id="{9C955CF0-F439-659A-7B49-7210128D67EE}"/>
              </a:ext>
            </a:extLst>
          </p:cNvPr>
          <p:cNvSpPr txBox="1"/>
          <p:nvPr/>
        </p:nvSpPr>
        <p:spPr>
          <a:xfrm>
            <a:off x="439783" y="5965431"/>
            <a:ext cx="3518977" cy="615553"/>
          </a:xfrm>
          <a:prstGeom prst="rect">
            <a:avLst/>
          </a:prstGeom>
          <a:noFill/>
        </p:spPr>
        <p:txBody>
          <a:bodyPr wrap="none" rtlCol="0">
            <a:spAutoFit/>
          </a:bodyPr>
          <a:lstStyle/>
          <a:p>
            <a:r>
              <a:rPr lang="it-IT" sz="1600" b="1" dirty="0">
                <a:solidFill>
                  <a:schemeClr val="bg1"/>
                </a:solidFill>
                <a:latin typeface="Arial" panose="020B0604020202020204" pitchFamily="34" charset="0"/>
                <a:cs typeface="Arial" panose="020B0604020202020204" pitchFamily="34" charset="0"/>
              </a:rPr>
              <a:t>SIPE 23.24 Istituto Sobrero</a:t>
            </a:r>
          </a:p>
          <a:p>
            <a:r>
              <a:rPr lang="it-IT" dirty="0">
                <a:solidFill>
                  <a:schemeClr val="bg1"/>
                </a:solidFill>
                <a:latin typeface="Arial" panose="020B0604020202020204" pitchFamily="34" charset="0"/>
                <a:cs typeface="Arial" panose="020B0604020202020204" pitchFamily="34" charset="0"/>
              </a:rPr>
              <a:t>CASALE M.to (AL) 1 Aprile 2023</a:t>
            </a:r>
          </a:p>
        </p:txBody>
      </p:sp>
      <p:sp>
        <p:nvSpPr>
          <p:cNvPr id="2" name="Rectangle 8">
            <a:extLst>
              <a:ext uri="{FF2B5EF4-FFF2-40B4-BE49-F238E27FC236}">
                <a16:creationId xmlns:a16="http://schemas.microsoft.com/office/drawing/2014/main" id="{CDBE324F-AA7E-A9A4-47B3-06F39D134FC2}"/>
              </a:ext>
            </a:extLst>
          </p:cNvPr>
          <p:cNvSpPr/>
          <p:nvPr/>
        </p:nvSpPr>
        <p:spPr>
          <a:xfrm>
            <a:off x="0" y="531535"/>
            <a:ext cx="12192000" cy="85792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 sz="4000" b="1" dirty="0">
                <a:highlight>
                  <a:srgbClr val="01B4E7"/>
                </a:highlight>
              </a:rPr>
              <a:t>Oggi lavoreremo insieme su questi argomenti</a:t>
            </a:r>
          </a:p>
        </p:txBody>
      </p:sp>
      <p:sp>
        <p:nvSpPr>
          <p:cNvPr id="3" name="CasellaDiTesto 2">
            <a:extLst>
              <a:ext uri="{FF2B5EF4-FFF2-40B4-BE49-F238E27FC236}">
                <a16:creationId xmlns:a16="http://schemas.microsoft.com/office/drawing/2014/main" id="{4C1D0F1A-E3CF-7BA6-022F-062341C3D35E}"/>
              </a:ext>
            </a:extLst>
          </p:cNvPr>
          <p:cNvSpPr txBox="1"/>
          <p:nvPr/>
        </p:nvSpPr>
        <p:spPr>
          <a:xfrm>
            <a:off x="6096000" y="3694767"/>
            <a:ext cx="5856078" cy="1815882"/>
          </a:xfrm>
          <a:prstGeom prst="rect">
            <a:avLst/>
          </a:prstGeom>
          <a:noFill/>
        </p:spPr>
        <p:txBody>
          <a:bodyPr wrap="square" rtlCol="0">
            <a:spAutoFit/>
          </a:bodyPr>
          <a:lstStyle/>
          <a:p>
            <a:pPr marL="0" indent="0" algn="ctr" rtl="0">
              <a:buNone/>
            </a:pPr>
            <a:r>
              <a:rPr lang="it" sz="2800" b="1" dirty="0">
                <a:solidFill>
                  <a:schemeClr val="bg1"/>
                </a:solidFill>
                <a:latin typeface="Arial" panose="020B0604020202020204" pitchFamily="34" charset="0"/>
                <a:cs typeface="Arial" panose="020B0604020202020204" pitchFamily="34" charset="0"/>
              </a:rPr>
              <a:t>Richiedere una Sovv. Distrettuale</a:t>
            </a:r>
          </a:p>
          <a:p>
            <a:pPr marL="0" indent="0" algn="ctr" rtl="0">
              <a:buNone/>
            </a:pPr>
            <a:r>
              <a:rPr lang="it" sz="2800" b="1" dirty="0">
                <a:solidFill>
                  <a:schemeClr val="bg1"/>
                </a:solidFill>
                <a:latin typeface="Arial" panose="020B0604020202020204" pitchFamily="34" charset="0"/>
                <a:cs typeface="Arial" panose="020B0604020202020204" pitchFamily="34" charset="0"/>
              </a:rPr>
              <a:t>Pianificare: a che punto siamo</a:t>
            </a:r>
          </a:p>
          <a:p>
            <a:pPr marL="0" indent="0" algn="ctr" rtl="0">
              <a:buNone/>
            </a:pPr>
            <a:r>
              <a:rPr lang="it" sz="2800" b="1" dirty="0">
                <a:solidFill>
                  <a:schemeClr val="bg1"/>
                </a:solidFill>
                <a:latin typeface="Arial" panose="020B0604020202020204" pitchFamily="34" charset="0"/>
                <a:cs typeface="Arial" panose="020B0604020202020204" pitchFamily="34" charset="0"/>
              </a:rPr>
              <a:t>Lo scambio Giovani</a:t>
            </a:r>
          </a:p>
          <a:p>
            <a:pPr marL="0" indent="0" algn="ctr" rtl="0">
              <a:buNone/>
            </a:pPr>
            <a:r>
              <a:rPr lang="it" sz="2800" b="1" dirty="0">
                <a:solidFill>
                  <a:schemeClr val="bg1"/>
                </a:solidFill>
                <a:latin typeface="Arial" panose="020B0604020202020204" pitchFamily="34" charset="0"/>
                <a:cs typeface="Arial" panose="020B0604020202020204" pitchFamily="34" charset="0"/>
              </a:rPr>
              <a:t>Adempimenti amministrativi</a:t>
            </a:r>
          </a:p>
        </p:txBody>
      </p:sp>
      <p:pic>
        <p:nvPicPr>
          <p:cNvPr id="7" name="Immagine 6" descr="Immagine che contiene persona, remare, sport, tavolo da biliardo&#10;&#10;Descrizione generata automaticamente">
            <a:extLst>
              <a:ext uri="{FF2B5EF4-FFF2-40B4-BE49-F238E27FC236}">
                <a16:creationId xmlns:a16="http://schemas.microsoft.com/office/drawing/2014/main" id="{2D7CFC7D-81BC-96A4-81E9-C37F4C08D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922" y="1755122"/>
            <a:ext cx="2912178" cy="1661811"/>
          </a:xfrm>
          <a:prstGeom prst="rect">
            <a:avLst/>
          </a:prstGeom>
        </p:spPr>
      </p:pic>
      <p:pic>
        <p:nvPicPr>
          <p:cNvPr id="6" name="Immagine 5" descr="Immagine che contiene persona&#10;&#10;Descrizione generata automaticamente">
            <a:extLst>
              <a:ext uri="{FF2B5EF4-FFF2-40B4-BE49-F238E27FC236}">
                <a16:creationId xmlns:a16="http://schemas.microsoft.com/office/drawing/2014/main" id="{E9E5F841-E490-17B4-7A1F-70DB97D6D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711" y="3890130"/>
            <a:ext cx="2855385" cy="1638116"/>
          </a:xfrm>
          <a:prstGeom prst="rect">
            <a:avLst/>
          </a:prstGeom>
        </p:spPr>
      </p:pic>
    </p:spTree>
    <p:custDataLst>
      <p:tags r:id="rId1"/>
    </p:custDataLst>
    <p:extLst>
      <p:ext uri="{BB962C8B-B14F-4D97-AF65-F5344CB8AC3E}">
        <p14:creationId xmlns:p14="http://schemas.microsoft.com/office/powerpoint/2010/main" val="4229393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557048" y="218889"/>
            <a:ext cx="12052041" cy="124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COMMISSIONE ORIENTAMENTO</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a:solidFill>
                  <a:prstClr val="white"/>
                </a:solidFill>
                <a:latin typeface="Arial" panose="020B0604020202020204" pitchFamily="34" charset="0"/>
                <a:cs typeface="Arial" panose="020B0604020202020204" pitchFamily="34" charset="0"/>
              </a:rPr>
              <a:t>Chiara </a:t>
            </a:r>
            <a:r>
              <a:rPr lang="en-US" sz="2400" b="1" noProof="0" dirty="0" err="1">
                <a:solidFill>
                  <a:prstClr val="white"/>
                </a:solidFill>
                <a:latin typeface="Arial" panose="020B0604020202020204" pitchFamily="34" charset="0"/>
                <a:cs typeface="Arial" panose="020B0604020202020204" pitchFamily="34" charset="0"/>
              </a:rPr>
              <a:t>Barattino</a:t>
            </a:r>
            <a:r>
              <a:rPr lang="en-US" sz="2400" b="1" noProof="0" dirty="0">
                <a:solidFill>
                  <a:prstClr val="white"/>
                </a:solidFill>
                <a:latin typeface="Arial" panose="020B0604020202020204" pitchFamily="34" charset="0"/>
                <a:cs typeface="Arial" panose="020B0604020202020204" pitchFamily="34" charset="0"/>
              </a:rPr>
              <a:t>, Presidente </a:t>
            </a:r>
            <a:r>
              <a:rPr lang="en-US" sz="2400" b="1" dirty="0">
                <a:solidFill>
                  <a:prstClr val="white"/>
                </a:solidFill>
                <a:latin typeface="Arial" panose="020B0604020202020204" pitchFamily="34" charset="0"/>
                <a:cs typeface="Arial" panose="020B0604020202020204" pitchFamily="34" charset="0"/>
              </a:rPr>
              <a:t>C</a:t>
            </a:r>
            <a:r>
              <a:rPr lang="en-US" sz="2400" b="1" noProof="0" dirty="0" err="1">
                <a:solidFill>
                  <a:prstClr val="white"/>
                </a:solidFill>
                <a:latin typeface="Arial" panose="020B0604020202020204" pitchFamily="34" charset="0"/>
                <a:cs typeface="Arial" panose="020B0604020202020204" pitchFamily="34" charset="0"/>
              </a:rPr>
              <a:t>ommissione</a:t>
            </a:r>
            <a:r>
              <a:rPr lang="en-US" sz="2400" b="1" noProof="0" dirty="0">
                <a:solidFill>
                  <a:prstClr val="white"/>
                </a:solidFill>
                <a:latin typeface="Arial" panose="020B0604020202020204" pitchFamily="34" charset="0"/>
                <a:cs typeface="Arial" panose="020B0604020202020204" pitchFamily="34" charset="0"/>
              </a:rPr>
              <a:t> </a:t>
            </a:r>
            <a:r>
              <a:rPr lang="en-US" sz="2400" b="1" noProof="0" dirty="0" err="1">
                <a:solidFill>
                  <a:prstClr val="white"/>
                </a:solidFill>
                <a:latin typeface="Arial" panose="020B0604020202020204" pitchFamily="34" charset="0"/>
                <a:cs typeface="Arial" panose="020B0604020202020204" pitchFamily="34" charset="0"/>
              </a:rPr>
              <a:t>Orientamento</a:t>
            </a:r>
            <a:r>
              <a:rPr lang="en-US" sz="2400" b="1" noProof="0" dirty="0">
                <a:solidFill>
                  <a:prstClr val="white"/>
                </a:solidFill>
                <a:latin typeface="Arial" panose="020B0604020202020204" pitchFamily="34" charset="0"/>
                <a:cs typeface="Arial" panose="020B0604020202020204" pitchFamily="34" charset="0"/>
              </a:rPr>
              <a:t> A.R. 2023 - 2024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cxnSp>
        <p:nvCxnSpPr>
          <p:cNvPr id="38" name="Connettore diritto 37">
            <a:extLst>
              <a:ext uri="{FF2B5EF4-FFF2-40B4-BE49-F238E27FC236}">
                <a16:creationId xmlns:a16="http://schemas.microsoft.com/office/drawing/2014/main" id="{F3882844-04AE-F3ED-7A29-2EC28A6E214E}"/>
              </a:ext>
            </a:extLst>
          </p:cNvPr>
          <p:cNvCxnSpPr>
            <a:cxnSpLocks/>
          </p:cNvCxnSpPr>
          <p:nvPr/>
        </p:nvCxnSpPr>
        <p:spPr>
          <a:xfrm>
            <a:off x="2587633" y="5675931"/>
            <a:ext cx="0" cy="8673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1F69E71A-036F-F5A0-8663-D4E7C0D730C1}"/>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Casale (AL), 1 Aprile 2023</a:t>
            </a:r>
          </a:p>
        </p:txBody>
      </p:sp>
      <p:sp>
        <p:nvSpPr>
          <p:cNvPr id="3" name="CasellaDiTesto 2">
            <a:extLst>
              <a:ext uri="{FF2B5EF4-FFF2-40B4-BE49-F238E27FC236}">
                <a16:creationId xmlns:a16="http://schemas.microsoft.com/office/drawing/2014/main" id="{CABFA9EA-D2A4-23A1-0AA9-BEBD1F38A6FF}"/>
              </a:ext>
            </a:extLst>
          </p:cNvPr>
          <p:cNvSpPr txBox="1"/>
          <p:nvPr/>
        </p:nvSpPr>
        <p:spPr>
          <a:xfrm>
            <a:off x="69979" y="1498758"/>
            <a:ext cx="10685418" cy="2862322"/>
          </a:xfrm>
          <a:prstGeom prst="rect">
            <a:avLst/>
          </a:prstGeom>
          <a:noFill/>
        </p:spPr>
        <p:txBody>
          <a:bodyPr wrap="square" rtlCol="0">
            <a:spAutoFit/>
          </a:bodyPr>
          <a:lstStyle/>
          <a:p>
            <a:r>
              <a:rPr lang="it-IT" sz="2000" dirty="0">
                <a:solidFill>
                  <a:srgbClr val="002060"/>
                </a:solidFill>
                <a:latin typeface="Arial" panose="020B0604020202020204" pitchFamily="34" charset="0"/>
                <a:cs typeface="Arial" panose="020B0604020202020204" pitchFamily="34" charset="0"/>
              </a:rPr>
              <a:t>I Progetti della Commissione: </a:t>
            </a:r>
          </a:p>
          <a:p>
            <a:endParaRPr lang="it-IT"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solidFill>
                  <a:srgbClr val="002060"/>
                </a:solidFill>
                <a:latin typeface="Arial" panose="020B0604020202020204" pitchFamily="34" charset="0"/>
                <a:cs typeface="Arial" panose="020B0604020202020204" pitchFamily="34" charset="0"/>
              </a:rPr>
              <a:t>Affiancamento al Progetto </a:t>
            </a:r>
            <a:r>
              <a:rPr lang="it-IT" sz="2000" i="1" dirty="0" err="1">
                <a:solidFill>
                  <a:srgbClr val="002060"/>
                </a:solidFill>
                <a:latin typeface="Arial" panose="020B0604020202020204" pitchFamily="34" charset="0"/>
                <a:cs typeface="Arial" panose="020B0604020202020204" pitchFamily="34" charset="0"/>
              </a:rPr>
              <a:t>OltreAcademy</a:t>
            </a:r>
            <a:r>
              <a:rPr lang="it-IT" sz="2000" dirty="0">
                <a:solidFill>
                  <a:srgbClr val="002060"/>
                </a:solidFill>
                <a:latin typeface="Arial" panose="020B0604020202020204" pitchFamily="34" charset="0"/>
                <a:cs typeface="Arial" panose="020B0604020202020204" pitchFamily="34" charset="0"/>
              </a:rPr>
              <a:t> del Distretto Rotary 2032</a:t>
            </a:r>
          </a:p>
          <a:p>
            <a:pPr marL="285750" indent="-285750">
              <a:buFont typeface="Arial" panose="020B0604020202020204" pitchFamily="34" charset="0"/>
              <a:buChar char="•"/>
            </a:pPr>
            <a:endParaRPr lang="it-IT"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solidFill>
                  <a:srgbClr val="002060"/>
                </a:solidFill>
                <a:latin typeface="Arial" panose="020B0604020202020204" pitchFamily="34" charset="0"/>
                <a:cs typeface="Arial" panose="020B0604020202020204" pitchFamily="34" charset="0"/>
              </a:rPr>
              <a:t>Promuovere la Conoscenza dei Corsi di Studio e delle Esperienze Lavorative che i Rotaractiani &amp; i Rotariani ricoprono nella loro vita, nelle Scuole Secondarie di Primo Grando.</a:t>
            </a:r>
          </a:p>
          <a:p>
            <a:pPr marL="285750" indent="-285750">
              <a:buFont typeface="Arial" panose="020B0604020202020204" pitchFamily="34" charset="0"/>
              <a:buChar char="•"/>
            </a:pPr>
            <a:endParaRPr lang="it-IT"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2000" dirty="0">
                <a:solidFill>
                  <a:srgbClr val="002060"/>
                </a:solidFill>
                <a:latin typeface="Arial" panose="020B0604020202020204" pitchFamily="34" charset="0"/>
                <a:cs typeface="Arial" panose="020B0604020202020204" pitchFamily="34" charset="0"/>
              </a:rPr>
              <a:t>Serate di Formazione con Ospiti di Rilievo su Temi di Interesse Generale </a:t>
            </a:r>
          </a:p>
        </p:txBody>
      </p:sp>
      <p:pic>
        <p:nvPicPr>
          <p:cNvPr id="4" name="Picture 3">
            <a:extLst>
              <a:ext uri="{FF2B5EF4-FFF2-40B4-BE49-F238E27FC236}">
                <a16:creationId xmlns:a16="http://schemas.microsoft.com/office/drawing/2014/main" id="{DE3B0D5B-A75E-738D-C5CE-442C8D480356}"/>
              </a:ext>
            </a:extLst>
          </p:cNvPr>
          <p:cNvPicPr>
            <a:picLocks noChangeAspect="1"/>
          </p:cNvPicPr>
          <p:nvPr/>
        </p:nvPicPr>
        <p:blipFill>
          <a:blip r:embed="rId7"/>
          <a:stretch>
            <a:fillRect/>
          </a:stretch>
        </p:blipFill>
        <p:spPr>
          <a:xfrm>
            <a:off x="10816047" y="-7798"/>
            <a:ext cx="1375954" cy="1400960"/>
          </a:xfrm>
          <a:prstGeom prst="rect">
            <a:avLst/>
          </a:prstGeom>
        </p:spPr>
      </p:pic>
      <p:pic>
        <p:nvPicPr>
          <p:cNvPr id="2054" name="Picture 6" descr="Blonde Female Teacher Stock Illustrations, Images &amp; Vectors | Shutterstock">
            <a:extLst>
              <a:ext uri="{FF2B5EF4-FFF2-40B4-BE49-F238E27FC236}">
                <a16:creationId xmlns:a16="http://schemas.microsoft.com/office/drawing/2014/main" id="{047230A6-E835-1DDD-8996-82E0A51A8D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734"/>
          <a:stretch/>
        </p:blipFill>
        <p:spPr bwMode="auto">
          <a:xfrm>
            <a:off x="9564782" y="3437753"/>
            <a:ext cx="2158031" cy="20978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ories | Rotaract Club of Aruba">
            <a:extLst>
              <a:ext uri="{FF2B5EF4-FFF2-40B4-BE49-F238E27FC236}">
                <a16:creationId xmlns:a16="http://schemas.microsoft.com/office/drawing/2014/main" id="{93A42326-BDFB-2FE1-8C99-BECE8E3F77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4547" y="3750278"/>
            <a:ext cx="870446" cy="87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4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226120" y="218889"/>
            <a:ext cx="12052041" cy="124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DF4B89"/>
                </a:solidFill>
                <a:effectLst/>
                <a:uLnTx/>
                <a:uFillTx/>
                <a:latin typeface="Arial" panose="020B0604020202020204" pitchFamily="34" charset="0"/>
                <a:ea typeface="+mn-ea"/>
                <a:cs typeface="Arial" panose="020B0604020202020204" pitchFamily="34" charset="0"/>
              </a:rPr>
              <a:t>COMMISSIONE AMBIENTE</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noProof="0" dirty="0">
                <a:solidFill>
                  <a:prstClr val="white"/>
                </a:solidFill>
                <a:latin typeface="Arial" panose="020B0604020202020204" pitchFamily="34" charset="0"/>
                <a:cs typeface="Arial" panose="020B0604020202020204" pitchFamily="34" charset="0"/>
              </a:rPr>
              <a:t>Daniel Ben Levy, Presidente </a:t>
            </a:r>
            <a:r>
              <a:rPr lang="en-US" sz="2400" b="1" dirty="0">
                <a:solidFill>
                  <a:prstClr val="white"/>
                </a:solidFill>
                <a:latin typeface="Arial" panose="020B0604020202020204" pitchFamily="34" charset="0"/>
                <a:cs typeface="Arial" panose="020B0604020202020204" pitchFamily="34" charset="0"/>
              </a:rPr>
              <a:t>C</a:t>
            </a:r>
            <a:r>
              <a:rPr lang="en-US" sz="2400" b="1" noProof="0" dirty="0" err="1">
                <a:solidFill>
                  <a:prstClr val="white"/>
                </a:solidFill>
                <a:latin typeface="Arial" panose="020B0604020202020204" pitchFamily="34" charset="0"/>
                <a:cs typeface="Arial" panose="020B0604020202020204" pitchFamily="34" charset="0"/>
              </a:rPr>
              <a:t>ommissione</a:t>
            </a:r>
            <a:r>
              <a:rPr lang="en-US" sz="2400" b="1" noProof="0" dirty="0">
                <a:solidFill>
                  <a:prstClr val="white"/>
                </a:solidFill>
                <a:latin typeface="Arial" panose="020B0604020202020204" pitchFamily="34" charset="0"/>
                <a:cs typeface="Arial" panose="020B0604020202020204" pitchFamily="34" charset="0"/>
              </a:rPr>
              <a:t> </a:t>
            </a:r>
            <a:r>
              <a:rPr lang="en-US" sz="2400" b="1" noProof="0" dirty="0" err="1">
                <a:solidFill>
                  <a:prstClr val="white"/>
                </a:solidFill>
                <a:latin typeface="Arial" panose="020B0604020202020204" pitchFamily="34" charset="0"/>
                <a:cs typeface="Arial" panose="020B0604020202020204" pitchFamily="34" charset="0"/>
              </a:rPr>
              <a:t>Ambiente</a:t>
            </a:r>
            <a:r>
              <a:rPr lang="en-US" sz="2400" b="1" noProof="0" dirty="0">
                <a:solidFill>
                  <a:prstClr val="white"/>
                </a:solidFill>
                <a:latin typeface="Arial" panose="020B0604020202020204" pitchFamily="34" charset="0"/>
                <a:cs typeface="Arial" panose="020B0604020202020204" pitchFamily="34" charset="0"/>
              </a:rPr>
              <a:t> A.R. 2023 - 2024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cxnSp>
        <p:nvCxnSpPr>
          <p:cNvPr id="38" name="Connettore diritto 37">
            <a:extLst>
              <a:ext uri="{FF2B5EF4-FFF2-40B4-BE49-F238E27FC236}">
                <a16:creationId xmlns:a16="http://schemas.microsoft.com/office/drawing/2014/main" id="{F3882844-04AE-F3ED-7A29-2EC28A6E214E}"/>
              </a:ext>
            </a:extLst>
          </p:cNvPr>
          <p:cNvCxnSpPr>
            <a:cxnSpLocks/>
          </p:cNvCxnSpPr>
          <p:nvPr/>
        </p:nvCxnSpPr>
        <p:spPr>
          <a:xfrm>
            <a:off x="2587633" y="5675931"/>
            <a:ext cx="0" cy="8673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57D25376-91D9-C11E-FB2C-20B1FC1A9ED6}"/>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Casale (AL), 1 Aprile 2023</a:t>
            </a:r>
          </a:p>
        </p:txBody>
      </p:sp>
      <p:sp>
        <p:nvSpPr>
          <p:cNvPr id="3" name="CasellaDiTesto 2">
            <a:extLst>
              <a:ext uri="{FF2B5EF4-FFF2-40B4-BE49-F238E27FC236}">
                <a16:creationId xmlns:a16="http://schemas.microsoft.com/office/drawing/2014/main" id="{9986FA82-B6A0-7ABF-C3C0-8ABA576D3A95}"/>
              </a:ext>
            </a:extLst>
          </p:cNvPr>
          <p:cNvSpPr txBox="1"/>
          <p:nvPr/>
        </p:nvSpPr>
        <p:spPr>
          <a:xfrm>
            <a:off x="69979" y="1498758"/>
            <a:ext cx="10685418" cy="3139321"/>
          </a:xfrm>
          <a:prstGeom prst="rect">
            <a:avLst/>
          </a:prstGeom>
          <a:noFill/>
        </p:spPr>
        <p:txBody>
          <a:bodyPr wrap="square" rtlCol="0">
            <a:spAutoFit/>
          </a:bodyPr>
          <a:lstStyle/>
          <a:p>
            <a:r>
              <a:rPr lang="it-IT" dirty="0">
                <a:solidFill>
                  <a:srgbClr val="002060"/>
                </a:solidFill>
                <a:latin typeface="Arial" panose="020B0604020202020204" pitchFamily="34" charset="0"/>
                <a:cs typeface="Arial" panose="020B0604020202020204" pitchFamily="34" charset="0"/>
              </a:rPr>
              <a:t>I Progetti della Commissione: </a:t>
            </a:r>
          </a:p>
          <a:p>
            <a:endParaRPr lang="it-IT"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solidFill>
                  <a:srgbClr val="002060"/>
                </a:solidFill>
                <a:latin typeface="Arial" panose="020B0604020202020204" pitchFamily="34" charset="0"/>
                <a:cs typeface="Arial" panose="020B0604020202020204" pitchFamily="34" charset="0"/>
              </a:rPr>
              <a:t>Serata di Formazione sui Temi Ambientali che Sensibilizzano i Giovani </a:t>
            </a:r>
          </a:p>
          <a:p>
            <a:pPr marL="285750" indent="-285750">
              <a:buFont typeface="Arial" panose="020B0604020202020204" pitchFamily="34" charset="0"/>
              <a:buChar char="•"/>
            </a:pPr>
            <a:endParaRPr lang="it-IT"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solidFill>
                  <a:srgbClr val="002060"/>
                </a:solidFill>
                <a:latin typeface="Arial" panose="020B0604020202020204" pitchFamily="34" charset="0"/>
                <a:cs typeface="Arial" panose="020B0604020202020204" pitchFamily="34" charset="0"/>
              </a:rPr>
              <a:t>Challenge Distrettuale – Competizione in cui ogni Club Prende a Cuore una Realtà Ambientale del Proprio Territorio e ne Fornisce una Soluzione.</a:t>
            </a:r>
          </a:p>
          <a:p>
            <a:pPr marL="285750" indent="-285750">
              <a:buFont typeface="Arial" panose="020B0604020202020204" pitchFamily="34" charset="0"/>
              <a:buChar char="•"/>
            </a:pPr>
            <a:endParaRPr lang="it-IT"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solidFill>
                  <a:srgbClr val="002060"/>
                </a:solidFill>
                <a:latin typeface="Arial" panose="020B0604020202020204" pitchFamily="34" charset="0"/>
                <a:cs typeface="Arial" panose="020B0604020202020204" pitchFamily="34" charset="0"/>
              </a:rPr>
              <a:t>Clean Up – Attività di Pulizia di un’Area Verde; Spiaggia </a:t>
            </a:r>
          </a:p>
          <a:p>
            <a:pPr marL="285750" indent="-285750">
              <a:buFont typeface="Arial" panose="020B0604020202020204" pitchFamily="34" charset="0"/>
              <a:buChar char="•"/>
            </a:pPr>
            <a:endParaRPr lang="it-IT"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solidFill>
                  <a:srgbClr val="002060"/>
                </a:solidFill>
                <a:latin typeface="Arial" panose="020B0604020202020204" pitchFamily="34" charset="0"/>
                <a:cs typeface="Arial" panose="020B0604020202020204" pitchFamily="34" charset="0"/>
              </a:rPr>
              <a:t>CO</a:t>
            </a:r>
            <a:r>
              <a:rPr lang="it-IT" baseline="-25000" dirty="0">
                <a:solidFill>
                  <a:srgbClr val="002060"/>
                </a:solidFill>
                <a:latin typeface="Arial" panose="020B0604020202020204" pitchFamily="34" charset="0"/>
                <a:cs typeface="Arial" panose="020B0604020202020204" pitchFamily="34" charset="0"/>
              </a:rPr>
              <a:t>2</a:t>
            </a:r>
            <a:r>
              <a:rPr lang="it-IT" dirty="0">
                <a:solidFill>
                  <a:srgbClr val="002060"/>
                </a:solidFill>
                <a:latin typeface="Arial" panose="020B0604020202020204" pitchFamily="34" charset="0"/>
                <a:cs typeface="Arial" panose="020B0604020202020204" pitchFamily="34" charset="0"/>
              </a:rPr>
              <a:t> Color Run – Evento Sportivo che coinvolge i Club del Distretto nella</a:t>
            </a:r>
          </a:p>
          <a:p>
            <a:r>
              <a:rPr lang="it-IT" dirty="0">
                <a:solidFill>
                  <a:srgbClr val="002060"/>
                </a:solidFill>
                <a:latin typeface="Arial" panose="020B0604020202020204" pitchFamily="34" charset="0"/>
                <a:cs typeface="Arial" panose="020B0604020202020204" pitchFamily="34" charset="0"/>
              </a:rPr>
              <a:t>     Salvaguardia dell’Ambiente e della Salute </a:t>
            </a:r>
          </a:p>
        </p:txBody>
      </p:sp>
      <p:pic>
        <p:nvPicPr>
          <p:cNvPr id="1026" name="Picture 2" descr="Agenda 2030 en España. Una oportunidad para las personas y el planeta">
            <a:extLst>
              <a:ext uri="{FF2B5EF4-FFF2-40B4-BE49-F238E27FC236}">
                <a16:creationId xmlns:a16="http://schemas.microsoft.com/office/drawing/2014/main" id="{E6DD287C-AB46-B976-CC38-B493BB1AB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0698" y="2971769"/>
            <a:ext cx="3831323" cy="2554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ries | Rotaract Club of Aruba">
            <a:extLst>
              <a:ext uri="{FF2B5EF4-FFF2-40B4-BE49-F238E27FC236}">
                <a16:creationId xmlns:a16="http://schemas.microsoft.com/office/drawing/2014/main" id="{2A4BF457-0710-B877-1CD0-29B25C9B65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1766" y="3429000"/>
            <a:ext cx="1645241" cy="1645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1A9B4FFA-809E-0B1A-3DE9-37E33CDBDB11}"/>
              </a:ext>
            </a:extLst>
          </p:cNvPr>
          <p:cNvPicPr>
            <a:picLocks noChangeAspect="1"/>
          </p:cNvPicPr>
          <p:nvPr/>
        </p:nvPicPr>
        <p:blipFill>
          <a:blip r:embed="rId9"/>
          <a:stretch>
            <a:fillRect/>
          </a:stretch>
        </p:blipFill>
        <p:spPr>
          <a:xfrm>
            <a:off x="10816047" y="-7798"/>
            <a:ext cx="1375954" cy="1400960"/>
          </a:xfrm>
          <a:prstGeom prst="rect">
            <a:avLst/>
          </a:prstGeom>
        </p:spPr>
      </p:pic>
    </p:spTree>
    <p:extLst>
      <p:ext uri="{BB962C8B-B14F-4D97-AF65-F5344CB8AC3E}">
        <p14:creationId xmlns:p14="http://schemas.microsoft.com/office/powerpoint/2010/main" val="394779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PROGRAMMA DI EVENTI DISTRETTUALI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Arrow: Right 1">
            <a:extLst>
              <a:ext uri="{FF2B5EF4-FFF2-40B4-BE49-F238E27FC236}">
                <a16:creationId xmlns:a16="http://schemas.microsoft.com/office/drawing/2014/main" id="{68F09732-EAD1-2A2E-9EF5-D1DAA08CC7D6}"/>
              </a:ext>
            </a:extLst>
          </p:cNvPr>
          <p:cNvSpPr/>
          <p:nvPr/>
        </p:nvSpPr>
        <p:spPr>
          <a:xfrm>
            <a:off x="0" y="3048727"/>
            <a:ext cx="12192000" cy="957943"/>
          </a:xfrm>
          <a:prstGeom prst="rightArrow">
            <a:avLst>
              <a:gd name="adj1" fmla="val 50000"/>
              <a:gd name="adj2" fmla="val 22887"/>
            </a:avLst>
          </a:prstGeom>
          <a:gradFill flip="none" rotWithShape="1">
            <a:gsLst>
              <a:gs pos="10000">
                <a:srgbClr val="E45227"/>
              </a:gs>
              <a:gs pos="41000">
                <a:srgbClr val="8A184F"/>
              </a:gs>
              <a:gs pos="66000">
                <a:srgbClr val="1E4A8C"/>
              </a:gs>
              <a:gs pos="100000">
                <a:srgbClr val="F8E9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 name="Group 33">
            <a:extLst>
              <a:ext uri="{FF2B5EF4-FFF2-40B4-BE49-F238E27FC236}">
                <a16:creationId xmlns:a16="http://schemas.microsoft.com/office/drawing/2014/main" id="{B0C2F806-3600-ECC4-666B-9A5C649BCE9B}"/>
              </a:ext>
            </a:extLst>
          </p:cNvPr>
          <p:cNvGrpSpPr/>
          <p:nvPr/>
        </p:nvGrpSpPr>
        <p:grpSpPr>
          <a:xfrm>
            <a:off x="2033115" y="2680360"/>
            <a:ext cx="1663028" cy="2309039"/>
            <a:chOff x="1726472" y="2680360"/>
            <a:chExt cx="1663028" cy="2309039"/>
          </a:xfrm>
        </p:grpSpPr>
        <p:sp>
          <p:nvSpPr>
            <p:cNvPr id="4" name="Flowchart: Connector 3">
              <a:extLst>
                <a:ext uri="{FF2B5EF4-FFF2-40B4-BE49-F238E27FC236}">
                  <a16:creationId xmlns:a16="http://schemas.microsoft.com/office/drawing/2014/main" id="{85DA5F61-A109-065F-DCFF-05A236195162}"/>
                </a:ext>
              </a:extLst>
            </p:cNvPr>
            <p:cNvSpPr/>
            <p:nvPr/>
          </p:nvSpPr>
          <p:spPr>
            <a:xfrm>
              <a:off x="2174810" y="3170647"/>
              <a:ext cx="766354" cy="740228"/>
            </a:xfrm>
            <a:prstGeom prst="flowChartConnector">
              <a:avLst/>
            </a:prstGeom>
            <a:solidFill>
              <a:schemeClr val="bg1"/>
            </a:solidFill>
            <a:ln w="38100">
              <a:solidFill>
                <a:srgbClr val="5E7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DDA36C80-55B0-54BC-E853-F0C42A8FD6C3}"/>
                </a:ext>
              </a:extLst>
            </p:cNvPr>
            <p:cNvSpPr txBox="1"/>
            <p:nvPr/>
          </p:nvSpPr>
          <p:spPr>
            <a:xfrm>
              <a:off x="1775336" y="2680360"/>
              <a:ext cx="1565301" cy="461665"/>
            </a:xfrm>
            <a:prstGeom prst="rect">
              <a:avLst/>
            </a:prstGeom>
            <a:noFill/>
          </p:spPr>
          <p:txBody>
            <a:bodyPr wrap="square" rtlCol="0">
              <a:spAutoFit/>
            </a:bodyPr>
            <a:lstStyle/>
            <a:p>
              <a:pPr algn="ctr"/>
              <a:r>
                <a:rPr lang="it-IT" sz="1200" i="1" dirty="0">
                  <a:solidFill>
                    <a:srgbClr val="53717A"/>
                  </a:solidFill>
                  <a:latin typeface="Arial" panose="020B0604020202020204" pitchFamily="34" charset="0"/>
                  <a:cs typeface="Arial" panose="020B0604020202020204" pitchFamily="34" charset="0"/>
                </a:rPr>
                <a:t>A partire da settembre</a:t>
              </a:r>
            </a:p>
          </p:txBody>
        </p:sp>
        <p:sp>
          <p:nvSpPr>
            <p:cNvPr id="15" name="TextBox 14">
              <a:extLst>
                <a:ext uri="{FF2B5EF4-FFF2-40B4-BE49-F238E27FC236}">
                  <a16:creationId xmlns:a16="http://schemas.microsoft.com/office/drawing/2014/main" id="{47312174-879E-06C0-4013-073A9D203CD7}"/>
                </a:ext>
              </a:extLst>
            </p:cNvPr>
            <p:cNvSpPr txBox="1"/>
            <p:nvPr/>
          </p:nvSpPr>
          <p:spPr>
            <a:xfrm>
              <a:off x="1726472" y="4035292"/>
              <a:ext cx="1663028" cy="954107"/>
            </a:xfrm>
            <a:prstGeom prst="rect">
              <a:avLst/>
            </a:prstGeom>
            <a:noFill/>
          </p:spPr>
          <p:txBody>
            <a:bodyPr wrap="square" rtlCol="0">
              <a:spAutoFit/>
            </a:bodyPr>
            <a:lstStyle/>
            <a:p>
              <a:pPr algn="ctr"/>
              <a:r>
                <a:rPr lang="it-IT" sz="1400" b="1" dirty="0">
                  <a:solidFill>
                    <a:srgbClr val="5B7677"/>
                  </a:solidFill>
                  <a:latin typeface="Arial" panose="020B0604020202020204" pitchFamily="34" charset="0"/>
                  <a:cs typeface="Arial" panose="020B0604020202020204" pitchFamily="34" charset="0"/>
                </a:rPr>
                <a:t>Visite</a:t>
              </a:r>
              <a:r>
                <a:rPr lang="it-IT" sz="1400" dirty="0">
                  <a:solidFill>
                    <a:srgbClr val="5B7677"/>
                  </a:solidFill>
                  <a:latin typeface="Arial" panose="020B0604020202020204" pitchFamily="34" charset="0"/>
                  <a:cs typeface="Arial" panose="020B0604020202020204" pitchFamily="34" charset="0"/>
                </a:rPr>
                <a:t> del </a:t>
              </a:r>
              <a:r>
                <a:rPr lang="it-IT" sz="1400" b="1" dirty="0">
                  <a:solidFill>
                    <a:srgbClr val="5B7677"/>
                  </a:solidFill>
                  <a:latin typeface="Arial" panose="020B0604020202020204" pitchFamily="34" charset="0"/>
                  <a:cs typeface="Arial" panose="020B0604020202020204" pitchFamily="34" charset="0"/>
                </a:rPr>
                <a:t>Rappresentante Distrettuale </a:t>
              </a:r>
              <a:r>
                <a:rPr lang="it-IT" sz="1400" dirty="0">
                  <a:solidFill>
                    <a:srgbClr val="5B7677"/>
                  </a:solidFill>
                  <a:latin typeface="Arial" panose="020B0604020202020204" pitchFamily="34" charset="0"/>
                  <a:cs typeface="Arial" panose="020B0604020202020204" pitchFamily="34" charset="0"/>
                </a:rPr>
                <a:t>ai 24 </a:t>
              </a:r>
              <a:r>
                <a:rPr lang="it-IT" sz="1400" b="1" dirty="0">
                  <a:solidFill>
                    <a:srgbClr val="5B7677"/>
                  </a:solidFill>
                  <a:latin typeface="Arial" panose="020B0604020202020204" pitchFamily="34" charset="0"/>
                  <a:cs typeface="Arial" panose="020B0604020202020204" pitchFamily="34" charset="0"/>
                </a:rPr>
                <a:t>Club</a:t>
              </a:r>
              <a:r>
                <a:rPr lang="it-IT" sz="1400" dirty="0">
                  <a:solidFill>
                    <a:srgbClr val="5B7677"/>
                  </a:solidFill>
                  <a:latin typeface="Arial" panose="020B0604020202020204" pitchFamily="34" charset="0"/>
                  <a:cs typeface="Arial" panose="020B0604020202020204" pitchFamily="34" charset="0"/>
                </a:rPr>
                <a:t> del Distretto</a:t>
              </a:r>
            </a:p>
          </p:txBody>
        </p:sp>
      </p:grpSp>
      <p:grpSp>
        <p:nvGrpSpPr>
          <p:cNvPr id="35" name="Group 34">
            <a:extLst>
              <a:ext uri="{FF2B5EF4-FFF2-40B4-BE49-F238E27FC236}">
                <a16:creationId xmlns:a16="http://schemas.microsoft.com/office/drawing/2014/main" id="{1ED91437-393C-2496-ED68-BC173880535F}"/>
              </a:ext>
            </a:extLst>
          </p:cNvPr>
          <p:cNvGrpSpPr/>
          <p:nvPr/>
        </p:nvGrpSpPr>
        <p:grpSpPr>
          <a:xfrm>
            <a:off x="4172859" y="2864395"/>
            <a:ext cx="1565301" cy="1640019"/>
            <a:chOff x="5287270" y="2864395"/>
            <a:chExt cx="1565301" cy="1640019"/>
          </a:xfrm>
        </p:grpSpPr>
        <p:sp>
          <p:nvSpPr>
            <p:cNvPr id="6" name="Flowchart: Connector 5">
              <a:extLst>
                <a:ext uri="{FF2B5EF4-FFF2-40B4-BE49-F238E27FC236}">
                  <a16:creationId xmlns:a16="http://schemas.microsoft.com/office/drawing/2014/main" id="{FEF902DA-DD64-2887-6348-90A3F68637A1}"/>
                </a:ext>
              </a:extLst>
            </p:cNvPr>
            <p:cNvSpPr/>
            <p:nvPr/>
          </p:nvSpPr>
          <p:spPr>
            <a:xfrm>
              <a:off x="5712821" y="3170009"/>
              <a:ext cx="766354" cy="740228"/>
            </a:xfrm>
            <a:prstGeom prst="flowChartConnector">
              <a:avLst/>
            </a:prstGeom>
            <a:solidFill>
              <a:schemeClr val="bg1"/>
            </a:solidFill>
            <a:ln w="38100">
              <a:solidFill>
                <a:srgbClr val="6A2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5B1DF59-707B-CA1C-E55B-EC6477E88A13}"/>
                </a:ext>
              </a:extLst>
            </p:cNvPr>
            <p:cNvSpPr txBox="1"/>
            <p:nvPr/>
          </p:nvSpPr>
          <p:spPr>
            <a:xfrm>
              <a:off x="5287270" y="2864395"/>
              <a:ext cx="1565301" cy="276999"/>
            </a:xfrm>
            <a:prstGeom prst="rect">
              <a:avLst/>
            </a:prstGeom>
            <a:noFill/>
          </p:spPr>
          <p:txBody>
            <a:bodyPr wrap="square" rtlCol="0">
              <a:spAutoFit/>
            </a:bodyPr>
            <a:lstStyle/>
            <a:p>
              <a:pPr algn="ctr"/>
              <a:r>
                <a:rPr lang="it-IT" sz="1200" i="1" dirty="0">
                  <a:solidFill>
                    <a:srgbClr val="6F245E"/>
                  </a:solidFill>
                  <a:latin typeface="Arial" panose="020B0604020202020204" pitchFamily="34" charset="0"/>
                  <a:cs typeface="Arial" panose="020B0604020202020204" pitchFamily="34" charset="0"/>
                </a:rPr>
                <a:t>Inizio ottobre</a:t>
              </a:r>
            </a:p>
          </p:txBody>
        </p:sp>
        <p:sp>
          <p:nvSpPr>
            <p:cNvPr id="23" name="TextBox 22">
              <a:extLst>
                <a:ext uri="{FF2B5EF4-FFF2-40B4-BE49-F238E27FC236}">
                  <a16:creationId xmlns:a16="http://schemas.microsoft.com/office/drawing/2014/main" id="{E66470FC-BF8B-477B-39DF-FFA50B47B222}"/>
                </a:ext>
              </a:extLst>
            </p:cNvPr>
            <p:cNvSpPr txBox="1"/>
            <p:nvPr/>
          </p:nvSpPr>
          <p:spPr>
            <a:xfrm>
              <a:off x="5423765" y="3981194"/>
              <a:ext cx="1341407" cy="523220"/>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Apertura Anno Sociale </a:t>
              </a:r>
              <a:endParaRPr lang="it-IT" sz="1400" dirty="0">
                <a:solidFill>
                  <a:srgbClr val="71245D"/>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1453B7FE-B062-85AB-9FDD-57BFBBEDE17B}"/>
              </a:ext>
            </a:extLst>
          </p:cNvPr>
          <p:cNvGrpSpPr/>
          <p:nvPr/>
        </p:nvGrpSpPr>
        <p:grpSpPr>
          <a:xfrm>
            <a:off x="8256893" y="2872603"/>
            <a:ext cx="1565301" cy="1604918"/>
            <a:chOff x="8851360" y="2872603"/>
            <a:chExt cx="1565301" cy="1604918"/>
          </a:xfrm>
        </p:grpSpPr>
        <p:sp>
          <p:nvSpPr>
            <p:cNvPr id="10" name="Flowchart: Connector 9">
              <a:extLst>
                <a:ext uri="{FF2B5EF4-FFF2-40B4-BE49-F238E27FC236}">
                  <a16:creationId xmlns:a16="http://schemas.microsoft.com/office/drawing/2014/main" id="{26DC6C6A-E6E1-A160-DA08-FB760D58D01D}"/>
                </a:ext>
              </a:extLst>
            </p:cNvPr>
            <p:cNvSpPr/>
            <p:nvPr/>
          </p:nvSpPr>
          <p:spPr>
            <a:xfrm>
              <a:off x="9250834" y="3166293"/>
              <a:ext cx="766354" cy="740228"/>
            </a:xfrm>
            <a:prstGeom prst="flowChartConnector">
              <a:avLst/>
            </a:prstGeom>
            <a:solidFill>
              <a:schemeClr val="bg1"/>
            </a:solidFill>
            <a:ln w="38100">
              <a:solidFill>
                <a:srgbClr val="A8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Box 23">
              <a:extLst>
                <a:ext uri="{FF2B5EF4-FFF2-40B4-BE49-F238E27FC236}">
                  <a16:creationId xmlns:a16="http://schemas.microsoft.com/office/drawing/2014/main" id="{0BD688BC-A7AD-C730-F211-33B801E0B78B}"/>
                </a:ext>
              </a:extLst>
            </p:cNvPr>
            <p:cNvSpPr txBox="1"/>
            <p:nvPr/>
          </p:nvSpPr>
          <p:spPr>
            <a:xfrm>
              <a:off x="8963306" y="3954301"/>
              <a:ext cx="1341407" cy="523220"/>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Distrettuale Natalizia </a:t>
              </a:r>
              <a:endParaRPr lang="it-IT" sz="1400" dirty="0">
                <a:solidFill>
                  <a:srgbClr val="B9373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4466856-4EB4-7423-8D56-4A1BFB586E93}"/>
                </a:ext>
              </a:extLst>
            </p:cNvPr>
            <p:cNvSpPr txBox="1"/>
            <p:nvPr/>
          </p:nvSpPr>
          <p:spPr>
            <a:xfrm>
              <a:off x="8851360" y="2872603"/>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Metà dicembre</a:t>
              </a:r>
            </a:p>
          </p:txBody>
        </p:sp>
      </p:grpSp>
      <p:grpSp>
        <p:nvGrpSpPr>
          <p:cNvPr id="36" name="Group 35">
            <a:extLst>
              <a:ext uri="{FF2B5EF4-FFF2-40B4-BE49-F238E27FC236}">
                <a16:creationId xmlns:a16="http://schemas.microsoft.com/office/drawing/2014/main" id="{31991C35-1864-E1C7-82B6-D228F3433CAF}"/>
              </a:ext>
            </a:extLst>
          </p:cNvPr>
          <p:cNvGrpSpPr/>
          <p:nvPr/>
        </p:nvGrpSpPr>
        <p:grpSpPr>
          <a:xfrm>
            <a:off x="6214876" y="2104681"/>
            <a:ext cx="1565301" cy="2130769"/>
            <a:chOff x="7081539" y="2104681"/>
            <a:chExt cx="1565301" cy="2130769"/>
          </a:xfrm>
        </p:grpSpPr>
        <p:sp>
          <p:nvSpPr>
            <p:cNvPr id="8" name="Flowchart: Connector 7">
              <a:extLst>
                <a:ext uri="{FF2B5EF4-FFF2-40B4-BE49-F238E27FC236}">
                  <a16:creationId xmlns:a16="http://schemas.microsoft.com/office/drawing/2014/main" id="{3ADCC0B2-31D5-6B85-F7B1-BAEDE2FA379B}"/>
                </a:ext>
              </a:extLst>
            </p:cNvPr>
            <p:cNvSpPr/>
            <p:nvPr/>
          </p:nvSpPr>
          <p:spPr>
            <a:xfrm>
              <a:off x="7481828" y="3170647"/>
              <a:ext cx="766354" cy="740228"/>
            </a:xfrm>
            <a:prstGeom prst="flowChartConnector">
              <a:avLst/>
            </a:prstGeom>
            <a:solidFill>
              <a:schemeClr val="bg1"/>
            </a:solidFill>
            <a:ln w="38100">
              <a:solidFill>
                <a:srgbClr val="811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Box 24">
              <a:extLst>
                <a:ext uri="{FF2B5EF4-FFF2-40B4-BE49-F238E27FC236}">
                  <a16:creationId xmlns:a16="http://schemas.microsoft.com/office/drawing/2014/main" id="{331B5607-4511-A001-5BDD-544941990C58}"/>
                </a:ext>
              </a:extLst>
            </p:cNvPr>
            <p:cNvSpPr txBox="1"/>
            <p:nvPr/>
          </p:nvSpPr>
          <p:spPr>
            <a:xfrm>
              <a:off x="7081539" y="3958451"/>
              <a:ext cx="1565301" cy="276999"/>
            </a:xfrm>
            <a:prstGeom prst="rect">
              <a:avLst/>
            </a:prstGeom>
            <a:noFill/>
          </p:spPr>
          <p:txBody>
            <a:bodyPr wrap="square" rtlCol="0">
              <a:spAutoFit/>
            </a:bodyPr>
            <a:lstStyle/>
            <a:p>
              <a:pPr algn="ctr"/>
              <a:r>
                <a:rPr lang="it-IT" sz="1200" i="1" dirty="0">
                  <a:solidFill>
                    <a:srgbClr val="901C4C"/>
                  </a:solidFill>
                  <a:latin typeface="Arial" panose="020B0604020202020204" pitchFamily="34" charset="0"/>
                  <a:cs typeface="Arial" panose="020B0604020202020204" pitchFamily="34" charset="0"/>
                </a:rPr>
                <a:t>Novembre</a:t>
              </a:r>
            </a:p>
          </p:txBody>
        </p:sp>
        <p:sp>
          <p:nvSpPr>
            <p:cNvPr id="27" name="TextBox 26">
              <a:extLst>
                <a:ext uri="{FF2B5EF4-FFF2-40B4-BE49-F238E27FC236}">
                  <a16:creationId xmlns:a16="http://schemas.microsoft.com/office/drawing/2014/main" id="{C69279A2-C957-0B96-8924-4C745D8CDE6C}"/>
                </a:ext>
              </a:extLst>
            </p:cNvPr>
            <p:cNvSpPr txBox="1"/>
            <p:nvPr/>
          </p:nvSpPr>
          <p:spPr>
            <a:xfrm>
              <a:off x="7126092" y="2104681"/>
              <a:ext cx="1476193" cy="954107"/>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Distrettuale dell’Amicizia </a:t>
              </a:r>
              <a:r>
                <a:rPr lang="it-IT" sz="1400" dirty="0">
                  <a:solidFill>
                    <a:srgbClr val="71245D"/>
                  </a:solidFill>
                  <a:latin typeface="Arial" panose="020B0604020202020204" pitchFamily="34" charset="0"/>
                  <a:cs typeface="Arial" panose="020B0604020202020204" pitchFamily="34" charset="0"/>
                </a:rPr>
                <a:t>ospiti del Distretto 2031</a:t>
              </a:r>
            </a:p>
          </p:txBody>
        </p:sp>
      </p:grpSp>
      <p:grpSp>
        <p:nvGrpSpPr>
          <p:cNvPr id="38" name="Group 37">
            <a:extLst>
              <a:ext uri="{FF2B5EF4-FFF2-40B4-BE49-F238E27FC236}">
                <a16:creationId xmlns:a16="http://schemas.microsoft.com/office/drawing/2014/main" id="{840ACE07-A07C-57D9-5FFC-EB8F6DEA5A9D}"/>
              </a:ext>
            </a:extLst>
          </p:cNvPr>
          <p:cNvGrpSpPr/>
          <p:nvPr/>
        </p:nvGrpSpPr>
        <p:grpSpPr>
          <a:xfrm>
            <a:off x="10298909" y="2098978"/>
            <a:ext cx="1565301" cy="2084831"/>
            <a:chOff x="10571057" y="2099651"/>
            <a:chExt cx="1565301" cy="2084831"/>
          </a:xfrm>
        </p:grpSpPr>
        <p:sp>
          <p:nvSpPr>
            <p:cNvPr id="11" name="Flowchart: Connector 10">
              <a:extLst>
                <a:ext uri="{FF2B5EF4-FFF2-40B4-BE49-F238E27FC236}">
                  <a16:creationId xmlns:a16="http://schemas.microsoft.com/office/drawing/2014/main" id="{9858EB6C-E3DA-A0E9-4FB9-B5E43429077C}"/>
                </a:ext>
              </a:extLst>
            </p:cNvPr>
            <p:cNvSpPr/>
            <p:nvPr/>
          </p:nvSpPr>
          <p:spPr>
            <a:xfrm>
              <a:off x="11019842" y="3133911"/>
              <a:ext cx="766354" cy="740228"/>
            </a:xfrm>
            <a:prstGeom prst="flowChartConnector">
              <a:avLst/>
            </a:prstGeom>
            <a:solidFill>
              <a:schemeClr val="bg1"/>
            </a:solidFill>
            <a:ln w="38100">
              <a:solidFill>
                <a:srgbClr val="CC4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Box 27">
              <a:extLst>
                <a:ext uri="{FF2B5EF4-FFF2-40B4-BE49-F238E27FC236}">
                  <a16:creationId xmlns:a16="http://schemas.microsoft.com/office/drawing/2014/main" id="{1FF355AF-A56B-A3F3-920E-591110210608}"/>
                </a:ext>
              </a:extLst>
            </p:cNvPr>
            <p:cNvSpPr txBox="1"/>
            <p:nvPr/>
          </p:nvSpPr>
          <p:spPr>
            <a:xfrm>
              <a:off x="10621024" y="2099651"/>
              <a:ext cx="1488754" cy="954107"/>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Distrettuale dell’Amicizia </a:t>
              </a:r>
              <a:r>
                <a:rPr lang="it-IT" sz="1400" dirty="0">
                  <a:solidFill>
                    <a:srgbClr val="B9373A"/>
                  </a:solidFill>
                  <a:latin typeface="Arial" panose="020B0604020202020204" pitchFamily="34" charset="0"/>
                  <a:cs typeface="Arial" panose="020B0604020202020204" pitchFamily="34" charset="0"/>
                </a:rPr>
                <a:t>come Distretto Ospitante</a:t>
              </a:r>
            </a:p>
          </p:txBody>
        </p:sp>
        <p:sp>
          <p:nvSpPr>
            <p:cNvPr id="29" name="TextBox 28">
              <a:extLst>
                <a:ext uri="{FF2B5EF4-FFF2-40B4-BE49-F238E27FC236}">
                  <a16:creationId xmlns:a16="http://schemas.microsoft.com/office/drawing/2014/main" id="{A18910B0-4787-9B97-1470-806D5495D888}"/>
                </a:ext>
              </a:extLst>
            </p:cNvPr>
            <p:cNvSpPr txBox="1"/>
            <p:nvPr/>
          </p:nvSpPr>
          <p:spPr>
            <a:xfrm>
              <a:off x="10571057" y="3907483"/>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Febbraio 2024</a:t>
              </a:r>
            </a:p>
          </p:txBody>
        </p:sp>
      </p:grpSp>
      <p:pic>
        <p:nvPicPr>
          <p:cNvPr id="31" name="Graphic 30" descr="Handshake with solid fill">
            <a:extLst>
              <a:ext uri="{FF2B5EF4-FFF2-40B4-BE49-F238E27FC236}">
                <a16:creationId xmlns:a16="http://schemas.microsoft.com/office/drawing/2014/main" id="{2D150658-E28F-0235-AD2D-4948DEB572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07529" y="3206977"/>
            <a:ext cx="711423" cy="711423"/>
          </a:xfrm>
          <a:prstGeom prst="rect">
            <a:avLst/>
          </a:prstGeom>
        </p:spPr>
      </p:pic>
      <p:grpSp>
        <p:nvGrpSpPr>
          <p:cNvPr id="33" name="Group 32">
            <a:extLst>
              <a:ext uri="{FF2B5EF4-FFF2-40B4-BE49-F238E27FC236}">
                <a16:creationId xmlns:a16="http://schemas.microsoft.com/office/drawing/2014/main" id="{9672CD87-D2BF-1887-CE8F-90ED06AAE35E}"/>
              </a:ext>
            </a:extLst>
          </p:cNvPr>
          <p:cNvGrpSpPr/>
          <p:nvPr/>
        </p:nvGrpSpPr>
        <p:grpSpPr>
          <a:xfrm>
            <a:off x="-8902" y="2251557"/>
            <a:ext cx="1565301" cy="1953561"/>
            <a:chOff x="6330" y="2251557"/>
            <a:chExt cx="1565301" cy="1953561"/>
          </a:xfrm>
        </p:grpSpPr>
        <p:sp>
          <p:nvSpPr>
            <p:cNvPr id="3" name="Flowchart: Connector 2">
              <a:extLst>
                <a:ext uri="{FF2B5EF4-FFF2-40B4-BE49-F238E27FC236}">
                  <a16:creationId xmlns:a16="http://schemas.microsoft.com/office/drawing/2014/main" id="{AAD752BE-C9D9-DEB7-B034-4E651E0BFD6B}"/>
                </a:ext>
              </a:extLst>
            </p:cNvPr>
            <p:cNvSpPr/>
            <p:nvPr/>
          </p:nvSpPr>
          <p:spPr>
            <a:xfrm>
              <a:off x="405804" y="3157584"/>
              <a:ext cx="766354" cy="740228"/>
            </a:xfrm>
            <a:prstGeom prst="flowChartConnector">
              <a:avLst/>
            </a:prstGeom>
            <a:solidFill>
              <a:schemeClr val="bg1"/>
            </a:solidFill>
            <a:ln w="38100">
              <a:solidFill>
                <a:srgbClr val="D4C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932EF7C2-5EFF-CF64-D915-C0E1CBE22FF7}"/>
                </a:ext>
              </a:extLst>
            </p:cNvPr>
            <p:cNvSpPr txBox="1"/>
            <p:nvPr/>
          </p:nvSpPr>
          <p:spPr>
            <a:xfrm>
              <a:off x="6330" y="3928119"/>
              <a:ext cx="1565301" cy="276999"/>
            </a:xfrm>
            <a:prstGeom prst="rect">
              <a:avLst/>
            </a:prstGeom>
            <a:noFill/>
          </p:spPr>
          <p:txBody>
            <a:bodyPr wrap="square" rtlCol="0">
              <a:spAutoFit/>
            </a:bodyPr>
            <a:lstStyle/>
            <a:p>
              <a:pPr algn="ctr"/>
              <a:r>
                <a:rPr lang="it-IT" sz="1200" i="1" dirty="0">
                  <a:solidFill>
                    <a:srgbClr val="9BA562"/>
                  </a:solidFill>
                  <a:latin typeface="Arial" panose="020B0604020202020204" pitchFamily="34" charset="0"/>
                  <a:cs typeface="Arial" panose="020B0604020202020204" pitchFamily="34" charset="0"/>
                </a:rPr>
                <a:t>Maggio</a:t>
              </a:r>
            </a:p>
          </p:txBody>
        </p:sp>
        <p:sp>
          <p:nvSpPr>
            <p:cNvPr id="20" name="TextBox 19">
              <a:extLst>
                <a:ext uri="{FF2B5EF4-FFF2-40B4-BE49-F238E27FC236}">
                  <a16:creationId xmlns:a16="http://schemas.microsoft.com/office/drawing/2014/main" id="{470DB2B3-84F7-7E5D-F3CA-C7857673C042}"/>
                </a:ext>
              </a:extLst>
            </p:cNvPr>
            <p:cNvSpPr txBox="1"/>
            <p:nvPr/>
          </p:nvSpPr>
          <p:spPr>
            <a:xfrm>
              <a:off x="72358" y="2251557"/>
              <a:ext cx="1459323" cy="738664"/>
            </a:xfrm>
            <a:prstGeom prst="rect">
              <a:avLst/>
            </a:prstGeom>
            <a:noFill/>
          </p:spPr>
          <p:txBody>
            <a:bodyPr wrap="square" rtlCol="0">
              <a:spAutoFit/>
            </a:bodyPr>
            <a:lstStyle/>
            <a:p>
              <a:pPr algn="ctr"/>
              <a:r>
                <a:rPr lang="it-IT" sz="1400" b="1" dirty="0">
                  <a:solidFill>
                    <a:srgbClr val="B5B859"/>
                  </a:solidFill>
                  <a:latin typeface="Arial" panose="020B0604020202020204" pitchFamily="34" charset="0"/>
                  <a:cs typeface="Arial" panose="020B0604020202020204" pitchFamily="34" charset="0"/>
                </a:rPr>
                <a:t>Seminario Informativo Direttivi Eletti</a:t>
              </a:r>
              <a:endParaRPr lang="it-IT" sz="1400" dirty="0">
                <a:solidFill>
                  <a:srgbClr val="B5B859"/>
                </a:solidFill>
                <a:latin typeface="Arial" panose="020B0604020202020204" pitchFamily="34" charset="0"/>
                <a:cs typeface="Arial" panose="020B0604020202020204" pitchFamily="34" charset="0"/>
              </a:endParaRPr>
            </a:p>
          </p:txBody>
        </p:sp>
      </p:grpSp>
      <p:pic>
        <p:nvPicPr>
          <p:cNvPr id="40" name="Graphic 39" descr="Information with solid fill">
            <a:extLst>
              <a:ext uri="{FF2B5EF4-FFF2-40B4-BE49-F238E27FC236}">
                <a16:creationId xmlns:a16="http://schemas.microsoft.com/office/drawing/2014/main" id="{837F810E-00C8-F3E5-158B-D5080B5FA6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283" y="3218744"/>
            <a:ext cx="600930" cy="600930"/>
          </a:xfrm>
          <a:prstGeom prst="rect">
            <a:avLst/>
          </a:prstGeom>
        </p:spPr>
      </p:pic>
      <p:pic>
        <p:nvPicPr>
          <p:cNvPr id="42" name="Graphic 41" descr="Unlock outline">
            <a:extLst>
              <a:ext uri="{FF2B5EF4-FFF2-40B4-BE49-F238E27FC236}">
                <a16:creationId xmlns:a16="http://schemas.microsoft.com/office/drawing/2014/main" id="{D072B79E-65F3-81D0-5388-B7BBFDAC9B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74871" y="3191231"/>
            <a:ext cx="615321" cy="615321"/>
          </a:xfrm>
          <a:prstGeom prst="rect">
            <a:avLst/>
          </a:prstGeom>
        </p:spPr>
      </p:pic>
      <p:pic>
        <p:nvPicPr>
          <p:cNvPr id="44" name="Graphic 43" descr="Connections with solid fill">
            <a:extLst>
              <a:ext uri="{FF2B5EF4-FFF2-40B4-BE49-F238E27FC236}">
                <a16:creationId xmlns:a16="http://schemas.microsoft.com/office/drawing/2014/main" id="{7751F8FF-E1F3-B317-CC63-502B640217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89291" y="3255750"/>
            <a:ext cx="616027" cy="616027"/>
          </a:xfrm>
          <a:prstGeom prst="rect">
            <a:avLst/>
          </a:prstGeom>
        </p:spPr>
      </p:pic>
      <p:pic>
        <p:nvPicPr>
          <p:cNvPr id="46" name="Graphic 45" descr="Holiday wreath with solid fill">
            <a:extLst>
              <a:ext uri="{FF2B5EF4-FFF2-40B4-BE49-F238E27FC236}">
                <a16:creationId xmlns:a16="http://schemas.microsoft.com/office/drawing/2014/main" id="{EA308FF7-655B-D6FA-22BF-090AD65A1B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81954" y="3176492"/>
            <a:ext cx="719829" cy="719829"/>
          </a:xfrm>
          <a:prstGeom prst="rect">
            <a:avLst/>
          </a:prstGeom>
        </p:spPr>
      </p:pic>
      <p:pic>
        <p:nvPicPr>
          <p:cNvPr id="12" name="Graphic 11" descr="Cross country skiing with solid fill">
            <a:extLst>
              <a:ext uri="{FF2B5EF4-FFF2-40B4-BE49-F238E27FC236}">
                <a16:creationId xmlns:a16="http://schemas.microsoft.com/office/drawing/2014/main" id="{87075B17-2681-7674-FDB8-6C921FEE11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09757" y="3215395"/>
            <a:ext cx="566991" cy="566991"/>
          </a:xfrm>
          <a:prstGeom prst="rect">
            <a:avLst/>
          </a:prstGeom>
        </p:spPr>
      </p:pic>
      <p:pic>
        <p:nvPicPr>
          <p:cNvPr id="14" name="Picture 3">
            <a:extLst>
              <a:ext uri="{FF2B5EF4-FFF2-40B4-BE49-F238E27FC236}">
                <a16:creationId xmlns:a16="http://schemas.microsoft.com/office/drawing/2014/main" id="{0B3BC2A7-5087-F964-F465-FAD4408D82FC}"/>
              </a:ext>
            </a:extLst>
          </p:cNvPr>
          <p:cNvPicPr>
            <a:picLocks noChangeAspect="1"/>
          </p:cNvPicPr>
          <p:nvPr/>
        </p:nvPicPr>
        <p:blipFill>
          <a:blip r:embed="rId19"/>
          <a:stretch>
            <a:fillRect/>
          </a:stretch>
        </p:blipFill>
        <p:spPr>
          <a:xfrm>
            <a:off x="10708527" y="1"/>
            <a:ext cx="1483473" cy="1400960"/>
          </a:xfrm>
          <a:prstGeom prst="rect">
            <a:avLst/>
          </a:prstGeom>
        </p:spPr>
      </p:pic>
      <p:sp>
        <p:nvSpPr>
          <p:cNvPr id="5" name="CasellaDiTesto 4">
            <a:extLst>
              <a:ext uri="{FF2B5EF4-FFF2-40B4-BE49-F238E27FC236}">
                <a16:creationId xmlns:a16="http://schemas.microsoft.com/office/drawing/2014/main" id="{218F9570-AE9E-829E-E0B5-34BFDCA17980}"/>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Casale (AL), 1 Aprile 2023</a:t>
            </a:r>
          </a:p>
        </p:txBody>
      </p:sp>
    </p:spTree>
    <p:extLst>
      <p:ext uri="{BB962C8B-B14F-4D97-AF65-F5344CB8AC3E}">
        <p14:creationId xmlns:p14="http://schemas.microsoft.com/office/powerpoint/2010/main" val="385619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A07BDCAC-7227-3CDD-60E9-6124D541C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2" name="think-cell data - do not delete" hidden="1">
                        <a:extLst>
                          <a:ext uri="{FF2B5EF4-FFF2-40B4-BE49-F238E27FC236}">
                            <a16:creationId xmlns:a16="http://schemas.microsoft.com/office/drawing/2014/main" id="{A07BDCAC-7227-3CDD-60E9-6124D541C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B4E7"/>
              </a:highlight>
              <a:uLnTx/>
              <a:uFillTx/>
              <a:latin typeface="Calibri" panose="020F0502020204030204"/>
              <a:ea typeface="+mn-ea"/>
              <a:cs typeface="+mn-cs"/>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PROGRAMMA DI EVENTI NAZIONALI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Arrow: Right 1">
            <a:extLst>
              <a:ext uri="{FF2B5EF4-FFF2-40B4-BE49-F238E27FC236}">
                <a16:creationId xmlns:a16="http://schemas.microsoft.com/office/drawing/2014/main" id="{68F09732-EAD1-2A2E-9EF5-D1DAA08CC7D6}"/>
              </a:ext>
            </a:extLst>
          </p:cNvPr>
          <p:cNvSpPr/>
          <p:nvPr/>
        </p:nvSpPr>
        <p:spPr>
          <a:xfrm>
            <a:off x="0" y="3048727"/>
            <a:ext cx="12192000" cy="957943"/>
          </a:xfrm>
          <a:prstGeom prst="rightArrow">
            <a:avLst>
              <a:gd name="adj1" fmla="val 50000"/>
              <a:gd name="adj2" fmla="val 22887"/>
            </a:avLst>
          </a:prstGeom>
          <a:gradFill flip="none" rotWithShape="1">
            <a:gsLst>
              <a:gs pos="10000">
                <a:srgbClr val="E45227"/>
              </a:gs>
              <a:gs pos="41000">
                <a:srgbClr val="8A184F"/>
              </a:gs>
              <a:gs pos="66000">
                <a:srgbClr val="1E4A8C"/>
              </a:gs>
              <a:gs pos="100000">
                <a:srgbClr val="F8E9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5" name="Group 44">
            <a:extLst>
              <a:ext uri="{FF2B5EF4-FFF2-40B4-BE49-F238E27FC236}">
                <a16:creationId xmlns:a16="http://schemas.microsoft.com/office/drawing/2014/main" id="{FBFDD795-13F9-BC8D-F239-7EAB1012DC40}"/>
              </a:ext>
            </a:extLst>
          </p:cNvPr>
          <p:cNvGrpSpPr/>
          <p:nvPr/>
        </p:nvGrpSpPr>
        <p:grpSpPr>
          <a:xfrm>
            <a:off x="202771" y="2847263"/>
            <a:ext cx="1663028" cy="1926720"/>
            <a:chOff x="2623833" y="2847236"/>
            <a:chExt cx="1663028" cy="1926720"/>
          </a:xfrm>
        </p:grpSpPr>
        <p:grpSp>
          <p:nvGrpSpPr>
            <p:cNvPr id="34" name="Group 33">
              <a:extLst>
                <a:ext uri="{FF2B5EF4-FFF2-40B4-BE49-F238E27FC236}">
                  <a16:creationId xmlns:a16="http://schemas.microsoft.com/office/drawing/2014/main" id="{B0C2F806-3600-ECC4-666B-9A5C649BCE9B}"/>
                </a:ext>
              </a:extLst>
            </p:cNvPr>
            <p:cNvGrpSpPr/>
            <p:nvPr/>
          </p:nvGrpSpPr>
          <p:grpSpPr>
            <a:xfrm>
              <a:off x="2623833" y="2847236"/>
              <a:ext cx="1663028" cy="1926720"/>
              <a:chOff x="1726472" y="2847236"/>
              <a:chExt cx="1663028" cy="1926720"/>
            </a:xfrm>
          </p:grpSpPr>
          <p:sp>
            <p:nvSpPr>
              <p:cNvPr id="4" name="Flowchart: Connector 3">
                <a:extLst>
                  <a:ext uri="{FF2B5EF4-FFF2-40B4-BE49-F238E27FC236}">
                    <a16:creationId xmlns:a16="http://schemas.microsoft.com/office/drawing/2014/main" id="{85DA5F61-A109-065F-DCFF-05A236195162}"/>
                  </a:ext>
                </a:extLst>
              </p:cNvPr>
              <p:cNvSpPr/>
              <p:nvPr/>
            </p:nvSpPr>
            <p:spPr>
              <a:xfrm>
                <a:off x="2174810" y="3170647"/>
                <a:ext cx="766354" cy="740228"/>
              </a:xfrm>
              <a:prstGeom prst="flowChartConnector">
                <a:avLst/>
              </a:prstGeom>
              <a:solidFill>
                <a:schemeClr val="bg1"/>
              </a:solidFill>
              <a:ln w="38100">
                <a:solidFill>
                  <a:srgbClr val="5E7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DDA36C80-55B0-54BC-E853-F0C42A8FD6C3}"/>
                  </a:ext>
                </a:extLst>
              </p:cNvPr>
              <p:cNvSpPr txBox="1"/>
              <p:nvPr/>
            </p:nvSpPr>
            <p:spPr>
              <a:xfrm>
                <a:off x="1778154" y="2847236"/>
                <a:ext cx="1565301" cy="276999"/>
              </a:xfrm>
              <a:prstGeom prst="rect">
                <a:avLst/>
              </a:prstGeom>
              <a:noFill/>
            </p:spPr>
            <p:txBody>
              <a:bodyPr wrap="square" rtlCol="0">
                <a:spAutoFit/>
              </a:bodyPr>
              <a:lstStyle/>
              <a:p>
                <a:pPr algn="ctr"/>
                <a:r>
                  <a:rPr lang="it-IT" sz="1200" i="1" dirty="0">
                    <a:solidFill>
                      <a:srgbClr val="53717A"/>
                    </a:solidFill>
                    <a:latin typeface="Arial" panose="020B0604020202020204" pitchFamily="34" charset="0"/>
                    <a:cs typeface="Arial" panose="020B0604020202020204" pitchFamily="34" charset="0"/>
                  </a:rPr>
                  <a:t>Settembre</a:t>
                </a:r>
              </a:p>
            </p:txBody>
          </p:sp>
          <p:sp>
            <p:nvSpPr>
              <p:cNvPr id="15" name="TextBox 14">
                <a:extLst>
                  <a:ext uri="{FF2B5EF4-FFF2-40B4-BE49-F238E27FC236}">
                    <a16:creationId xmlns:a16="http://schemas.microsoft.com/office/drawing/2014/main" id="{47312174-879E-06C0-4013-073A9D203CD7}"/>
                  </a:ext>
                </a:extLst>
              </p:cNvPr>
              <p:cNvSpPr txBox="1"/>
              <p:nvPr/>
            </p:nvSpPr>
            <p:spPr>
              <a:xfrm>
                <a:off x="1726472" y="4035292"/>
                <a:ext cx="1663028" cy="738664"/>
              </a:xfrm>
              <a:prstGeom prst="rect">
                <a:avLst/>
              </a:prstGeom>
              <a:noFill/>
            </p:spPr>
            <p:txBody>
              <a:bodyPr wrap="square" rtlCol="0">
                <a:spAutoFit/>
              </a:bodyPr>
              <a:lstStyle/>
              <a:p>
                <a:pPr algn="ctr"/>
                <a:r>
                  <a:rPr lang="it-IT" sz="1400" b="1" dirty="0">
                    <a:solidFill>
                      <a:srgbClr val="5B7677"/>
                    </a:solidFill>
                    <a:latin typeface="Arial" panose="020B0604020202020204" pitchFamily="34" charset="0"/>
                    <a:cs typeface="Arial" panose="020B0604020202020204" pitchFamily="34" charset="0"/>
                  </a:rPr>
                  <a:t>Apertura Nazionale</a:t>
                </a:r>
              </a:p>
              <a:p>
                <a:pPr algn="ctr"/>
                <a:r>
                  <a:rPr lang="it-IT" sz="1400" dirty="0">
                    <a:solidFill>
                      <a:srgbClr val="5B7677"/>
                    </a:solidFill>
                    <a:latin typeface="Arial" panose="020B0604020202020204" pitchFamily="34" charset="0"/>
                    <a:cs typeface="Arial" panose="020B0604020202020204" pitchFamily="34" charset="0"/>
                  </a:rPr>
                  <a:t>Torino</a:t>
                </a:r>
              </a:p>
            </p:txBody>
          </p:sp>
        </p:grpSp>
        <p:pic>
          <p:nvPicPr>
            <p:cNvPr id="16" name="Graphic 15" descr="Unlock with solid fill">
              <a:extLst>
                <a:ext uri="{FF2B5EF4-FFF2-40B4-BE49-F238E27FC236}">
                  <a16:creationId xmlns:a16="http://schemas.microsoft.com/office/drawing/2014/main" id="{54A419A3-129D-0E39-D695-FC2DC86F2D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2986" y="3233805"/>
              <a:ext cx="590799" cy="590799"/>
            </a:xfrm>
            <a:prstGeom prst="rect">
              <a:avLst/>
            </a:prstGeom>
          </p:spPr>
        </p:pic>
      </p:grpSp>
      <p:grpSp>
        <p:nvGrpSpPr>
          <p:cNvPr id="49" name="Group 48">
            <a:extLst>
              <a:ext uri="{FF2B5EF4-FFF2-40B4-BE49-F238E27FC236}">
                <a16:creationId xmlns:a16="http://schemas.microsoft.com/office/drawing/2014/main" id="{795BE2B3-B107-0B87-771E-20F62F73D73A}"/>
              </a:ext>
            </a:extLst>
          </p:cNvPr>
          <p:cNvGrpSpPr/>
          <p:nvPr/>
        </p:nvGrpSpPr>
        <p:grpSpPr>
          <a:xfrm>
            <a:off x="2709546" y="2601042"/>
            <a:ext cx="1565301" cy="1707484"/>
            <a:chOff x="5068608" y="2601015"/>
            <a:chExt cx="1565301" cy="1707484"/>
          </a:xfrm>
        </p:grpSpPr>
        <p:grpSp>
          <p:nvGrpSpPr>
            <p:cNvPr id="35" name="Group 34">
              <a:extLst>
                <a:ext uri="{FF2B5EF4-FFF2-40B4-BE49-F238E27FC236}">
                  <a16:creationId xmlns:a16="http://schemas.microsoft.com/office/drawing/2014/main" id="{1ED91437-393C-2496-ED68-BC173880535F}"/>
                </a:ext>
              </a:extLst>
            </p:cNvPr>
            <p:cNvGrpSpPr/>
            <p:nvPr/>
          </p:nvGrpSpPr>
          <p:grpSpPr>
            <a:xfrm>
              <a:off x="5068608" y="2601015"/>
              <a:ext cx="1565301" cy="1707484"/>
              <a:chOff x="5313347" y="2601015"/>
              <a:chExt cx="1565301" cy="1707484"/>
            </a:xfrm>
          </p:grpSpPr>
          <p:sp>
            <p:nvSpPr>
              <p:cNvPr id="6" name="Flowchart: Connector 5">
                <a:extLst>
                  <a:ext uri="{FF2B5EF4-FFF2-40B4-BE49-F238E27FC236}">
                    <a16:creationId xmlns:a16="http://schemas.microsoft.com/office/drawing/2014/main" id="{FEF902DA-DD64-2887-6348-90A3F68637A1}"/>
                  </a:ext>
                </a:extLst>
              </p:cNvPr>
              <p:cNvSpPr/>
              <p:nvPr/>
            </p:nvSpPr>
            <p:spPr>
              <a:xfrm>
                <a:off x="5712821" y="3170009"/>
                <a:ext cx="766354" cy="740228"/>
              </a:xfrm>
              <a:prstGeom prst="flowChartConnector">
                <a:avLst/>
              </a:prstGeom>
              <a:solidFill>
                <a:schemeClr val="bg1"/>
              </a:solidFill>
              <a:ln w="38100">
                <a:solidFill>
                  <a:srgbClr val="3D3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5B1DF59-707B-CA1C-E55B-EC6477E88A13}"/>
                  </a:ext>
                </a:extLst>
              </p:cNvPr>
              <p:cNvSpPr txBox="1"/>
              <p:nvPr/>
            </p:nvSpPr>
            <p:spPr>
              <a:xfrm>
                <a:off x="5313347" y="4031500"/>
                <a:ext cx="1565301" cy="276999"/>
              </a:xfrm>
              <a:prstGeom prst="rect">
                <a:avLst/>
              </a:prstGeom>
              <a:noFill/>
            </p:spPr>
            <p:txBody>
              <a:bodyPr wrap="square" rtlCol="0">
                <a:spAutoFit/>
              </a:bodyPr>
              <a:lstStyle/>
              <a:p>
                <a:pPr algn="ctr"/>
                <a:r>
                  <a:rPr lang="it-IT" sz="1200" i="1" dirty="0">
                    <a:solidFill>
                      <a:srgbClr val="3D3C7A"/>
                    </a:solidFill>
                    <a:latin typeface="Arial" panose="020B0604020202020204" pitchFamily="34" charset="0"/>
                    <a:cs typeface="Arial" panose="020B0604020202020204" pitchFamily="34" charset="0"/>
                  </a:rPr>
                  <a:t>Ottobre</a:t>
                </a:r>
              </a:p>
            </p:txBody>
          </p:sp>
          <p:sp>
            <p:nvSpPr>
              <p:cNvPr id="23" name="TextBox 22">
                <a:extLst>
                  <a:ext uri="{FF2B5EF4-FFF2-40B4-BE49-F238E27FC236}">
                    <a16:creationId xmlns:a16="http://schemas.microsoft.com/office/drawing/2014/main" id="{E66470FC-BF8B-477B-39DF-FFA50B47B222}"/>
                  </a:ext>
                </a:extLst>
              </p:cNvPr>
              <p:cNvSpPr txBox="1"/>
              <p:nvPr/>
            </p:nvSpPr>
            <p:spPr>
              <a:xfrm>
                <a:off x="5425293" y="2601015"/>
                <a:ext cx="1341407" cy="523220"/>
              </a:xfrm>
              <a:prstGeom prst="rect">
                <a:avLst/>
              </a:prstGeom>
              <a:noFill/>
            </p:spPr>
            <p:txBody>
              <a:bodyPr wrap="square" rtlCol="0">
                <a:spAutoFit/>
              </a:bodyPr>
              <a:lstStyle/>
              <a:p>
                <a:pPr algn="ctr"/>
                <a:r>
                  <a:rPr lang="it-IT" sz="1400" b="1" dirty="0">
                    <a:solidFill>
                      <a:srgbClr val="3D3C7A"/>
                    </a:solidFill>
                    <a:latin typeface="Arial" panose="020B0604020202020204" pitchFamily="34" charset="0"/>
                    <a:cs typeface="Arial" panose="020B0604020202020204" pitchFamily="34" charset="0"/>
                  </a:rPr>
                  <a:t>SIRDE</a:t>
                </a:r>
              </a:p>
              <a:p>
                <a:pPr algn="ctr"/>
                <a:r>
                  <a:rPr lang="it-IT" sz="1400" dirty="0">
                    <a:solidFill>
                      <a:srgbClr val="3D3C7A"/>
                    </a:solidFill>
                    <a:latin typeface="Arial" panose="020B0604020202020204" pitchFamily="34" charset="0"/>
                    <a:cs typeface="Arial" panose="020B0604020202020204" pitchFamily="34" charset="0"/>
                  </a:rPr>
                  <a:t>Caserta</a:t>
                </a:r>
              </a:p>
            </p:txBody>
          </p:sp>
        </p:grpSp>
        <p:pic>
          <p:nvPicPr>
            <p:cNvPr id="30" name="Graphic 29" descr="Connections with solid fill">
              <a:extLst>
                <a:ext uri="{FF2B5EF4-FFF2-40B4-BE49-F238E27FC236}">
                  <a16:creationId xmlns:a16="http://schemas.microsoft.com/office/drawing/2014/main" id="{5EF466F1-48CD-672D-9CD9-F138F44108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7354" y="3222584"/>
              <a:ext cx="663365" cy="663365"/>
            </a:xfrm>
            <a:prstGeom prst="rect">
              <a:avLst/>
            </a:prstGeom>
          </p:spPr>
        </p:pic>
      </p:grpSp>
      <p:grpSp>
        <p:nvGrpSpPr>
          <p:cNvPr id="29" name="Group 28">
            <a:extLst>
              <a:ext uri="{FF2B5EF4-FFF2-40B4-BE49-F238E27FC236}">
                <a16:creationId xmlns:a16="http://schemas.microsoft.com/office/drawing/2014/main" id="{953B7B32-C1D4-815A-3494-2AF9A10F43C5}"/>
              </a:ext>
            </a:extLst>
          </p:cNvPr>
          <p:cNvGrpSpPr/>
          <p:nvPr/>
        </p:nvGrpSpPr>
        <p:grpSpPr>
          <a:xfrm>
            <a:off x="7523463" y="2615264"/>
            <a:ext cx="1565301" cy="1621577"/>
            <a:chOff x="7523463" y="2615264"/>
            <a:chExt cx="1565301" cy="1621577"/>
          </a:xfrm>
        </p:grpSpPr>
        <p:grpSp>
          <p:nvGrpSpPr>
            <p:cNvPr id="36" name="Group 35">
              <a:extLst>
                <a:ext uri="{FF2B5EF4-FFF2-40B4-BE49-F238E27FC236}">
                  <a16:creationId xmlns:a16="http://schemas.microsoft.com/office/drawing/2014/main" id="{31991C35-1864-E1C7-82B6-D228F3433CAF}"/>
                </a:ext>
              </a:extLst>
            </p:cNvPr>
            <p:cNvGrpSpPr/>
            <p:nvPr/>
          </p:nvGrpSpPr>
          <p:grpSpPr>
            <a:xfrm>
              <a:off x="7523463" y="2615264"/>
              <a:ext cx="1565301" cy="1621577"/>
              <a:chOff x="7077152" y="2615237"/>
              <a:chExt cx="1565301" cy="1621577"/>
            </a:xfrm>
          </p:grpSpPr>
          <p:sp>
            <p:nvSpPr>
              <p:cNvPr id="8" name="Flowchart: Connector 7">
                <a:extLst>
                  <a:ext uri="{FF2B5EF4-FFF2-40B4-BE49-F238E27FC236}">
                    <a16:creationId xmlns:a16="http://schemas.microsoft.com/office/drawing/2014/main" id="{3ADCC0B2-31D5-6B85-F7B1-BAEDE2FA379B}"/>
                  </a:ext>
                </a:extLst>
              </p:cNvPr>
              <p:cNvSpPr/>
              <p:nvPr/>
            </p:nvSpPr>
            <p:spPr>
              <a:xfrm>
                <a:off x="7481828" y="3170647"/>
                <a:ext cx="766354" cy="740228"/>
              </a:xfrm>
              <a:prstGeom prst="flowChartConnector">
                <a:avLst/>
              </a:prstGeom>
              <a:solidFill>
                <a:schemeClr val="bg1"/>
              </a:solidFill>
              <a:ln w="38100">
                <a:solidFill>
                  <a:srgbClr val="811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Box 24">
                <a:extLst>
                  <a:ext uri="{FF2B5EF4-FFF2-40B4-BE49-F238E27FC236}">
                    <a16:creationId xmlns:a16="http://schemas.microsoft.com/office/drawing/2014/main" id="{331B5607-4511-A001-5BDD-544941990C58}"/>
                  </a:ext>
                </a:extLst>
              </p:cNvPr>
              <p:cNvSpPr txBox="1"/>
              <p:nvPr/>
            </p:nvSpPr>
            <p:spPr>
              <a:xfrm>
                <a:off x="7077152" y="3959815"/>
                <a:ext cx="1565301" cy="276999"/>
              </a:xfrm>
              <a:prstGeom prst="rect">
                <a:avLst/>
              </a:prstGeom>
              <a:noFill/>
            </p:spPr>
            <p:txBody>
              <a:bodyPr wrap="square" rtlCol="0">
                <a:spAutoFit/>
              </a:bodyPr>
              <a:lstStyle/>
              <a:p>
                <a:pPr algn="ctr"/>
                <a:r>
                  <a:rPr lang="it-IT" sz="1200" i="1" dirty="0">
                    <a:solidFill>
                      <a:srgbClr val="901C4C"/>
                    </a:solidFill>
                    <a:latin typeface="Arial" panose="020B0604020202020204" pitchFamily="34" charset="0"/>
                    <a:cs typeface="Arial" panose="020B0604020202020204" pitchFamily="34" charset="0"/>
                  </a:rPr>
                  <a:t>Marzo 2024</a:t>
                </a:r>
              </a:p>
            </p:txBody>
          </p:sp>
          <p:sp>
            <p:nvSpPr>
              <p:cNvPr id="27" name="TextBox 26">
                <a:extLst>
                  <a:ext uri="{FF2B5EF4-FFF2-40B4-BE49-F238E27FC236}">
                    <a16:creationId xmlns:a16="http://schemas.microsoft.com/office/drawing/2014/main" id="{C69279A2-C957-0B96-8924-4C745D8CDE6C}"/>
                  </a:ext>
                </a:extLst>
              </p:cNvPr>
              <p:cNvSpPr txBox="1"/>
              <p:nvPr/>
            </p:nvSpPr>
            <p:spPr>
              <a:xfrm>
                <a:off x="7106010" y="2615237"/>
                <a:ext cx="1476193" cy="523220"/>
              </a:xfrm>
              <a:prstGeom prst="rect">
                <a:avLst/>
              </a:prstGeom>
              <a:noFill/>
            </p:spPr>
            <p:txBody>
              <a:bodyPr wrap="square" rtlCol="0">
                <a:spAutoFit/>
              </a:bodyPr>
              <a:lstStyle/>
              <a:p>
                <a:pPr algn="ctr"/>
                <a:r>
                  <a:rPr lang="it-IT" sz="1400" b="1" dirty="0">
                    <a:solidFill>
                      <a:srgbClr val="71245D"/>
                    </a:solidFill>
                    <a:latin typeface="Arial" panose="020B0604020202020204" pitchFamily="34" charset="0"/>
                    <a:cs typeface="Arial" panose="020B0604020202020204" pitchFamily="34" charset="0"/>
                  </a:rPr>
                  <a:t>Rotaract Day</a:t>
                </a:r>
              </a:p>
              <a:p>
                <a:pPr algn="ctr"/>
                <a:r>
                  <a:rPr lang="it-IT" sz="1400" dirty="0">
                    <a:solidFill>
                      <a:srgbClr val="71245D"/>
                    </a:solidFill>
                    <a:latin typeface="Arial" panose="020B0604020202020204" pitchFamily="34" charset="0"/>
                    <a:cs typeface="Arial" panose="020B0604020202020204" pitchFamily="34" charset="0"/>
                  </a:rPr>
                  <a:t>Perugia</a:t>
                </a:r>
              </a:p>
            </p:txBody>
          </p:sp>
        </p:grpSp>
        <p:pic>
          <p:nvPicPr>
            <p:cNvPr id="41" name="Graphic 40" descr="Cheers with solid fill">
              <a:extLst>
                <a:ext uri="{FF2B5EF4-FFF2-40B4-BE49-F238E27FC236}">
                  <a16:creationId xmlns:a16="http://schemas.microsoft.com/office/drawing/2014/main" id="{8A6161F0-653D-C9CA-901B-7B5BDE9733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87919" y="3254994"/>
              <a:ext cx="604998" cy="604998"/>
            </a:xfrm>
            <a:prstGeom prst="rect">
              <a:avLst/>
            </a:prstGeom>
          </p:spPr>
        </p:pic>
      </p:grpSp>
      <p:grpSp>
        <p:nvGrpSpPr>
          <p:cNvPr id="3" name="Group 2">
            <a:extLst>
              <a:ext uri="{FF2B5EF4-FFF2-40B4-BE49-F238E27FC236}">
                <a16:creationId xmlns:a16="http://schemas.microsoft.com/office/drawing/2014/main" id="{A21E0D0A-96EB-587F-41E3-F45D55987C1D}"/>
              </a:ext>
            </a:extLst>
          </p:cNvPr>
          <p:cNvGrpSpPr/>
          <p:nvPr/>
        </p:nvGrpSpPr>
        <p:grpSpPr>
          <a:xfrm>
            <a:off x="9938395" y="2806928"/>
            <a:ext cx="1565301" cy="1870930"/>
            <a:chOff x="8666942" y="2806928"/>
            <a:chExt cx="1565301" cy="1870930"/>
          </a:xfrm>
        </p:grpSpPr>
        <p:grpSp>
          <p:nvGrpSpPr>
            <p:cNvPr id="37" name="Group 36">
              <a:extLst>
                <a:ext uri="{FF2B5EF4-FFF2-40B4-BE49-F238E27FC236}">
                  <a16:creationId xmlns:a16="http://schemas.microsoft.com/office/drawing/2014/main" id="{1453B7FE-B062-85AB-9FDD-57BFBBEDE17B}"/>
                </a:ext>
              </a:extLst>
            </p:cNvPr>
            <p:cNvGrpSpPr/>
            <p:nvPr/>
          </p:nvGrpSpPr>
          <p:grpSpPr>
            <a:xfrm>
              <a:off x="8666942" y="2806928"/>
              <a:ext cx="1565301" cy="1870930"/>
              <a:chOff x="8851358" y="2860645"/>
              <a:chExt cx="1565301" cy="1870930"/>
            </a:xfrm>
          </p:grpSpPr>
          <p:sp>
            <p:nvSpPr>
              <p:cNvPr id="10" name="Flowchart: Connector 9">
                <a:extLst>
                  <a:ext uri="{FF2B5EF4-FFF2-40B4-BE49-F238E27FC236}">
                    <a16:creationId xmlns:a16="http://schemas.microsoft.com/office/drawing/2014/main" id="{26DC6C6A-E6E1-A160-DA08-FB760D58D01D}"/>
                  </a:ext>
                </a:extLst>
              </p:cNvPr>
              <p:cNvSpPr/>
              <p:nvPr/>
            </p:nvSpPr>
            <p:spPr>
              <a:xfrm>
                <a:off x="9250834" y="3166293"/>
                <a:ext cx="766354" cy="740228"/>
              </a:xfrm>
              <a:prstGeom prst="flowChartConnector">
                <a:avLst/>
              </a:prstGeom>
              <a:solidFill>
                <a:schemeClr val="bg1"/>
              </a:solidFill>
              <a:ln w="38100">
                <a:solidFill>
                  <a:srgbClr val="A82B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Box 23">
                <a:extLst>
                  <a:ext uri="{FF2B5EF4-FFF2-40B4-BE49-F238E27FC236}">
                    <a16:creationId xmlns:a16="http://schemas.microsoft.com/office/drawing/2014/main" id="{0BD688BC-A7AD-C730-F211-33B801E0B78B}"/>
                  </a:ext>
                </a:extLst>
              </p:cNvPr>
              <p:cNvSpPr txBox="1"/>
              <p:nvPr/>
            </p:nvSpPr>
            <p:spPr>
              <a:xfrm>
                <a:off x="8963304" y="3992911"/>
                <a:ext cx="1341407" cy="738664"/>
              </a:xfrm>
              <a:prstGeom prst="rect">
                <a:avLst/>
              </a:prstGeom>
              <a:noFill/>
            </p:spPr>
            <p:txBody>
              <a:bodyPr wrap="square" rtlCol="0">
                <a:spAutoFit/>
              </a:bodyPr>
              <a:lstStyle/>
              <a:p>
                <a:pPr algn="ctr"/>
                <a:r>
                  <a:rPr lang="it-IT" sz="1400" b="1" dirty="0">
                    <a:solidFill>
                      <a:srgbClr val="B9373A"/>
                    </a:solidFill>
                    <a:latin typeface="Arial" panose="020B0604020202020204" pitchFamily="34" charset="0"/>
                    <a:cs typeface="Arial" panose="020B0604020202020204" pitchFamily="34" charset="0"/>
                  </a:rPr>
                  <a:t>Congresso Nazionale</a:t>
                </a:r>
              </a:p>
              <a:p>
                <a:pPr algn="ctr"/>
                <a:r>
                  <a:rPr lang="it-IT" sz="1400" dirty="0">
                    <a:solidFill>
                      <a:srgbClr val="B9373A"/>
                    </a:solidFill>
                    <a:latin typeface="Arial" panose="020B0604020202020204" pitchFamily="34" charset="0"/>
                    <a:cs typeface="Arial" panose="020B0604020202020204" pitchFamily="34" charset="0"/>
                  </a:rPr>
                  <a:t>Lago di Como</a:t>
                </a:r>
              </a:p>
            </p:txBody>
          </p:sp>
          <p:sp>
            <p:nvSpPr>
              <p:cNvPr id="26" name="TextBox 25">
                <a:extLst>
                  <a:ext uri="{FF2B5EF4-FFF2-40B4-BE49-F238E27FC236}">
                    <a16:creationId xmlns:a16="http://schemas.microsoft.com/office/drawing/2014/main" id="{A4466856-4EB4-7423-8D56-4A1BFB586E93}"/>
                  </a:ext>
                </a:extLst>
              </p:cNvPr>
              <p:cNvSpPr txBox="1"/>
              <p:nvPr/>
            </p:nvSpPr>
            <p:spPr>
              <a:xfrm>
                <a:off x="8851358" y="2860645"/>
                <a:ext cx="1565301" cy="276999"/>
              </a:xfrm>
              <a:prstGeom prst="rect">
                <a:avLst/>
              </a:prstGeom>
              <a:noFill/>
            </p:spPr>
            <p:txBody>
              <a:bodyPr wrap="square" rtlCol="0">
                <a:spAutoFit/>
              </a:bodyPr>
              <a:lstStyle/>
              <a:p>
                <a:pPr algn="ctr"/>
                <a:r>
                  <a:rPr lang="it-IT" sz="1200" i="1" dirty="0">
                    <a:solidFill>
                      <a:srgbClr val="B9363A"/>
                    </a:solidFill>
                    <a:latin typeface="Arial" panose="020B0604020202020204" pitchFamily="34" charset="0"/>
                    <a:cs typeface="Arial" panose="020B0604020202020204" pitchFamily="34" charset="0"/>
                  </a:rPr>
                  <a:t>Maggio 2024</a:t>
                </a:r>
              </a:p>
            </p:txBody>
          </p:sp>
        </p:grpSp>
        <p:pic>
          <p:nvPicPr>
            <p:cNvPr id="43" name="Graphic 42" descr="Meeting with solid fill">
              <a:extLst>
                <a:ext uri="{FF2B5EF4-FFF2-40B4-BE49-F238E27FC236}">
                  <a16:creationId xmlns:a16="http://schemas.microsoft.com/office/drawing/2014/main" id="{416CC246-9639-F27D-1B82-08DD8E093C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8154" y="3173418"/>
              <a:ext cx="582881" cy="582881"/>
            </a:xfrm>
            <a:prstGeom prst="rect">
              <a:avLst/>
            </a:prstGeom>
          </p:spPr>
        </p:pic>
      </p:grpSp>
      <p:grpSp>
        <p:nvGrpSpPr>
          <p:cNvPr id="31" name="Group 30">
            <a:extLst>
              <a:ext uri="{FF2B5EF4-FFF2-40B4-BE49-F238E27FC236}">
                <a16:creationId xmlns:a16="http://schemas.microsoft.com/office/drawing/2014/main" id="{EA0BF8AE-7207-B2F4-E944-4522D0BB69EB}"/>
              </a:ext>
            </a:extLst>
          </p:cNvPr>
          <p:cNvGrpSpPr/>
          <p:nvPr/>
        </p:nvGrpSpPr>
        <p:grpSpPr>
          <a:xfrm>
            <a:off x="4899489" y="2843618"/>
            <a:ext cx="2057571" cy="1594047"/>
            <a:chOff x="4899489" y="2843618"/>
            <a:chExt cx="2057571" cy="1594047"/>
          </a:xfrm>
        </p:grpSpPr>
        <p:grpSp>
          <p:nvGrpSpPr>
            <p:cNvPr id="11" name="Group 10">
              <a:extLst>
                <a:ext uri="{FF2B5EF4-FFF2-40B4-BE49-F238E27FC236}">
                  <a16:creationId xmlns:a16="http://schemas.microsoft.com/office/drawing/2014/main" id="{885814EC-72B6-40E8-853D-DB889F80381C}"/>
                </a:ext>
              </a:extLst>
            </p:cNvPr>
            <p:cNvGrpSpPr/>
            <p:nvPr/>
          </p:nvGrpSpPr>
          <p:grpSpPr>
            <a:xfrm>
              <a:off x="4899489" y="2843618"/>
              <a:ext cx="2057571" cy="1594047"/>
              <a:chOff x="5067212" y="2853174"/>
              <a:chExt cx="2057571" cy="1594047"/>
            </a:xfrm>
          </p:grpSpPr>
          <p:sp>
            <p:nvSpPr>
              <p:cNvPr id="14" name="Flowchart: Connector 13">
                <a:extLst>
                  <a:ext uri="{FF2B5EF4-FFF2-40B4-BE49-F238E27FC236}">
                    <a16:creationId xmlns:a16="http://schemas.microsoft.com/office/drawing/2014/main" id="{998AAD09-0C62-BBE5-2634-F54CB72FF76D}"/>
                  </a:ext>
                </a:extLst>
              </p:cNvPr>
              <p:cNvSpPr/>
              <p:nvPr/>
            </p:nvSpPr>
            <p:spPr>
              <a:xfrm>
                <a:off x="5712821" y="3170009"/>
                <a:ext cx="766354" cy="740228"/>
              </a:xfrm>
              <a:prstGeom prst="flowChartConnector">
                <a:avLst/>
              </a:prstGeom>
              <a:solidFill>
                <a:schemeClr val="bg1"/>
              </a:solidFill>
              <a:ln w="38100">
                <a:solidFill>
                  <a:srgbClr val="3D3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6">
                <a:extLst>
                  <a:ext uri="{FF2B5EF4-FFF2-40B4-BE49-F238E27FC236}">
                    <a16:creationId xmlns:a16="http://schemas.microsoft.com/office/drawing/2014/main" id="{5FA6FCA3-2BC6-B0EB-6D41-AE4DFF28357B}"/>
                  </a:ext>
                </a:extLst>
              </p:cNvPr>
              <p:cNvSpPr txBox="1"/>
              <p:nvPr/>
            </p:nvSpPr>
            <p:spPr>
              <a:xfrm>
                <a:off x="5301124" y="2853174"/>
                <a:ext cx="1565301" cy="276999"/>
              </a:xfrm>
              <a:prstGeom prst="rect">
                <a:avLst/>
              </a:prstGeom>
              <a:noFill/>
            </p:spPr>
            <p:txBody>
              <a:bodyPr wrap="square" rtlCol="0">
                <a:spAutoFit/>
              </a:bodyPr>
              <a:lstStyle/>
              <a:p>
                <a:pPr algn="ctr"/>
                <a:r>
                  <a:rPr lang="it-IT" sz="1200" i="1" dirty="0">
                    <a:solidFill>
                      <a:srgbClr val="3D3C7A"/>
                    </a:solidFill>
                    <a:latin typeface="Arial" panose="020B0604020202020204" pitchFamily="34" charset="0"/>
                    <a:cs typeface="Arial" panose="020B0604020202020204" pitchFamily="34" charset="0"/>
                  </a:rPr>
                  <a:t>Dicembre</a:t>
                </a:r>
              </a:p>
            </p:txBody>
          </p:sp>
          <p:sp>
            <p:nvSpPr>
              <p:cNvPr id="20" name="TextBox 19">
                <a:extLst>
                  <a:ext uri="{FF2B5EF4-FFF2-40B4-BE49-F238E27FC236}">
                    <a16:creationId xmlns:a16="http://schemas.microsoft.com/office/drawing/2014/main" id="{5FB38830-5189-CFB1-EE65-C06C22E5BD3C}"/>
                  </a:ext>
                </a:extLst>
              </p:cNvPr>
              <p:cNvSpPr txBox="1"/>
              <p:nvPr/>
            </p:nvSpPr>
            <p:spPr>
              <a:xfrm>
                <a:off x="5067212" y="3924001"/>
                <a:ext cx="2057571" cy="523220"/>
              </a:xfrm>
              <a:prstGeom prst="rect">
                <a:avLst/>
              </a:prstGeom>
              <a:noFill/>
            </p:spPr>
            <p:txBody>
              <a:bodyPr wrap="square" rtlCol="0">
                <a:spAutoFit/>
              </a:bodyPr>
              <a:lstStyle/>
              <a:p>
                <a:pPr algn="ctr"/>
                <a:r>
                  <a:rPr lang="it-IT" sz="1400" b="1" dirty="0">
                    <a:solidFill>
                      <a:srgbClr val="3D3C7A"/>
                    </a:solidFill>
                    <a:latin typeface="Arial" panose="020B0604020202020204" pitchFamily="34" charset="0"/>
                    <a:cs typeface="Arial" panose="020B0604020202020204" pitchFamily="34" charset="0"/>
                  </a:rPr>
                  <a:t>Capodanno Rotaract</a:t>
                </a:r>
              </a:p>
              <a:p>
                <a:pPr algn="ctr"/>
                <a:r>
                  <a:rPr lang="it-IT" sz="1400" dirty="0">
                    <a:solidFill>
                      <a:srgbClr val="3D3C7A"/>
                    </a:solidFill>
                    <a:latin typeface="Arial" panose="020B0604020202020204" pitchFamily="34" charset="0"/>
                    <a:cs typeface="Arial" panose="020B0604020202020204" pitchFamily="34" charset="0"/>
                  </a:rPr>
                  <a:t>Siracusa</a:t>
                </a:r>
              </a:p>
            </p:txBody>
          </p:sp>
        </p:grpSp>
        <p:pic>
          <p:nvPicPr>
            <p:cNvPr id="28" name="Graphic 27" descr="Confetti ball with solid fill">
              <a:extLst>
                <a:ext uri="{FF2B5EF4-FFF2-40B4-BE49-F238E27FC236}">
                  <a16:creationId xmlns:a16="http://schemas.microsoft.com/office/drawing/2014/main" id="{31AB8051-7C41-0768-CE02-32A30BD057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78566" y="3154043"/>
              <a:ext cx="732886" cy="732886"/>
            </a:xfrm>
            <a:prstGeom prst="rect">
              <a:avLst/>
            </a:prstGeom>
          </p:spPr>
        </p:pic>
      </p:grpSp>
      <p:pic>
        <p:nvPicPr>
          <p:cNvPr id="5" name="Picture 3">
            <a:extLst>
              <a:ext uri="{FF2B5EF4-FFF2-40B4-BE49-F238E27FC236}">
                <a16:creationId xmlns:a16="http://schemas.microsoft.com/office/drawing/2014/main" id="{F5E5F59F-D5E1-0BCD-F5E3-BF25B1BA8482}"/>
              </a:ext>
            </a:extLst>
          </p:cNvPr>
          <p:cNvPicPr>
            <a:picLocks noChangeAspect="1"/>
          </p:cNvPicPr>
          <p:nvPr/>
        </p:nvPicPr>
        <p:blipFill>
          <a:blip r:embed="rId17"/>
          <a:stretch>
            <a:fillRect/>
          </a:stretch>
        </p:blipFill>
        <p:spPr>
          <a:xfrm>
            <a:off x="10708527" y="1"/>
            <a:ext cx="1483473" cy="1400960"/>
          </a:xfrm>
          <a:prstGeom prst="rect">
            <a:avLst/>
          </a:prstGeom>
        </p:spPr>
      </p:pic>
      <p:sp>
        <p:nvSpPr>
          <p:cNvPr id="12" name="CasellaDiTesto 11">
            <a:extLst>
              <a:ext uri="{FF2B5EF4-FFF2-40B4-BE49-F238E27FC236}">
                <a16:creationId xmlns:a16="http://schemas.microsoft.com/office/drawing/2014/main" id="{46B1597B-A61E-63E7-E70B-6D04620D80CD}"/>
              </a:ext>
            </a:extLst>
          </p:cNvPr>
          <p:cNvSpPr txBox="1"/>
          <p:nvPr/>
        </p:nvSpPr>
        <p:spPr>
          <a:xfrm>
            <a:off x="428962" y="6036240"/>
            <a:ext cx="2274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Casale (AL), 1 Aprile 2023</a:t>
            </a:r>
          </a:p>
        </p:txBody>
      </p:sp>
    </p:spTree>
    <p:extLst>
      <p:ext uri="{BB962C8B-B14F-4D97-AF65-F5344CB8AC3E}">
        <p14:creationId xmlns:p14="http://schemas.microsoft.com/office/powerpoint/2010/main" val="249679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chemeClr val="bg1"/>
                </a:solidFill>
                <a:latin typeface="Arial" panose="020B0604020202020204" pitchFamily="34" charset="0"/>
                <a:cs typeface="Arial" panose="020B0604020202020204" pitchFamily="34" charset="0"/>
              </a:rPr>
              <a:t>Formazione</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Percorso</a:t>
            </a:r>
            <a:r>
              <a:rPr lang="en-US" sz="4800" b="1" dirty="0">
                <a:solidFill>
                  <a:schemeClr val="bg1"/>
                </a:solidFill>
                <a:latin typeface="Arial" panose="020B0604020202020204" pitchFamily="34" charset="0"/>
                <a:cs typeface="Arial" panose="020B0604020202020204" pitchFamily="34" charset="0"/>
              </a:rPr>
              <a:t> e </a:t>
            </a:r>
            <a:r>
              <a:rPr lang="en-US" sz="4800" b="1" dirty="0" err="1">
                <a:solidFill>
                  <a:schemeClr val="bg1"/>
                </a:solidFill>
                <a:latin typeface="Arial" panose="020B0604020202020204" pitchFamily="34" charset="0"/>
                <a:cs typeface="Arial" panose="020B0604020202020204" pitchFamily="34" charset="0"/>
              </a:rPr>
              <a:t>aspettative</a:t>
            </a:r>
            <a:endParaRPr lang="en-US" sz="4800" b="1" dirty="0">
              <a:solidFill>
                <a:schemeClr val="bg1"/>
              </a:solidFill>
              <a:latin typeface="Arial" panose="020B0604020202020204" pitchFamily="34" charset="0"/>
              <a:cs typeface="Arial" panose="020B0604020202020204" pitchFamily="34" charset="0"/>
            </a:endParaRP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Alessandro De Lucchi, </a:t>
            </a:r>
            <a:r>
              <a:rPr lang="en-US" sz="3200" b="1" dirty="0" err="1">
                <a:solidFill>
                  <a:srgbClr val="005DAA"/>
                </a:solidFill>
              </a:rPr>
              <a:t>Istruttore</a:t>
            </a:r>
            <a:r>
              <a:rPr lang="en-US" sz="3200" b="1" dirty="0">
                <a:solidFill>
                  <a:srgbClr val="005DAA"/>
                </a:solidFill>
              </a:rPr>
              <a:t> Distrettuale</a:t>
            </a: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28962" y="6036240"/>
            <a:ext cx="2284343"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 23.24</a:t>
            </a:r>
          </a:p>
          <a:p>
            <a:r>
              <a:rPr lang="it-IT" sz="1400" dirty="0">
                <a:solidFill>
                  <a:schemeClr val="bg1"/>
                </a:solidFill>
                <a:latin typeface="Arial" panose="020B0604020202020204" pitchFamily="34" charset="0"/>
                <a:cs typeface="Arial" panose="020B0604020202020204" pitchFamily="34" charset="0"/>
              </a:rPr>
              <a:t>Casale M.to, 1 Aprile 2023</a:t>
            </a:r>
          </a:p>
        </p:txBody>
      </p:sp>
    </p:spTree>
    <p:extLst>
      <p:ext uri="{BB962C8B-B14F-4D97-AF65-F5344CB8AC3E}">
        <p14:creationId xmlns:p14="http://schemas.microsoft.com/office/powerpoint/2010/main" val="15765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MENO DI 100 GIORNI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grpSp>
        <p:nvGrpSpPr>
          <p:cNvPr id="36" name="Group 2">
            <a:extLst>
              <a:ext uri="{FF2B5EF4-FFF2-40B4-BE49-F238E27FC236}">
                <a16:creationId xmlns:a16="http://schemas.microsoft.com/office/drawing/2014/main" id="{22AB64BA-BAA9-47A0-AE2B-4C9DE783505B}"/>
              </a:ext>
            </a:extLst>
          </p:cNvPr>
          <p:cNvGrpSpPr>
            <a:grpSpLocks noChangeAspect="1"/>
          </p:cNvGrpSpPr>
          <p:nvPr/>
        </p:nvGrpSpPr>
        <p:grpSpPr>
          <a:xfrm>
            <a:off x="1866750" y="1787370"/>
            <a:ext cx="8458499" cy="3747743"/>
            <a:chOff x="3969142" y="3222509"/>
            <a:chExt cx="4140916" cy="2192738"/>
          </a:xfrm>
        </p:grpSpPr>
        <p:sp>
          <p:nvSpPr>
            <p:cNvPr id="41" name="Trapezoid 18">
              <a:extLst>
                <a:ext uri="{FF2B5EF4-FFF2-40B4-BE49-F238E27FC236}">
                  <a16:creationId xmlns:a16="http://schemas.microsoft.com/office/drawing/2014/main" id="{F6FFAF9A-7246-4CD0-9F34-45D4BE60D893}"/>
                </a:ext>
              </a:extLst>
            </p:cNvPr>
            <p:cNvSpPr/>
            <p:nvPr/>
          </p:nvSpPr>
          <p:spPr>
            <a:xfrm>
              <a:off x="3969142" y="4865635"/>
              <a:ext cx="4140916" cy="168209"/>
            </a:xfrm>
            <a:prstGeom prst="trapezoid">
              <a:avLst>
                <a:gd name="adj" fmla="val 111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19">
              <a:extLst>
                <a:ext uri="{FF2B5EF4-FFF2-40B4-BE49-F238E27FC236}">
                  <a16:creationId xmlns:a16="http://schemas.microsoft.com/office/drawing/2014/main" id="{85FF99C8-E596-41A1-9FC0-4897361A2E4A}"/>
                </a:ext>
              </a:extLst>
            </p:cNvPr>
            <p:cNvSpPr/>
            <p:nvPr/>
          </p:nvSpPr>
          <p:spPr>
            <a:xfrm>
              <a:off x="3969142" y="5033844"/>
              <a:ext cx="4140916" cy="381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20">
              <a:extLst>
                <a:ext uri="{FF2B5EF4-FFF2-40B4-BE49-F238E27FC236}">
                  <a16:creationId xmlns:a16="http://schemas.microsoft.com/office/drawing/2014/main" id="{8BC5188C-D0C3-4055-9314-A6F0BBE0DA71}"/>
                </a:ext>
              </a:extLst>
            </p:cNvPr>
            <p:cNvSpPr/>
            <p:nvPr/>
          </p:nvSpPr>
          <p:spPr>
            <a:xfrm>
              <a:off x="4666397" y="5033844"/>
              <a:ext cx="2746407" cy="381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rapezoid 21">
              <a:extLst>
                <a:ext uri="{FF2B5EF4-FFF2-40B4-BE49-F238E27FC236}">
                  <a16:creationId xmlns:a16="http://schemas.microsoft.com/office/drawing/2014/main" id="{B8B53B52-9B13-4FC2-9CB2-BD0058222306}"/>
                </a:ext>
              </a:extLst>
            </p:cNvPr>
            <p:cNvSpPr/>
            <p:nvPr/>
          </p:nvSpPr>
          <p:spPr>
            <a:xfrm>
              <a:off x="4666397" y="4865635"/>
              <a:ext cx="2746407" cy="168209"/>
            </a:xfrm>
            <a:prstGeom prst="trapezoid">
              <a:avLst>
                <a:gd name="adj" fmla="val 1114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rapezoid 22">
              <a:extLst>
                <a:ext uri="{FF2B5EF4-FFF2-40B4-BE49-F238E27FC236}">
                  <a16:creationId xmlns:a16="http://schemas.microsoft.com/office/drawing/2014/main" id="{3F420715-74A3-4CF3-B704-94058354992F}"/>
                </a:ext>
              </a:extLst>
            </p:cNvPr>
            <p:cNvSpPr/>
            <p:nvPr/>
          </p:nvSpPr>
          <p:spPr>
            <a:xfrm>
              <a:off x="4189939" y="4316022"/>
              <a:ext cx="3693511" cy="168209"/>
            </a:xfrm>
            <a:prstGeom prst="trapezoid">
              <a:avLst>
                <a:gd name="adj" fmla="val 111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23">
              <a:extLst>
                <a:ext uri="{FF2B5EF4-FFF2-40B4-BE49-F238E27FC236}">
                  <a16:creationId xmlns:a16="http://schemas.microsoft.com/office/drawing/2014/main" id="{9D9AABD2-353D-4E40-82F9-78CBF588E816}"/>
                </a:ext>
              </a:extLst>
            </p:cNvPr>
            <p:cNvSpPr/>
            <p:nvPr/>
          </p:nvSpPr>
          <p:spPr>
            <a:xfrm>
              <a:off x="4189939" y="4484231"/>
              <a:ext cx="3693511" cy="381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ectangle 24">
              <a:extLst>
                <a:ext uri="{FF2B5EF4-FFF2-40B4-BE49-F238E27FC236}">
                  <a16:creationId xmlns:a16="http://schemas.microsoft.com/office/drawing/2014/main" id="{7E57D3C9-565B-42C0-816E-60E7D4BB2B64}"/>
                </a:ext>
              </a:extLst>
            </p:cNvPr>
            <p:cNvSpPr/>
            <p:nvPr/>
          </p:nvSpPr>
          <p:spPr>
            <a:xfrm>
              <a:off x="4887194" y="4484231"/>
              <a:ext cx="2304812" cy="3814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rapezoid 25">
              <a:extLst>
                <a:ext uri="{FF2B5EF4-FFF2-40B4-BE49-F238E27FC236}">
                  <a16:creationId xmlns:a16="http://schemas.microsoft.com/office/drawing/2014/main" id="{4DB9928F-D19D-4E19-BFCE-165D99ABB059}"/>
                </a:ext>
              </a:extLst>
            </p:cNvPr>
            <p:cNvSpPr/>
            <p:nvPr/>
          </p:nvSpPr>
          <p:spPr>
            <a:xfrm>
              <a:off x="4887194" y="4316022"/>
              <a:ext cx="2304812" cy="168209"/>
            </a:xfrm>
            <a:prstGeom prst="trapezoid">
              <a:avLst>
                <a:gd name="adj" fmla="val 111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Trapezoid 26">
              <a:extLst>
                <a:ext uri="{FF2B5EF4-FFF2-40B4-BE49-F238E27FC236}">
                  <a16:creationId xmlns:a16="http://schemas.microsoft.com/office/drawing/2014/main" id="{BECC8D2D-9B63-45CE-AF88-5C494C2CBE36}"/>
                </a:ext>
              </a:extLst>
            </p:cNvPr>
            <p:cNvSpPr/>
            <p:nvPr/>
          </p:nvSpPr>
          <p:spPr>
            <a:xfrm>
              <a:off x="4422358" y="3766410"/>
              <a:ext cx="3240296" cy="168209"/>
            </a:xfrm>
            <a:prstGeom prst="trapezoid">
              <a:avLst>
                <a:gd name="adj" fmla="val 111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27">
              <a:extLst>
                <a:ext uri="{FF2B5EF4-FFF2-40B4-BE49-F238E27FC236}">
                  <a16:creationId xmlns:a16="http://schemas.microsoft.com/office/drawing/2014/main" id="{666A2CDE-31B0-4C46-B1D0-02A8CDBB6A34}"/>
                </a:ext>
              </a:extLst>
            </p:cNvPr>
            <p:cNvSpPr/>
            <p:nvPr/>
          </p:nvSpPr>
          <p:spPr>
            <a:xfrm>
              <a:off x="4416547" y="3934619"/>
              <a:ext cx="3240296" cy="381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Rectangle 28">
              <a:extLst>
                <a:ext uri="{FF2B5EF4-FFF2-40B4-BE49-F238E27FC236}">
                  <a16:creationId xmlns:a16="http://schemas.microsoft.com/office/drawing/2014/main" id="{50152B62-2AC9-4303-92DD-A7115BABE483}"/>
                </a:ext>
              </a:extLst>
            </p:cNvPr>
            <p:cNvSpPr/>
            <p:nvPr/>
          </p:nvSpPr>
          <p:spPr>
            <a:xfrm>
              <a:off x="5111864" y="3934619"/>
              <a:ext cx="1859345" cy="3814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Trapezoid 29">
              <a:extLst>
                <a:ext uri="{FF2B5EF4-FFF2-40B4-BE49-F238E27FC236}">
                  <a16:creationId xmlns:a16="http://schemas.microsoft.com/office/drawing/2014/main" id="{BFFC5031-DE76-4765-99EB-CC77715B74FB}"/>
                </a:ext>
              </a:extLst>
            </p:cNvPr>
            <p:cNvSpPr/>
            <p:nvPr/>
          </p:nvSpPr>
          <p:spPr>
            <a:xfrm>
              <a:off x="5111864" y="3766410"/>
              <a:ext cx="1859345" cy="168209"/>
            </a:xfrm>
            <a:prstGeom prst="trapezoid">
              <a:avLst>
                <a:gd name="adj" fmla="val 111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43">
              <a:extLst>
                <a:ext uri="{FF2B5EF4-FFF2-40B4-BE49-F238E27FC236}">
                  <a16:creationId xmlns:a16="http://schemas.microsoft.com/office/drawing/2014/main" id="{CFEADAD9-FF70-48CE-95F4-7028249AAB4E}"/>
                </a:ext>
              </a:extLst>
            </p:cNvPr>
            <p:cNvSpPr txBox="1"/>
            <p:nvPr/>
          </p:nvSpPr>
          <p:spPr>
            <a:xfrm>
              <a:off x="4751516" y="5080378"/>
              <a:ext cx="2570354" cy="270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PRE SIPE - 6 MEETING VIRTUALI</a:t>
              </a:r>
              <a:endParaRPr kumimoji="0" lang="en-GB" sz="24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80" name="TextBox 44">
              <a:extLst>
                <a:ext uri="{FF2B5EF4-FFF2-40B4-BE49-F238E27FC236}">
                  <a16:creationId xmlns:a16="http://schemas.microsoft.com/office/drawing/2014/main" id="{CF6C9A27-0E07-40FC-8332-521C126EDF8E}"/>
                </a:ext>
              </a:extLst>
            </p:cNvPr>
            <p:cNvSpPr txBox="1"/>
            <p:nvPr/>
          </p:nvSpPr>
          <p:spPr>
            <a:xfrm>
              <a:off x="4755822" y="4532650"/>
              <a:ext cx="2570354" cy="270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SIPE</a:t>
              </a:r>
              <a:endParaRPr kumimoji="0" lang="en-GB" sz="24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81" name="TextBox 45">
              <a:extLst>
                <a:ext uri="{FF2B5EF4-FFF2-40B4-BE49-F238E27FC236}">
                  <a16:creationId xmlns:a16="http://schemas.microsoft.com/office/drawing/2014/main" id="{2EF4355E-DC35-4363-BD23-1B2D0C2FD2F6}"/>
                </a:ext>
              </a:extLst>
            </p:cNvPr>
            <p:cNvSpPr txBox="1"/>
            <p:nvPr/>
          </p:nvSpPr>
          <p:spPr>
            <a:xfrm>
              <a:off x="4757035" y="3993668"/>
              <a:ext cx="2570354" cy="270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ASSEMBLEA</a:t>
              </a:r>
              <a:endParaRPr kumimoji="0" lang="en-GB" sz="24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sp>
          <p:nvSpPr>
            <p:cNvPr id="82" name="Trapezoid 57">
              <a:extLst>
                <a:ext uri="{FF2B5EF4-FFF2-40B4-BE49-F238E27FC236}">
                  <a16:creationId xmlns:a16="http://schemas.microsoft.com/office/drawing/2014/main" id="{971B18FD-1577-4C2F-8803-22E38CA7FF6A}"/>
                </a:ext>
              </a:extLst>
            </p:cNvPr>
            <p:cNvSpPr/>
            <p:nvPr/>
          </p:nvSpPr>
          <p:spPr>
            <a:xfrm>
              <a:off x="4615448" y="3222509"/>
              <a:ext cx="2856915" cy="168209"/>
            </a:xfrm>
            <a:prstGeom prst="trapezoid">
              <a:avLst>
                <a:gd name="adj" fmla="val 111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58">
              <a:extLst>
                <a:ext uri="{FF2B5EF4-FFF2-40B4-BE49-F238E27FC236}">
                  <a16:creationId xmlns:a16="http://schemas.microsoft.com/office/drawing/2014/main" id="{A479BDC3-92ED-4BBA-B316-375001071FE0}"/>
                </a:ext>
              </a:extLst>
            </p:cNvPr>
            <p:cNvSpPr/>
            <p:nvPr/>
          </p:nvSpPr>
          <p:spPr>
            <a:xfrm>
              <a:off x="4609637" y="3390718"/>
              <a:ext cx="2862726" cy="381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Rectangle 59">
              <a:extLst>
                <a:ext uri="{FF2B5EF4-FFF2-40B4-BE49-F238E27FC236}">
                  <a16:creationId xmlns:a16="http://schemas.microsoft.com/office/drawing/2014/main" id="{8105A12C-5CA6-40F8-ADE5-F208A3930156}"/>
                </a:ext>
              </a:extLst>
            </p:cNvPr>
            <p:cNvSpPr/>
            <p:nvPr/>
          </p:nvSpPr>
          <p:spPr>
            <a:xfrm>
              <a:off x="5304955" y="3390718"/>
              <a:ext cx="1484403" cy="3814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5" name="Trapezoid 60">
              <a:extLst>
                <a:ext uri="{FF2B5EF4-FFF2-40B4-BE49-F238E27FC236}">
                  <a16:creationId xmlns:a16="http://schemas.microsoft.com/office/drawing/2014/main" id="{C05B0F9C-7EE3-46B8-91B3-28C94637A2B8}"/>
                </a:ext>
              </a:extLst>
            </p:cNvPr>
            <p:cNvSpPr/>
            <p:nvPr/>
          </p:nvSpPr>
          <p:spPr>
            <a:xfrm>
              <a:off x="5304954" y="3222509"/>
              <a:ext cx="1484403" cy="168209"/>
            </a:xfrm>
            <a:prstGeom prst="trapezoid">
              <a:avLst>
                <a:gd name="adj" fmla="val 111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6" name="TextBox 61">
              <a:extLst>
                <a:ext uri="{FF2B5EF4-FFF2-40B4-BE49-F238E27FC236}">
                  <a16:creationId xmlns:a16="http://schemas.microsoft.com/office/drawing/2014/main" id="{71D22A8A-A016-4988-AE6E-4EE4544BEBE8}"/>
                </a:ext>
              </a:extLst>
            </p:cNvPr>
            <p:cNvSpPr txBox="1"/>
            <p:nvPr/>
          </p:nvSpPr>
          <p:spPr>
            <a:xfrm>
              <a:off x="4751515" y="3431542"/>
              <a:ext cx="2570354" cy="270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1° LUGLIO</a:t>
              </a:r>
              <a:endParaRPr kumimoji="0" lang="en-GB" sz="24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grpSp>
      <p:grpSp>
        <p:nvGrpSpPr>
          <p:cNvPr id="87" name="Group 84">
            <a:extLst>
              <a:ext uri="{FF2B5EF4-FFF2-40B4-BE49-F238E27FC236}">
                <a16:creationId xmlns:a16="http://schemas.microsoft.com/office/drawing/2014/main" id="{7E17F04C-0D32-477F-915A-FE230A5F07E8}"/>
              </a:ext>
            </a:extLst>
          </p:cNvPr>
          <p:cNvGrpSpPr>
            <a:grpSpLocks noChangeAspect="1"/>
          </p:cNvGrpSpPr>
          <p:nvPr/>
        </p:nvGrpSpPr>
        <p:grpSpPr>
          <a:xfrm rot="20837751">
            <a:off x="2589248" y="1301347"/>
            <a:ext cx="2047083" cy="2800401"/>
            <a:chOff x="4742068" y="1262522"/>
            <a:chExt cx="520700" cy="1146176"/>
          </a:xfrm>
          <a:solidFill>
            <a:srgbClr val="005DAC"/>
          </a:solidFill>
        </p:grpSpPr>
        <p:sp>
          <p:nvSpPr>
            <p:cNvPr id="88" name="Freeform 6">
              <a:extLst>
                <a:ext uri="{FF2B5EF4-FFF2-40B4-BE49-F238E27FC236}">
                  <a16:creationId xmlns:a16="http://schemas.microsoft.com/office/drawing/2014/main" id="{AC70D219-D2FA-489F-B3A9-87B66FD69230}"/>
                </a:ext>
              </a:extLst>
            </p:cNvPr>
            <p:cNvSpPr>
              <a:spLocks/>
            </p:cNvSpPr>
            <p:nvPr/>
          </p:nvSpPr>
          <p:spPr bwMode="auto">
            <a:xfrm>
              <a:off x="4742068" y="1448260"/>
              <a:ext cx="520700" cy="960438"/>
            </a:xfrm>
            <a:custGeom>
              <a:avLst/>
              <a:gdLst>
                <a:gd name="T0" fmla="*/ 359 w 740"/>
                <a:gd name="T1" fmla="*/ 85 h 685"/>
                <a:gd name="T2" fmla="*/ 297 w 740"/>
                <a:gd name="T3" fmla="*/ 76 h 685"/>
                <a:gd name="T4" fmla="*/ 263 w 740"/>
                <a:gd name="T5" fmla="*/ 70 h 685"/>
                <a:gd name="T6" fmla="*/ 241 w 740"/>
                <a:gd name="T7" fmla="*/ 80 h 685"/>
                <a:gd name="T8" fmla="*/ 179 w 740"/>
                <a:gd name="T9" fmla="*/ 154 h 685"/>
                <a:gd name="T10" fmla="*/ 147 w 740"/>
                <a:gd name="T11" fmla="*/ 165 h 685"/>
                <a:gd name="T12" fmla="*/ 123 w 740"/>
                <a:gd name="T13" fmla="*/ 141 h 685"/>
                <a:gd name="T14" fmla="*/ 129 w 740"/>
                <a:gd name="T15" fmla="*/ 114 h 685"/>
                <a:gd name="T16" fmla="*/ 214 w 740"/>
                <a:gd name="T17" fmla="*/ 12 h 685"/>
                <a:gd name="T18" fmla="*/ 237 w 740"/>
                <a:gd name="T19" fmla="*/ 1 h 685"/>
                <a:gd name="T20" fmla="*/ 402 w 740"/>
                <a:gd name="T21" fmla="*/ 2 h 685"/>
                <a:gd name="T22" fmla="*/ 502 w 740"/>
                <a:gd name="T23" fmla="*/ 43 h 685"/>
                <a:gd name="T24" fmla="*/ 544 w 740"/>
                <a:gd name="T25" fmla="*/ 99 h 685"/>
                <a:gd name="T26" fmla="*/ 582 w 740"/>
                <a:gd name="T27" fmla="*/ 170 h 685"/>
                <a:gd name="T28" fmla="*/ 603 w 740"/>
                <a:gd name="T29" fmla="*/ 210 h 685"/>
                <a:gd name="T30" fmla="*/ 614 w 740"/>
                <a:gd name="T31" fmla="*/ 213 h 685"/>
                <a:gd name="T32" fmla="*/ 690 w 740"/>
                <a:gd name="T33" fmla="*/ 161 h 685"/>
                <a:gd name="T34" fmla="*/ 724 w 740"/>
                <a:gd name="T35" fmla="*/ 160 h 685"/>
                <a:gd name="T36" fmla="*/ 739 w 740"/>
                <a:gd name="T37" fmla="*/ 190 h 685"/>
                <a:gd name="T38" fmla="*/ 722 w 740"/>
                <a:gd name="T39" fmla="*/ 217 h 685"/>
                <a:gd name="T40" fmla="*/ 679 w 740"/>
                <a:gd name="T41" fmla="*/ 247 h 685"/>
                <a:gd name="T42" fmla="*/ 606 w 740"/>
                <a:gd name="T43" fmla="*/ 297 h 685"/>
                <a:gd name="T44" fmla="*/ 569 w 740"/>
                <a:gd name="T45" fmla="*/ 287 h 685"/>
                <a:gd name="T46" fmla="*/ 488 w 740"/>
                <a:gd name="T47" fmla="*/ 170 h 685"/>
                <a:gd name="T48" fmla="*/ 486 w 740"/>
                <a:gd name="T49" fmla="*/ 168 h 685"/>
                <a:gd name="T50" fmla="*/ 423 w 740"/>
                <a:gd name="T51" fmla="*/ 257 h 685"/>
                <a:gd name="T52" fmla="*/ 434 w 740"/>
                <a:gd name="T53" fmla="*/ 268 h 685"/>
                <a:gd name="T54" fmla="*/ 554 w 740"/>
                <a:gd name="T55" fmla="*/ 374 h 685"/>
                <a:gd name="T56" fmla="*/ 570 w 740"/>
                <a:gd name="T57" fmla="*/ 388 h 685"/>
                <a:gd name="T58" fmla="*/ 583 w 740"/>
                <a:gd name="T59" fmla="*/ 419 h 685"/>
                <a:gd name="T60" fmla="*/ 583 w 740"/>
                <a:gd name="T61" fmla="*/ 483 h 685"/>
                <a:gd name="T62" fmla="*/ 584 w 740"/>
                <a:gd name="T63" fmla="*/ 637 h 685"/>
                <a:gd name="T64" fmla="*/ 563 w 740"/>
                <a:gd name="T65" fmla="*/ 674 h 685"/>
                <a:gd name="T66" fmla="*/ 505 w 740"/>
                <a:gd name="T67" fmla="*/ 652 h 685"/>
                <a:gd name="T68" fmla="*/ 503 w 740"/>
                <a:gd name="T69" fmla="*/ 637 h 685"/>
                <a:gd name="T70" fmla="*/ 503 w 740"/>
                <a:gd name="T71" fmla="*/ 465 h 685"/>
                <a:gd name="T72" fmla="*/ 485 w 740"/>
                <a:gd name="T73" fmla="*/ 431 h 685"/>
                <a:gd name="T74" fmla="*/ 361 w 740"/>
                <a:gd name="T75" fmla="*/ 345 h 685"/>
                <a:gd name="T76" fmla="*/ 359 w 740"/>
                <a:gd name="T77" fmla="*/ 344 h 685"/>
                <a:gd name="T78" fmla="*/ 330 w 740"/>
                <a:gd name="T79" fmla="*/ 384 h 685"/>
                <a:gd name="T80" fmla="*/ 291 w 740"/>
                <a:gd name="T81" fmla="*/ 437 h 685"/>
                <a:gd name="T82" fmla="*/ 259 w 740"/>
                <a:gd name="T83" fmla="*/ 454 h 685"/>
                <a:gd name="T84" fmla="*/ 41 w 740"/>
                <a:gd name="T85" fmla="*/ 455 h 685"/>
                <a:gd name="T86" fmla="*/ 1 w 740"/>
                <a:gd name="T87" fmla="*/ 412 h 685"/>
                <a:gd name="T88" fmla="*/ 42 w 740"/>
                <a:gd name="T89" fmla="*/ 373 h 685"/>
                <a:gd name="T90" fmla="*/ 205 w 740"/>
                <a:gd name="T91" fmla="*/ 373 h 685"/>
                <a:gd name="T92" fmla="*/ 237 w 740"/>
                <a:gd name="T93" fmla="*/ 352 h 685"/>
                <a:gd name="T94" fmla="*/ 271 w 740"/>
                <a:gd name="T95" fmla="*/ 278 h 685"/>
                <a:gd name="T96" fmla="*/ 304 w 740"/>
                <a:gd name="T97" fmla="*/ 206 h 685"/>
                <a:gd name="T98" fmla="*/ 334 w 740"/>
                <a:gd name="T99" fmla="*/ 141 h 685"/>
                <a:gd name="T100" fmla="*/ 358 w 740"/>
                <a:gd name="T101" fmla="*/ 88 h 685"/>
                <a:gd name="T102" fmla="*/ 359 w 740"/>
                <a:gd name="T103" fmla="*/ 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685">
                  <a:moveTo>
                    <a:pt x="359" y="85"/>
                  </a:moveTo>
                  <a:cubicBezTo>
                    <a:pt x="338" y="82"/>
                    <a:pt x="318" y="79"/>
                    <a:pt x="297" y="76"/>
                  </a:cubicBezTo>
                  <a:cubicBezTo>
                    <a:pt x="286" y="74"/>
                    <a:pt x="274" y="72"/>
                    <a:pt x="263" y="70"/>
                  </a:cubicBezTo>
                  <a:cubicBezTo>
                    <a:pt x="253" y="69"/>
                    <a:pt x="247" y="73"/>
                    <a:pt x="241" y="80"/>
                  </a:cubicBezTo>
                  <a:cubicBezTo>
                    <a:pt x="220" y="105"/>
                    <a:pt x="200" y="129"/>
                    <a:pt x="179" y="154"/>
                  </a:cubicBezTo>
                  <a:cubicBezTo>
                    <a:pt x="171" y="164"/>
                    <a:pt x="159" y="168"/>
                    <a:pt x="147" y="165"/>
                  </a:cubicBezTo>
                  <a:cubicBezTo>
                    <a:pt x="134" y="162"/>
                    <a:pt x="126" y="154"/>
                    <a:pt x="123" y="141"/>
                  </a:cubicBezTo>
                  <a:cubicBezTo>
                    <a:pt x="120" y="132"/>
                    <a:pt x="122" y="122"/>
                    <a:pt x="129" y="114"/>
                  </a:cubicBezTo>
                  <a:cubicBezTo>
                    <a:pt x="157" y="80"/>
                    <a:pt x="185" y="46"/>
                    <a:pt x="214" y="12"/>
                  </a:cubicBezTo>
                  <a:cubicBezTo>
                    <a:pt x="220" y="5"/>
                    <a:pt x="227" y="1"/>
                    <a:pt x="237" y="1"/>
                  </a:cubicBezTo>
                  <a:cubicBezTo>
                    <a:pt x="292" y="1"/>
                    <a:pt x="347" y="0"/>
                    <a:pt x="402" y="2"/>
                  </a:cubicBezTo>
                  <a:cubicBezTo>
                    <a:pt x="440" y="3"/>
                    <a:pt x="474" y="18"/>
                    <a:pt x="502" y="43"/>
                  </a:cubicBezTo>
                  <a:cubicBezTo>
                    <a:pt x="520" y="59"/>
                    <a:pt x="533" y="79"/>
                    <a:pt x="544" y="99"/>
                  </a:cubicBezTo>
                  <a:cubicBezTo>
                    <a:pt x="556" y="123"/>
                    <a:pt x="569" y="147"/>
                    <a:pt x="582" y="170"/>
                  </a:cubicBezTo>
                  <a:cubicBezTo>
                    <a:pt x="589" y="184"/>
                    <a:pt x="596" y="197"/>
                    <a:pt x="603" y="210"/>
                  </a:cubicBezTo>
                  <a:cubicBezTo>
                    <a:pt x="606" y="215"/>
                    <a:pt x="610" y="216"/>
                    <a:pt x="614" y="213"/>
                  </a:cubicBezTo>
                  <a:cubicBezTo>
                    <a:pt x="640" y="196"/>
                    <a:pt x="665" y="178"/>
                    <a:pt x="690" y="161"/>
                  </a:cubicBezTo>
                  <a:cubicBezTo>
                    <a:pt x="701" y="154"/>
                    <a:pt x="713" y="154"/>
                    <a:pt x="724" y="160"/>
                  </a:cubicBezTo>
                  <a:cubicBezTo>
                    <a:pt x="734" y="167"/>
                    <a:pt x="740" y="177"/>
                    <a:pt x="739" y="190"/>
                  </a:cubicBezTo>
                  <a:cubicBezTo>
                    <a:pt x="739" y="202"/>
                    <a:pt x="732" y="210"/>
                    <a:pt x="722" y="217"/>
                  </a:cubicBezTo>
                  <a:cubicBezTo>
                    <a:pt x="707" y="227"/>
                    <a:pt x="693" y="237"/>
                    <a:pt x="679" y="247"/>
                  </a:cubicBezTo>
                  <a:cubicBezTo>
                    <a:pt x="655" y="263"/>
                    <a:pt x="631" y="280"/>
                    <a:pt x="606" y="297"/>
                  </a:cubicBezTo>
                  <a:cubicBezTo>
                    <a:pt x="593" y="305"/>
                    <a:pt x="577" y="299"/>
                    <a:pt x="569" y="287"/>
                  </a:cubicBezTo>
                  <a:cubicBezTo>
                    <a:pt x="542" y="248"/>
                    <a:pt x="515" y="209"/>
                    <a:pt x="488" y="170"/>
                  </a:cubicBezTo>
                  <a:cubicBezTo>
                    <a:pt x="488" y="170"/>
                    <a:pt x="487" y="169"/>
                    <a:pt x="486" y="168"/>
                  </a:cubicBezTo>
                  <a:cubicBezTo>
                    <a:pt x="465" y="198"/>
                    <a:pt x="444" y="227"/>
                    <a:pt x="423" y="257"/>
                  </a:cubicBezTo>
                  <a:cubicBezTo>
                    <a:pt x="427" y="261"/>
                    <a:pt x="431" y="265"/>
                    <a:pt x="434" y="268"/>
                  </a:cubicBezTo>
                  <a:cubicBezTo>
                    <a:pt x="474" y="303"/>
                    <a:pt x="514" y="338"/>
                    <a:pt x="554" y="374"/>
                  </a:cubicBezTo>
                  <a:cubicBezTo>
                    <a:pt x="559" y="378"/>
                    <a:pt x="565" y="383"/>
                    <a:pt x="570" y="388"/>
                  </a:cubicBezTo>
                  <a:cubicBezTo>
                    <a:pt x="579" y="396"/>
                    <a:pt x="583" y="407"/>
                    <a:pt x="583" y="419"/>
                  </a:cubicBezTo>
                  <a:cubicBezTo>
                    <a:pt x="583" y="440"/>
                    <a:pt x="583" y="461"/>
                    <a:pt x="583" y="483"/>
                  </a:cubicBezTo>
                  <a:cubicBezTo>
                    <a:pt x="584" y="534"/>
                    <a:pt x="584" y="585"/>
                    <a:pt x="584" y="637"/>
                  </a:cubicBezTo>
                  <a:cubicBezTo>
                    <a:pt x="584" y="653"/>
                    <a:pt x="577" y="666"/>
                    <a:pt x="563" y="674"/>
                  </a:cubicBezTo>
                  <a:cubicBezTo>
                    <a:pt x="541" y="685"/>
                    <a:pt x="513" y="676"/>
                    <a:pt x="505" y="652"/>
                  </a:cubicBezTo>
                  <a:cubicBezTo>
                    <a:pt x="503" y="647"/>
                    <a:pt x="503" y="642"/>
                    <a:pt x="503" y="637"/>
                  </a:cubicBezTo>
                  <a:cubicBezTo>
                    <a:pt x="502" y="579"/>
                    <a:pt x="502" y="522"/>
                    <a:pt x="503" y="465"/>
                  </a:cubicBezTo>
                  <a:cubicBezTo>
                    <a:pt x="503" y="450"/>
                    <a:pt x="498" y="439"/>
                    <a:pt x="485" y="431"/>
                  </a:cubicBezTo>
                  <a:cubicBezTo>
                    <a:pt x="444" y="402"/>
                    <a:pt x="402" y="373"/>
                    <a:pt x="361" y="345"/>
                  </a:cubicBezTo>
                  <a:cubicBezTo>
                    <a:pt x="361" y="344"/>
                    <a:pt x="360" y="344"/>
                    <a:pt x="359" y="344"/>
                  </a:cubicBezTo>
                  <a:cubicBezTo>
                    <a:pt x="350" y="357"/>
                    <a:pt x="340" y="371"/>
                    <a:pt x="330" y="384"/>
                  </a:cubicBezTo>
                  <a:cubicBezTo>
                    <a:pt x="317" y="402"/>
                    <a:pt x="304" y="420"/>
                    <a:pt x="291" y="437"/>
                  </a:cubicBezTo>
                  <a:cubicBezTo>
                    <a:pt x="283" y="448"/>
                    <a:pt x="273" y="454"/>
                    <a:pt x="259" y="454"/>
                  </a:cubicBezTo>
                  <a:cubicBezTo>
                    <a:pt x="186" y="454"/>
                    <a:pt x="113" y="455"/>
                    <a:pt x="41" y="455"/>
                  </a:cubicBezTo>
                  <a:cubicBezTo>
                    <a:pt x="17" y="455"/>
                    <a:pt x="0" y="435"/>
                    <a:pt x="1" y="412"/>
                  </a:cubicBezTo>
                  <a:cubicBezTo>
                    <a:pt x="1" y="390"/>
                    <a:pt x="21" y="373"/>
                    <a:pt x="42" y="373"/>
                  </a:cubicBezTo>
                  <a:cubicBezTo>
                    <a:pt x="97" y="373"/>
                    <a:pt x="151" y="373"/>
                    <a:pt x="205" y="373"/>
                  </a:cubicBezTo>
                  <a:cubicBezTo>
                    <a:pt x="226" y="373"/>
                    <a:pt x="231" y="367"/>
                    <a:pt x="237" y="352"/>
                  </a:cubicBezTo>
                  <a:cubicBezTo>
                    <a:pt x="248" y="327"/>
                    <a:pt x="260" y="303"/>
                    <a:pt x="271" y="278"/>
                  </a:cubicBezTo>
                  <a:cubicBezTo>
                    <a:pt x="282" y="254"/>
                    <a:pt x="293" y="230"/>
                    <a:pt x="304" y="206"/>
                  </a:cubicBezTo>
                  <a:cubicBezTo>
                    <a:pt x="314" y="184"/>
                    <a:pt x="324" y="163"/>
                    <a:pt x="334" y="141"/>
                  </a:cubicBezTo>
                  <a:cubicBezTo>
                    <a:pt x="342" y="123"/>
                    <a:pt x="350" y="106"/>
                    <a:pt x="358" y="88"/>
                  </a:cubicBezTo>
                  <a:cubicBezTo>
                    <a:pt x="358" y="88"/>
                    <a:pt x="358" y="87"/>
                    <a:pt x="359" y="85"/>
                  </a:cubicBezTo>
                  <a:close/>
                </a:path>
              </a:pathLst>
            </a:custGeom>
            <a:solidFill>
              <a:schemeClr val="accent4"/>
            </a:solidFill>
            <a:ln w="31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7">
              <a:extLst>
                <a:ext uri="{FF2B5EF4-FFF2-40B4-BE49-F238E27FC236}">
                  <a16:creationId xmlns:a16="http://schemas.microsoft.com/office/drawing/2014/main" id="{47DEBA8B-96B0-45F3-AB70-614B38FFC482}"/>
                </a:ext>
              </a:extLst>
            </p:cNvPr>
            <p:cNvSpPr>
              <a:spLocks/>
            </p:cNvSpPr>
            <p:nvPr/>
          </p:nvSpPr>
          <p:spPr bwMode="auto">
            <a:xfrm>
              <a:off x="5054806" y="1262522"/>
              <a:ext cx="111125" cy="219075"/>
            </a:xfrm>
            <a:custGeom>
              <a:avLst/>
              <a:gdLst>
                <a:gd name="T0" fmla="*/ 78 w 157"/>
                <a:gd name="T1" fmla="*/ 0 h 156"/>
                <a:gd name="T2" fmla="*/ 157 w 157"/>
                <a:gd name="T3" fmla="*/ 78 h 156"/>
                <a:gd name="T4" fmla="*/ 79 w 157"/>
                <a:gd name="T5" fmla="*/ 156 h 156"/>
                <a:gd name="T6" fmla="*/ 0 w 157"/>
                <a:gd name="T7" fmla="*/ 78 h 156"/>
                <a:gd name="T8" fmla="*/ 78 w 157"/>
                <a:gd name="T9" fmla="*/ 0 h 156"/>
              </a:gdLst>
              <a:ahLst/>
              <a:cxnLst>
                <a:cxn ang="0">
                  <a:pos x="T0" y="T1"/>
                </a:cxn>
                <a:cxn ang="0">
                  <a:pos x="T2" y="T3"/>
                </a:cxn>
                <a:cxn ang="0">
                  <a:pos x="T4" y="T5"/>
                </a:cxn>
                <a:cxn ang="0">
                  <a:pos x="T6" y="T7"/>
                </a:cxn>
                <a:cxn ang="0">
                  <a:pos x="T8" y="T9"/>
                </a:cxn>
              </a:cxnLst>
              <a:rect l="0" t="0" r="r" b="b"/>
              <a:pathLst>
                <a:path w="157" h="156">
                  <a:moveTo>
                    <a:pt x="78" y="0"/>
                  </a:moveTo>
                  <a:cubicBezTo>
                    <a:pt x="123" y="0"/>
                    <a:pt x="157" y="34"/>
                    <a:pt x="157" y="78"/>
                  </a:cubicBezTo>
                  <a:cubicBezTo>
                    <a:pt x="156" y="121"/>
                    <a:pt x="123" y="156"/>
                    <a:pt x="79" y="156"/>
                  </a:cubicBezTo>
                  <a:cubicBezTo>
                    <a:pt x="34" y="156"/>
                    <a:pt x="0" y="122"/>
                    <a:pt x="0" y="78"/>
                  </a:cubicBezTo>
                  <a:cubicBezTo>
                    <a:pt x="0" y="33"/>
                    <a:pt x="34" y="0"/>
                    <a:pt x="78" y="0"/>
                  </a:cubicBezTo>
                  <a:close/>
                </a:path>
              </a:pathLst>
            </a:custGeom>
            <a:solidFill>
              <a:schemeClr val="accent4"/>
            </a:solidFill>
            <a:ln w="31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0811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LINK ALLE REGISTRAZIONI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1" name="CasellaDiTesto 30">
            <a:extLst>
              <a:ext uri="{FF2B5EF4-FFF2-40B4-BE49-F238E27FC236}">
                <a16:creationId xmlns:a16="http://schemas.microsoft.com/office/drawing/2014/main" id="{C2CF1BBC-945B-44D9-BAAD-60F761D89625}"/>
              </a:ext>
            </a:extLst>
          </p:cNvPr>
          <p:cNvSpPr txBox="1"/>
          <p:nvPr/>
        </p:nvSpPr>
        <p:spPr>
          <a:xfrm>
            <a:off x="662730" y="1862450"/>
            <a:ext cx="5737903" cy="2805320"/>
          </a:xfrm>
          <a:prstGeom prst="rect">
            <a:avLst/>
          </a:prstGeom>
          <a:noFill/>
        </p:spPr>
        <p:txBody>
          <a:bodyPr wrap="square" rtlCol="0">
            <a:spAutoFit/>
          </a:bodyPr>
          <a:lstStyle/>
          <a:p>
            <a:pPr marL="457200" indent="-457200" algn="just">
              <a:lnSpc>
                <a:spcPct val="150000"/>
              </a:lnSpc>
              <a:buFont typeface="+mj-lt"/>
              <a:buAutoNum type="arabicPeriod"/>
            </a:pPr>
            <a:r>
              <a:rPr lang="it-IT" sz="2000" b="1" dirty="0">
                <a:solidFill>
                  <a:srgbClr val="002060"/>
                </a:solidFill>
                <a:latin typeface="Arial" panose="020B0604020202020204" pitchFamily="34" charset="0"/>
                <a:cs typeface="Arial" panose="020B0604020202020204" pitchFamily="34" charset="0"/>
                <a:hlinkClick r:id="rId4"/>
              </a:rPr>
              <a:t>https://bit.ly/FormazioneZoomOttobre</a:t>
            </a:r>
            <a:r>
              <a:rPr lang="it-IT" sz="2000" b="1" dirty="0">
                <a:solidFill>
                  <a:srgbClr val="002060"/>
                </a:solidFill>
                <a:latin typeface="Arial" panose="020B0604020202020204" pitchFamily="34" charset="0"/>
                <a:cs typeface="Arial" panose="020B0604020202020204" pitchFamily="34" charset="0"/>
              </a:rPr>
              <a:t> </a:t>
            </a:r>
          </a:p>
          <a:p>
            <a:pPr marL="457200" indent="-457200" algn="just">
              <a:lnSpc>
                <a:spcPct val="150000"/>
              </a:lnSpc>
              <a:buFont typeface="+mj-lt"/>
              <a:buAutoNum type="arabicPeriod"/>
            </a:pPr>
            <a:r>
              <a:rPr lang="it-IT" sz="2000" b="1" dirty="0">
                <a:solidFill>
                  <a:srgbClr val="002060"/>
                </a:solidFill>
                <a:effectLst/>
                <a:latin typeface="Arial" panose="020B0604020202020204" pitchFamily="34" charset="0"/>
                <a:cs typeface="Arial" panose="020B0604020202020204" pitchFamily="34" charset="0"/>
                <a:hlinkClick r:id="rId5"/>
              </a:rPr>
              <a:t>https://bit.ly/ZoomNovembre</a:t>
            </a:r>
            <a:r>
              <a:rPr lang="it-IT" sz="2000" b="1" dirty="0">
                <a:solidFill>
                  <a:srgbClr val="002060"/>
                </a:solidFill>
                <a:effectLst/>
                <a:latin typeface="Arial" panose="020B0604020202020204" pitchFamily="34" charset="0"/>
                <a:cs typeface="Arial" panose="020B0604020202020204" pitchFamily="34" charset="0"/>
              </a:rPr>
              <a:t> </a:t>
            </a:r>
          </a:p>
          <a:p>
            <a:pPr marL="457200" indent="-457200" algn="just">
              <a:lnSpc>
                <a:spcPct val="150000"/>
              </a:lnSpc>
              <a:buFont typeface="+mj-lt"/>
              <a:buAutoNum type="arabicPeriod"/>
            </a:pPr>
            <a:r>
              <a:rPr lang="it-IT" sz="2000" b="1" dirty="0">
                <a:solidFill>
                  <a:srgbClr val="002060"/>
                </a:solidFill>
                <a:effectLst/>
                <a:latin typeface="Arial" panose="020B0604020202020204" pitchFamily="34" charset="0"/>
                <a:cs typeface="Arial" panose="020B0604020202020204" pitchFamily="34" charset="0"/>
                <a:hlinkClick r:id="rId6"/>
              </a:rPr>
              <a:t>https://bit.ly/ZoomDicembre</a:t>
            </a:r>
            <a:r>
              <a:rPr lang="it-IT" sz="2000" b="1" dirty="0">
                <a:solidFill>
                  <a:srgbClr val="002060"/>
                </a:solidFill>
                <a:effectLst/>
                <a:latin typeface="Arial" panose="020B0604020202020204" pitchFamily="34" charset="0"/>
                <a:cs typeface="Arial" panose="020B0604020202020204" pitchFamily="34" charset="0"/>
              </a:rPr>
              <a:t> </a:t>
            </a:r>
            <a:r>
              <a:rPr lang="it-IT" sz="2000" b="1" dirty="0">
                <a:solidFill>
                  <a:srgbClr val="002060"/>
                </a:solidFill>
                <a:latin typeface="Arial" panose="020B0604020202020204" pitchFamily="34" charset="0"/>
                <a:cs typeface="Arial" panose="020B0604020202020204" pitchFamily="34" charset="0"/>
              </a:rPr>
              <a:t> </a:t>
            </a:r>
          </a:p>
          <a:p>
            <a:pPr marL="457200" indent="-457200" algn="just">
              <a:lnSpc>
                <a:spcPct val="150000"/>
              </a:lnSpc>
              <a:buFont typeface="+mj-lt"/>
              <a:buAutoNum type="arabicPeriod"/>
            </a:pPr>
            <a:r>
              <a:rPr lang="it-IT" sz="2000" b="1" dirty="0">
                <a:solidFill>
                  <a:srgbClr val="002060"/>
                </a:solidFill>
                <a:effectLst/>
                <a:latin typeface="Arial" panose="020B0604020202020204" pitchFamily="34" charset="0"/>
                <a:cs typeface="Arial" panose="020B0604020202020204" pitchFamily="34" charset="0"/>
                <a:hlinkClick r:id="rId7"/>
              </a:rPr>
              <a:t>https://bit.ly/ZoomGennaio</a:t>
            </a:r>
            <a:r>
              <a:rPr lang="it-IT" sz="2000" b="1" dirty="0">
                <a:solidFill>
                  <a:srgbClr val="002060"/>
                </a:solidFill>
                <a:effectLst/>
                <a:latin typeface="Arial" panose="020B0604020202020204" pitchFamily="34" charset="0"/>
                <a:cs typeface="Arial" panose="020B0604020202020204" pitchFamily="34" charset="0"/>
              </a:rPr>
              <a:t> </a:t>
            </a:r>
          </a:p>
          <a:p>
            <a:pPr marL="457200" indent="-457200" algn="just">
              <a:lnSpc>
                <a:spcPct val="150000"/>
              </a:lnSpc>
              <a:buFont typeface="+mj-lt"/>
              <a:buAutoNum type="arabicPeriod"/>
            </a:pPr>
            <a:r>
              <a:rPr lang="it-IT" sz="2000" b="1" dirty="0">
                <a:solidFill>
                  <a:srgbClr val="002060"/>
                </a:solidFill>
                <a:latin typeface="Arial" panose="020B0604020202020204" pitchFamily="34" charset="0"/>
                <a:cs typeface="Arial" panose="020B0604020202020204" pitchFamily="34" charset="0"/>
                <a:hlinkClick r:id="rId8"/>
              </a:rPr>
              <a:t>https://bit.ly/FormazioneSegretari</a:t>
            </a:r>
            <a:r>
              <a:rPr lang="it-IT" sz="2000" b="1" dirty="0">
                <a:solidFill>
                  <a:srgbClr val="002060"/>
                </a:solidFill>
                <a:latin typeface="Arial" panose="020B0604020202020204" pitchFamily="34" charset="0"/>
                <a:cs typeface="Arial" panose="020B0604020202020204" pitchFamily="34" charset="0"/>
              </a:rPr>
              <a:t>   </a:t>
            </a:r>
          </a:p>
          <a:p>
            <a:pPr marL="457200" indent="-457200" algn="just">
              <a:lnSpc>
                <a:spcPct val="150000"/>
              </a:lnSpc>
              <a:buFont typeface="+mj-lt"/>
              <a:buAutoNum type="arabicPeriod"/>
            </a:pPr>
            <a:r>
              <a:rPr lang="it-IT" sz="2000" b="1" dirty="0">
                <a:solidFill>
                  <a:srgbClr val="002060"/>
                </a:solidFill>
                <a:effectLst/>
                <a:latin typeface="Arial" panose="020B0604020202020204" pitchFamily="34" charset="0"/>
                <a:cs typeface="Arial" panose="020B0604020202020204" pitchFamily="34" charset="0"/>
                <a:hlinkClick r:id="rId9"/>
              </a:rPr>
              <a:t>https://bit.ly/FormazioneTesorieriPrefetti</a:t>
            </a:r>
            <a:r>
              <a:rPr lang="it-IT" sz="2000" b="1" dirty="0">
                <a:solidFill>
                  <a:srgbClr val="002060"/>
                </a:solidFill>
                <a:effectLst/>
                <a:latin typeface="Arial" panose="020B0604020202020204" pitchFamily="34" charset="0"/>
                <a:cs typeface="Arial" panose="020B0604020202020204" pitchFamily="34" charset="0"/>
              </a:rPr>
              <a:t>  </a:t>
            </a:r>
          </a:p>
        </p:txBody>
      </p:sp>
      <p:pic>
        <p:nvPicPr>
          <p:cNvPr id="3" name="Immagine 2">
            <a:extLst>
              <a:ext uri="{FF2B5EF4-FFF2-40B4-BE49-F238E27FC236}">
                <a16:creationId xmlns:a16="http://schemas.microsoft.com/office/drawing/2014/main" id="{C13DEA8A-C368-47B1-8949-A1549C4D52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7854" y="1682667"/>
            <a:ext cx="5186107" cy="2917185"/>
          </a:xfrm>
          <a:prstGeom prst="rect">
            <a:avLst/>
          </a:prstGeom>
        </p:spPr>
      </p:pic>
    </p:spTree>
    <p:extLst>
      <p:ext uri="{BB962C8B-B14F-4D97-AF65-F5344CB8AC3E}">
        <p14:creationId xmlns:p14="http://schemas.microsoft.com/office/powerpoint/2010/main" val="11177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_2023-03-29_14-29-22">
            <a:hlinkClick r:id="" action="ppaction://media"/>
            <a:extLst>
              <a:ext uri="{FF2B5EF4-FFF2-40B4-BE49-F238E27FC236}">
                <a16:creationId xmlns:a16="http://schemas.microsoft.com/office/drawing/2014/main" id="{60D2F4CC-6231-444F-B383-735557ED7129}"/>
              </a:ext>
            </a:extLst>
          </p:cNvPr>
          <p:cNvPicPr>
            <a:picLocks noChangeAspect="1"/>
          </p:cNvPicPr>
          <p:nvPr>
            <a:videoFile r:link="rId1"/>
            <p:extLst>
              <p:ext uri="{DAA4B4D4-6D71-4841-9C94-3DE7FCFB9230}">
                <p14:media xmlns:p14="http://schemas.microsoft.com/office/powerpoint/2010/main" r:embed="rId2">
                  <p14:trim end="1905.9222"/>
                </p14:media>
              </p:ext>
            </p:extLst>
          </p:nvPr>
        </p:nvPicPr>
        <p:blipFill>
          <a:blip r:embed="rId4"/>
          <a:stretch>
            <a:fillRect/>
          </a:stretch>
        </p:blipFill>
        <p:spPr>
          <a:xfrm>
            <a:off x="0" y="909878"/>
            <a:ext cx="4677508" cy="6185135"/>
          </a:xfrm>
          <a:prstGeom prst="rect">
            <a:avLst/>
          </a:prstGeom>
        </p:spPr>
      </p:pic>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MENO DI 100 GIORNI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61" name="CasellaDiTesto 60">
            <a:extLst>
              <a:ext uri="{FF2B5EF4-FFF2-40B4-BE49-F238E27FC236}">
                <a16:creationId xmlns:a16="http://schemas.microsoft.com/office/drawing/2014/main" id="{1D510BE1-840C-493E-B4AE-5CC7DFBA5208}"/>
              </a:ext>
            </a:extLst>
          </p:cNvPr>
          <p:cNvSpPr txBox="1"/>
          <p:nvPr/>
        </p:nvSpPr>
        <p:spPr>
          <a:xfrm>
            <a:off x="4973556" y="2846746"/>
            <a:ext cx="7106280" cy="577850"/>
          </a:xfrm>
          <a:prstGeom prst="rect">
            <a:avLst/>
          </a:prstGeom>
          <a:noFill/>
        </p:spPr>
        <p:txBody>
          <a:bodyPr wrap="square" rtlCol="0">
            <a:spAutoFit/>
          </a:bodyPr>
          <a:lstStyle/>
          <a:p>
            <a:pPr algn="just">
              <a:lnSpc>
                <a:spcPct val="150000"/>
              </a:lnSpc>
            </a:pPr>
            <a:r>
              <a:rPr lang="it-IT" sz="2400" b="1" i="1" dirty="0">
                <a:solidFill>
                  <a:schemeClr val="accent2"/>
                </a:solidFill>
                <a:effectLst/>
                <a:latin typeface="Arial" panose="020B0604020202020204" pitchFamily="34" charset="0"/>
                <a:cs typeface="Arial" panose="020B0604020202020204" pitchFamily="34" charset="0"/>
              </a:rPr>
              <a:t>“Fare formazione non è per </a:t>
            </a:r>
            <a:r>
              <a:rPr lang="it-IT" sz="2400" b="1" i="1" dirty="0">
                <a:solidFill>
                  <a:schemeClr val="accent2"/>
                </a:solidFill>
                <a:latin typeface="Arial" panose="020B0604020202020204" pitchFamily="34" charset="0"/>
                <a:cs typeface="Arial" panose="020B0604020202020204" pitchFamily="34" charset="0"/>
              </a:rPr>
              <a:t>niente stressante”</a:t>
            </a:r>
            <a:endParaRPr lang="it-IT" sz="2400" b="1" i="1" dirty="0">
              <a:solidFill>
                <a:schemeClr val="accent2"/>
              </a:solidFill>
              <a:effectLst/>
              <a:latin typeface="Arial" panose="020B0604020202020204" pitchFamily="34" charset="0"/>
              <a:cs typeface="Arial" panose="020B0604020202020204" pitchFamily="34" charset="0"/>
            </a:endParaRPr>
          </a:p>
        </p:txBody>
      </p:sp>
      <p:sp>
        <p:nvSpPr>
          <p:cNvPr id="62" name="CasellaDiTesto 61">
            <a:extLst>
              <a:ext uri="{FF2B5EF4-FFF2-40B4-BE49-F238E27FC236}">
                <a16:creationId xmlns:a16="http://schemas.microsoft.com/office/drawing/2014/main" id="{868292EC-C57C-4189-8146-2EDB0DEA0796}"/>
              </a:ext>
            </a:extLst>
          </p:cNvPr>
          <p:cNvSpPr txBox="1"/>
          <p:nvPr/>
        </p:nvSpPr>
        <p:spPr>
          <a:xfrm>
            <a:off x="7740705" y="3433405"/>
            <a:ext cx="4101670" cy="577850"/>
          </a:xfrm>
          <a:prstGeom prst="rect">
            <a:avLst/>
          </a:prstGeom>
          <a:noFill/>
        </p:spPr>
        <p:txBody>
          <a:bodyPr wrap="square" rtlCol="0">
            <a:spAutoFit/>
          </a:bodyPr>
          <a:lstStyle/>
          <a:p>
            <a:pPr algn="just">
              <a:lnSpc>
                <a:spcPct val="150000"/>
              </a:lnSpc>
            </a:pPr>
            <a:r>
              <a:rPr lang="it-IT" sz="2400" dirty="0">
                <a:solidFill>
                  <a:srgbClr val="002060"/>
                </a:solidFill>
                <a:latin typeface="Arial" panose="020B0604020202020204" pitchFamily="34" charset="0"/>
                <a:cs typeface="Arial" panose="020B0604020202020204" pitchFamily="34" charset="0"/>
              </a:rPr>
              <a:t>afferma Alessandro, 43 anni</a:t>
            </a:r>
            <a:endParaRPr lang="it-IT" sz="240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60086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PRESIDENTI DI CLUB: A CHE PUNTO SIAMO</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1" name="CasellaDiTesto 10">
            <a:extLst>
              <a:ext uri="{FF2B5EF4-FFF2-40B4-BE49-F238E27FC236}">
                <a16:creationId xmlns:a16="http://schemas.microsoft.com/office/drawing/2014/main" id="{57E19084-27A6-4945-B267-9C6457B5AD37}"/>
              </a:ext>
            </a:extLst>
          </p:cNvPr>
          <p:cNvSpPr txBox="1"/>
          <p:nvPr/>
        </p:nvSpPr>
        <p:spPr>
          <a:xfrm>
            <a:off x="249139" y="2336186"/>
            <a:ext cx="6630127" cy="2801473"/>
          </a:xfrm>
          <a:prstGeom prst="rect">
            <a:avLst/>
          </a:prstGeom>
          <a:noFill/>
        </p:spPr>
        <p:txBody>
          <a:bodyPr wrap="square" rtlCol="0">
            <a:spAutoFit/>
          </a:bodyPr>
          <a:lstStyle/>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Eletto</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i vostri Consigli Direttivi </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Iniziato</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a programmare le domande di Sovvenzione Distrettuale</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Definito</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le Commissioni di Club </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Commissione </a:t>
            </a: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Amministrazione</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Commissione </a:t>
            </a: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Effettivo</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F74A5BFE-5AD4-4C41-A1F9-51ED64133739}"/>
              </a:ext>
            </a:extLst>
          </p:cNvPr>
          <p:cNvSpPr txBox="1"/>
          <p:nvPr/>
        </p:nvSpPr>
        <p:spPr>
          <a:xfrm>
            <a:off x="5870128" y="2336185"/>
            <a:ext cx="5828777" cy="2801473"/>
          </a:xfrm>
          <a:prstGeom prst="rect">
            <a:avLst/>
          </a:prstGeom>
          <a:noFill/>
        </p:spPr>
        <p:txBody>
          <a:bodyPr wrap="square">
            <a:spAutoFit/>
          </a:bodyPr>
          <a:lstStyle/>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Commissione </a:t>
            </a: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Progetti</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Commissione </a:t>
            </a: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Fondazione Rotary </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Commissione </a:t>
            </a: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Immagine Pubblica</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Formatore / Commissione Formazione</a:t>
            </a:r>
          </a:p>
          <a:p>
            <a:pPr marL="1257300" lvl="2"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Delegato / Commissione Nuove Generazioni</a:t>
            </a:r>
          </a:p>
        </p:txBody>
      </p:sp>
      <p:cxnSp>
        <p:nvCxnSpPr>
          <p:cNvPr id="13" name="Connettore diritto 12">
            <a:extLst>
              <a:ext uri="{FF2B5EF4-FFF2-40B4-BE49-F238E27FC236}">
                <a16:creationId xmlns:a16="http://schemas.microsoft.com/office/drawing/2014/main" id="{53DFBD36-E8B0-4ED1-9BC7-4E67511CBDD0}"/>
              </a:ext>
            </a:extLst>
          </p:cNvPr>
          <p:cNvCxnSpPr>
            <a:cxnSpLocks/>
          </p:cNvCxnSpPr>
          <p:nvPr/>
        </p:nvCxnSpPr>
        <p:spPr>
          <a:xfrm>
            <a:off x="6191450" y="2235331"/>
            <a:ext cx="0" cy="3393831"/>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
        <p:nvSpPr>
          <p:cNvPr id="14" name="CasellaDiTesto 13">
            <a:extLst>
              <a:ext uri="{FF2B5EF4-FFF2-40B4-BE49-F238E27FC236}">
                <a16:creationId xmlns:a16="http://schemas.microsoft.com/office/drawing/2014/main" id="{6F6E0E55-C020-4403-9C59-22F71869AF64}"/>
              </a:ext>
            </a:extLst>
          </p:cNvPr>
          <p:cNvSpPr txBox="1"/>
          <p:nvPr/>
        </p:nvSpPr>
        <p:spPr>
          <a:xfrm>
            <a:off x="652391" y="1535725"/>
            <a:ext cx="11078118" cy="416204"/>
          </a:xfrm>
          <a:prstGeom prst="rect">
            <a:avLst/>
          </a:prstGeom>
          <a:noFill/>
        </p:spPr>
        <p:txBody>
          <a:bodyPr wrap="square">
            <a:spAutoFit/>
          </a:bodyPr>
          <a:lstStyle/>
          <a:p>
            <a:pPr lvl="0" algn="just">
              <a:lnSpc>
                <a:spcPct val="115000"/>
              </a:lnSpc>
              <a:spcBef>
                <a:spcPts val="1200"/>
              </a:spcBef>
            </a:pPr>
            <a:r>
              <a:rPr lang="it-IT" sz="2000" b="1" dirty="0">
                <a:solidFill>
                  <a:srgbClr val="00B0F0"/>
                </a:solidFill>
                <a:latin typeface="Arial" panose="020B0604020202020204" pitchFamily="34" charset="0"/>
                <a:ea typeface="Calibri" panose="020F0502020204030204" pitchFamily="34" charset="0"/>
                <a:cs typeface="Arial" panose="020B0604020202020204" pitchFamily="34" charset="0"/>
              </a:rPr>
              <a:t>CONTESTUALMENTE AL PERCORSO FORMATIVO DISTRETTUALE</a:t>
            </a:r>
            <a:r>
              <a:rPr lang="it-IT" sz="20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 AVETE TRA L’ALTRO</a:t>
            </a:r>
          </a:p>
        </p:txBody>
      </p:sp>
    </p:spTree>
    <p:extLst>
      <p:ext uri="{BB962C8B-B14F-4D97-AF65-F5344CB8AC3E}">
        <p14:creationId xmlns:p14="http://schemas.microsoft.com/office/powerpoint/2010/main" val="4240021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PRESIDENTI DI CLUB: TO DO LIST</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4" name="CasellaDiTesto 13">
            <a:extLst>
              <a:ext uri="{FF2B5EF4-FFF2-40B4-BE49-F238E27FC236}">
                <a16:creationId xmlns:a16="http://schemas.microsoft.com/office/drawing/2014/main" id="{8CDB394C-513A-4799-B0F0-250361E39B52}"/>
              </a:ext>
            </a:extLst>
          </p:cNvPr>
          <p:cNvSpPr txBox="1"/>
          <p:nvPr/>
        </p:nvSpPr>
        <p:spPr>
          <a:xfrm>
            <a:off x="3978424" y="1574674"/>
            <a:ext cx="8051900" cy="3971023"/>
          </a:xfrm>
          <a:prstGeom prst="rect">
            <a:avLst/>
          </a:prstGeom>
          <a:noFill/>
        </p:spPr>
        <p:txBody>
          <a:bodyPr wrap="square" rtlCol="0">
            <a:spAutoFit/>
          </a:bodyPr>
          <a:lstStyle/>
          <a:p>
            <a:pPr lvl="0" algn="just">
              <a:lnSpc>
                <a:spcPct val="115000"/>
              </a:lnSpc>
              <a:spcBef>
                <a:spcPts val="1200"/>
              </a:spcBef>
            </a:pPr>
            <a:r>
              <a:rPr lang="it-IT" sz="2000" b="1" dirty="0">
                <a:solidFill>
                  <a:srgbClr val="00B0F0"/>
                </a:solidFill>
                <a:latin typeface="Arial" panose="020B0604020202020204" pitchFamily="34" charset="0"/>
                <a:ea typeface="Calibri" panose="020F0502020204030204" pitchFamily="34" charset="0"/>
                <a:cs typeface="Arial" panose="020B0604020202020204" pitchFamily="34" charset="0"/>
              </a:rPr>
              <a:t>IN QUESTI ULTIMI MESI PRIMA DELL’INGRESSO IN CARICA</a:t>
            </a:r>
            <a:endParaRPr lang="it-IT" sz="2000" b="1"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15000"/>
              </a:lnSpc>
              <a:spcBef>
                <a:spcPts val="1200"/>
              </a:spcBef>
              <a:buFont typeface="Wingdings" panose="05000000000000000000" pitchFamily="2" charset="2"/>
              <a:buChar char="v"/>
            </a:pPr>
            <a:r>
              <a:rPr lang="it-IT"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Ultimare </a:t>
            </a:r>
            <a:r>
              <a:rPr lang="it-IT"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le - eventuali - domande di Sovvenzione Distrettuale</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Compilare </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la Guida alla verifica di Club Dinamici </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Compilare</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il Modulo di ripartizione spese</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Inserire </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gli obiettivi di Club su Rotary Club Central </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Aggiornare</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il Piano Strategico di Club</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Partecipare </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all’Assemblea Formativa del 10 Giugno p.v.</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Utilizzare</a:t>
            </a: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 il Learning Center</a:t>
            </a:r>
          </a:p>
        </p:txBody>
      </p:sp>
      <p:sp>
        <p:nvSpPr>
          <p:cNvPr id="22" name="Oval 19">
            <a:extLst>
              <a:ext uri="{FF2B5EF4-FFF2-40B4-BE49-F238E27FC236}">
                <a16:creationId xmlns:a16="http://schemas.microsoft.com/office/drawing/2014/main" id="{9CAEDF25-FF08-4E8E-8F15-EABB30594A97}"/>
              </a:ext>
            </a:extLst>
          </p:cNvPr>
          <p:cNvSpPr/>
          <p:nvPr/>
        </p:nvSpPr>
        <p:spPr>
          <a:xfrm>
            <a:off x="428962" y="5241760"/>
            <a:ext cx="2949571" cy="185660"/>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40">
            <a:extLst>
              <a:ext uri="{FF2B5EF4-FFF2-40B4-BE49-F238E27FC236}">
                <a16:creationId xmlns:a16="http://schemas.microsoft.com/office/drawing/2014/main" id="{06E60DDB-652A-43AD-B812-D0D5CBA3C87E}"/>
              </a:ext>
            </a:extLst>
          </p:cNvPr>
          <p:cNvGrpSpPr/>
          <p:nvPr/>
        </p:nvGrpSpPr>
        <p:grpSpPr>
          <a:xfrm>
            <a:off x="832477" y="1862450"/>
            <a:ext cx="2630569" cy="3351293"/>
            <a:chOff x="2050732" y="1299751"/>
            <a:chExt cx="3359467" cy="4325468"/>
          </a:xfrm>
        </p:grpSpPr>
        <p:grpSp>
          <p:nvGrpSpPr>
            <p:cNvPr id="24" name="Group 14">
              <a:extLst>
                <a:ext uri="{FF2B5EF4-FFF2-40B4-BE49-F238E27FC236}">
                  <a16:creationId xmlns:a16="http://schemas.microsoft.com/office/drawing/2014/main" id="{2A659F26-D3D9-4CBC-8B59-0377077ECFEE}"/>
                </a:ext>
              </a:extLst>
            </p:cNvPr>
            <p:cNvGrpSpPr/>
            <p:nvPr/>
          </p:nvGrpSpPr>
          <p:grpSpPr>
            <a:xfrm>
              <a:off x="2050732" y="1299751"/>
              <a:ext cx="3359467" cy="4325468"/>
              <a:chOff x="5230813" y="2330267"/>
              <a:chExt cx="1733550" cy="2232025"/>
            </a:xfrm>
          </p:grpSpPr>
          <p:sp>
            <p:nvSpPr>
              <p:cNvPr id="32" name="Freeform 6">
                <a:extLst>
                  <a:ext uri="{FF2B5EF4-FFF2-40B4-BE49-F238E27FC236}">
                    <a16:creationId xmlns:a16="http://schemas.microsoft.com/office/drawing/2014/main" id="{3B0C3830-AAAF-415F-9030-FED2D7ECB16A}"/>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016EEF56-85A0-43A9-B8EF-76CC03E63B64}"/>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a:extLst>
                  <a:ext uri="{FF2B5EF4-FFF2-40B4-BE49-F238E27FC236}">
                    <a16:creationId xmlns:a16="http://schemas.microsoft.com/office/drawing/2014/main" id="{6C3C01FA-FED6-46D2-ABC4-DBCE0DDA8ADB}"/>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
                <a:extLst>
                  <a:ext uri="{FF2B5EF4-FFF2-40B4-BE49-F238E27FC236}">
                    <a16:creationId xmlns:a16="http://schemas.microsoft.com/office/drawing/2014/main" id="{28F632D9-6B53-4163-A1F0-48E221058708}"/>
                  </a:ext>
                </a:extLst>
              </p:cNvPr>
              <p:cNvSpPr>
                <a:spLocks noEditPoints="1"/>
              </p:cNvSpPr>
              <p:nvPr/>
            </p:nvSpPr>
            <p:spPr bwMode="auto">
              <a:xfrm>
                <a:off x="5230813" y="2330267"/>
                <a:ext cx="1733550" cy="223202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dirty="0">
                  <a:ln>
                    <a:solidFill>
                      <a:srgbClr val="002060"/>
                    </a:solidFill>
                  </a:ln>
                  <a:solidFill>
                    <a:schemeClr val="accent2"/>
                  </a:solidFill>
                </a:endParaRPr>
              </a:p>
            </p:txBody>
          </p:sp>
        </p:grpSp>
        <p:cxnSp>
          <p:nvCxnSpPr>
            <p:cNvPr id="25" name="Straight Connector 2">
              <a:extLst>
                <a:ext uri="{FF2B5EF4-FFF2-40B4-BE49-F238E27FC236}">
                  <a16:creationId xmlns:a16="http://schemas.microsoft.com/office/drawing/2014/main" id="{8526D8BF-E500-4FA5-AFAF-78656B83E090}"/>
                </a:ext>
              </a:extLst>
            </p:cNvPr>
            <p:cNvCxnSpPr/>
            <p:nvPr/>
          </p:nvCxnSpPr>
          <p:spPr>
            <a:xfrm>
              <a:off x="2489200" y="274320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
              <a:extLst>
                <a:ext uri="{FF2B5EF4-FFF2-40B4-BE49-F238E27FC236}">
                  <a16:creationId xmlns:a16="http://schemas.microsoft.com/office/drawing/2014/main" id="{675617A8-55A8-4E09-AB6C-5C84648E56C0}"/>
                </a:ext>
              </a:extLst>
            </p:cNvPr>
            <p:cNvCxnSpPr/>
            <p:nvPr/>
          </p:nvCxnSpPr>
          <p:spPr>
            <a:xfrm>
              <a:off x="2489200" y="306324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2">
              <a:extLst>
                <a:ext uri="{FF2B5EF4-FFF2-40B4-BE49-F238E27FC236}">
                  <a16:creationId xmlns:a16="http://schemas.microsoft.com/office/drawing/2014/main" id="{A2047E94-3D65-4DF9-A0B0-5F324C4906A9}"/>
                </a:ext>
              </a:extLst>
            </p:cNvPr>
            <p:cNvCxnSpPr>
              <a:cxnSpLocks/>
            </p:cNvCxnSpPr>
            <p:nvPr/>
          </p:nvCxnSpPr>
          <p:spPr>
            <a:xfrm>
              <a:off x="2489200" y="3383280"/>
              <a:ext cx="85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6AD0A1-858C-4B76-A7AC-B3B1A8FD010A}"/>
                </a:ext>
              </a:extLst>
            </p:cNvPr>
            <p:cNvCxnSpPr>
              <a:cxnSpLocks/>
            </p:cNvCxnSpPr>
            <p:nvPr/>
          </p:nvCxnSpPr>
          <p:spPr>
            <a:xfrm>
              <a:off x="2489200" y="3693160"/>
              <a:ext cx="63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8BED20-37B0-4E1D-B2E3-13FB2BB7413A}"/>
                </a:ext>
              </a:extLst>
            </p:cNvPr>
            <p:cNvCxnSpPr>
              <a:cxnSpLocks/>
            </p:cNvCxnSpPr>
            <p:nvPr/>
          </p:nvCxnSpPr>
          <p:spPr>
            <a:xfrm>
              <a:off x="2489200" y="4013200"/>
              <a:ext cx="47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551DF5-B5AD-4068-999B-D9710F947776}"/>
                </a:ext>
              </a:extLst>
            </p:cNvPr>
            <p:cNvCxnSpPr>
              <a:cxnSpLocks/>
            </p:cNvCxnSpPr>
            <p:nvPr/>
          </p:nvCxnSpPr>
          <p:spPr>
            <a:xfrm>
              <a:off x="2489200" y="43332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9">
              <a:extLst>
                <a:ext uri="{FF2B5EF4-FFF2-40B4-BE49-F238E27FC236}">
                  <a16:creationId xmlns:a16="http://schemas.microsoft.com/office/drawing/2014/main" id="{35799C23-6435-4D24-93B2-9281FA7C96FD}"/>
                </a:ext>
              </a:extLst>
            </p:cNvPr>
            <p:cNvCxnSpPr>
              <a:cxnSpLocks/>
            </p:cNvCxnSpPr>
            <p:nvPr/>
          </p:nvCxnSpPr>
          <p:spPr>
            <a:xfrm>
              <a:off x="2489200" y="46380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134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3B1095-7201-AEB6-FDB0-78380BED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4" name="Immagine 3">
            <a:extLst>
              <a:ext uri="{FF2B5EF4-FFF2-40B4-BE49-F238E27FC236}">
                <a16:creationId xmlns:a16="http://schemas.microsoft.com/office/drawing/2014/main" id="{89222778-DFE0-D388-2F97-F194219B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pic>
        <p:nvPicPr>
          <p:cNvPr id="5" name="Immagine 4" descr="Immagine che contiene persona, uomo, tuta, inpiedi&#10;&#10;Descrizione generata automaticamente">
            <a:extLst>
              <a:ext uri="{FF2B5EF4-FFF2-40B4-BE49-F238E27FC236}">
                <a16:creationId xmlns:a16="http://schemas.microsoft.com/office/drawing/2014/main" id="{4EA6FD29-9B51-201A-24B8-92E349B40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21557" cy="5856270"/>
          </a:xfrm>
          <a:prstGeom prst="rect">
            <a:avLst/>
          </a:prstGeom>
        </p:spPr>
      </p:pic>
      <p:sp>
        <p:nvSpPr>
          <p:cNvPr id="7" name="CasellaDiTesto 6">
            <a:extLst>
              <a:ext uri="{FF2B5EF4-FFF2-40B4-BE49-F238E27FC236}">
                <a16:creationId xmlns:a16="http://schemas.microsoft.com/office/drawing/2014/main" id="{677474DE-6081-69CA-A671-AFC77757656F}"/>
              </a:ext>
            </a:extLst>
          </p:cNvPr>
          <p:cNvSpPr txBox="1"/>
          <p:nvPr/>
        </p:nvSpPr>
        <p:spPr>
          <a:xfrm>
            <a:off x="5392863" y="1547418"/>
            <a:ext cx="6715125" cy="3170099"/>
          </a:xfrm>
          <a:prstGeom prst="rect">
            <a:avLst/>
          </a:prstGeom>
          <a:noFill/>
        </p:spPr>
        <p:txBody>
          <a:bodyPr wrap="square" rtlCol="0">
            <a:spAutoFit/>
          </a:bodyPr>
          <a:lstStyle/>
          <a:p>
            <a:r>
              <a:rPr lang="it-IT" sz="4000" dirty="0">
                <a:solidFill>
                  <a:srgbClr val="0070C0"/>
                </a:solidFill>
              </a:rPr>
              <a:t>«Mi chiamo GORDON,</a:t>
            </a:r>
          </a:p>
          <a:p>
            <a:r>
              <a:rPr lang="it-IT" sz="4000" dirty="0">
                <a:solidFill>
                  <a:srgbClr val="0070C0"/>
                </a:solidFill>
              </a:rPr>
              <a:t>65 anni, Dentista</a:t>
            </a:r>
          </a:p>
          <a:p>
            <a:r>
              <a:rPr lang="it-IT" sz="4000" dirty="0">
                <a:solidFill>
                  <a:srgbClr val="0070C0"/>
                </a:solidFill>
              </a:rPr>
              <a:t>Nato a Glasgow, </a:t>
            </a:r>
          </a:p>
          <a:p>
            <a:r>
              <a:rPr lang="it-IT" sz="4000" dirty="0">
                <a:solidFill>
                  <a:srgbClr val="0070C0"/>
                </a:solidFill>
              </a:rPr>
              <a:t>Amo il Rugby, il buon cibo e la lirica»</a:t>
            </a:r>
          </a:p>
        </p:txBody>
      </p:sp>
    </p:spTree>
    <p:extLst>
      <p:ext uri="{BB962C8B-B14F-4D97-AF65-F5344CB8AC3E}">
        <p14:creationId xmlns:p14="http://schemas.microsoft.com/office/powerpoint/2010/main" val="72384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LEARNING CENTER</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48" name="CasellaDiTesto 47">
            <a:extLst>
              <a:ext uri="{FF2B5EF4-FFF2-40B4-BE49-F238E27FC236}">
                <a16:creationId xmlns:a16="http://schemas.microsoft.com/office/drawing/2014/main" id="{79D3462D-F60C-48AD-980B-FC8BBFEF3D67}"/>
              </a:ext>
            </a:extLst>
          </p:cNvPr>
          <p:cNvSpPr txBox="1"/>
          <p:nvPr/>
        </p:nvSpPr>
        <p:spPr>
          <a:xfrm>
            <a:off x="6488407" y="1710053"/>
            <a:ext cx="5353968" cy="3662541"/>
          </a:xfrm>
          <a:prstGeom prst="rect">
            <a:avLst/>
          </a:prstGeom>
          <a:noFill/>
        </p:spPr>
        <p:txBody>
          <a:bodyPr wrap="square" rtlCol="0">
            <a:spAutoFit/>
          </a:bodyPr>
          <a:lstStyle/>
          <a:p>
            <a:pPr algn="ctr"/>
            <a:r>
              <a:rPr lang="it-IT" sz="2800" b="1" dirty="0">
                <a:solidFill>
                  <a:srgbClr val="00B0F0"/>
                </a:solidFill>
                <a:latin typeface="Arial" panose="020B0604020202020204" pitchFamily="34" charset="0"/>
                <a:cs typeface="Arial" panose="020B0604020202020204" pitchFamily="34" charset="0"/>
              </a:rPr>
              <a:t>177 Soci </a:t>
            </a:r>
          </a:p>
          <a:p>
            <a:pPr algn="ctr"/>
            <a:r>
              <a:rPr lang="it-IT" sz="2400" b="1" dirty="0">
                <a:solidFill>
                  <a:srgbClr val="002060"/>
                </a:solidFill>
                <a:latin typeface="Arial" panose="020B0604020202020204" pitchFamily="34" charset="0"/>
                <a:cs typeface="Arial" panose="020B0604020202020204" pitchFamily="34" charset="0"/>
              </a:rPr>
              <a:t>iscritti </a:t>
            </a:r>
            <a:r>
              <a:rPr lang="it-IT" sz="2400" dirty="0">
                <a:solidFill>
                  <a:srgbClr val="002060"/>
                </a:solidFill>
                <a:latin typeface="Arial" panose="020B0604020202020204" pitchFamily="34" charset="0"/>
                <a:cs typeface="Arial" panose="020B0604020202020204" pitchFamily="34" charset="0"/>
              </a:rPr>
              <a:t>ad almeno un corso</a:t>
            </a:r>
          </a:p>
          <a:p>
            <a:endParaRPr lang="it-IT" sz="2400" b="1" dirty="0">
              <a:solidFill>
                <a:srgbClr val="00B0F0"/>
              </a:solidFill>
              <a:latin typeface="Arial" panose="020B0604020202020204" pitchFamily="34" charset="0"/>
              <a:cs typeface="Arial" panose="020B0604020202020204" pitchFamily="34" charset="0"/>
            </a:endParaRPr>
          </a:p>
          <a:p>
            <a:pPr algn="ctr"/>
            <a:r>
              <a:rPr lang="it-IT" sz="2800" b="1" dirty="0">
                <a:solidFill>
                  <a:srgbClr val="00B0F0"/>
                </a:solidFill>
                <a:latin typeface="Arial" panose="020B0604020202020204" pitchFamily="34" charset="0"/>
                <a:cs typeface="Arial" panose="020B0604020202020204" pitchFamily="34" charset="0"/>
              </a:rPr>
              <a:t>107 Soci</a:t>
            </a:r>
          </a:p>
          <a:p>
            <a:pPr algn="ctr"/>
            <a:r>
              <a:rPr lang="it-IT" sz="2400" b="1" dirty="0">
                <a:solidFill>
                  <a:srgbClr val="002060"/>
                </a:solidFill>
                <a:latin typeface="Arial" panose="020B0604020202020204" pitchFamily="34" charset="0"/>
                <a:cs typeface="Arial" panose="020B0604020202020204" pitchFamily="34" charset="0"/>
              </a:rPr>
              <a:t>hanno completato </a:t>
            </a:r>
            <a:r>
              <a:rPr lang="it-IT" sz="2400" dirty="0">
                <a:solidFill>
                  <a:srgbClr val="002060"/>
                </a:solidFill>
                <a:latin typeface="Arial" panose="020B0604020202020204" pitchFamily="34" charset="0"/>
                <a:cs typeface="Arial" panose="020B0604020202020204" pitchFamily="34" charset="0"/>
              </a:rPr>
              <a:t>almeno un corso</a:t>
            </a:r>
          </a:p>
          <a:p>
            <a:pPr algn="ctr"/>
            <a:endParaRPr lang="it-IT" sz="2400" dirty="0">
              <a:solidFill>
                <a:srgbClr val="002060"/>
              </a:solidFill>
              <a:latin typeface="Arial" panose="020B0604020202020204" pitchFamily="34" charset="0"/>
              <a:cs typeface="Arial" panose="020B0604020202020204" pitchFamily="34" charset="0"/>
            </a:endParaRPr>
          </a:p>
          <a:p>
            <a:pPr algn="ctr"/>
            <a:r>
              <a:rPr lang="it-IT" sz="2800" b="1" dirty="0">
                <a:solidFill>
                  <a:srgbClr val="00B0F0"/>
                </a:solidFill>
                <a:latin typeface="Arial" panose="020B0604020202020204" pitchFamily="34" charset="0"/>
                <a:cs typeface="Arial" panose="020B0604020202020204" pitchFamily="34" charset="0"/>
              </a:rPr>
              <a:t>14 Presidenti A.R. 2023-24 </a:t>
            </a:r>
            <a:r>
              <a:rPr lang="it-IT" sz="2400" b="1" dirty="0">
                <a:solidFill>
                  <a:srgbClr val="002060"/>
                </a:solidFill>
                <a:latin typeface="Arial" panose="020B0604020202020204" pitchFamily="34" charset="0"/>
                <a:cs typeface="Arial" panose="020B0604020202020204" pitchFamily="34" charset="0"/>
              </a:rPr>
              <a:t>iscritti </a:t>
            </a:r>
            <a:r>
              <a:rPr lang="it-IT" sz="2400" dirty="0">
                <a:solidFill>
                  <a:srgbClr val="002060"/>
                </a:solidFill>
                <a:latin typeface="Arial" panose="020B0604020202020204" pitchFamily="34" charset="0"/>
                <a:cs typeface="Arial" panose="020B0604020202020204" pitchFamily="34" charset="0"/>
              </a:rPr>
              <a:t>ad almeno un corso</a:t>
            </a:r>
          </a:p>
          <a:p>
            <a:pPr algn="ctr"/>
            <a:endParaRPr lang="it-IT" sz="2800" dirty="0">
              <a:solidFill>
                <a:srgbClr val="002060"/>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8AF40711-DA2E-44CB-914A-34E00DFD0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67" y="1862450"/>
            <a:ext cx="5915775" cy="3105204"/>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Tree>
    <p:extLst>
      <p:ext uri="{BB962C8B-B14F-4D97-AF65-F5344CB8AC3E}">
        <p14:creationId xmlns:p14="http://schemas.microsoft.com/office/powerpoint/2010/main" val="3227919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GUIDA ALLA VERIFICA DI CLUB DINAMICI </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C854EE69-1A5A-484F-B748-4B0AFA7A9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31" y="1434612"/>
            <a:ext cx="3339942" cy="5291777"/>
          </a:xfrm>
          <a:prstGeom prst="rect">
            <a:avLst/>
          </a:prstGeom>
        </p:spPr>
      </p:pic>
      <p:sp>
        <p:nvSpPr>
          <p:cNvPr id="11" name="CasellaDiTesto 10">
            <a:extLst>
              <a:ext uri="{FF2B5EF4-FFF2-40B4-BE49-F238E27FC236}">
                <a16:creationId xmlns:a16="http://schemas.microsoft.com/office/drawing/2014/main" id="{6F7C4011-54D2-4FE9-BC06-050A84C6099C}"/>
              </a:ext>
            </a:extLst>
          </p:cNvPr>
          <p:cNvSpPr txBox="1"/>
          <p:nvPr/>
        </p:nvSpPr>
        <p:spPr>
          <a:xfrm>
            <a:off x="7504472" y="1443488"/>
            <a:ext cx="4421297" cy="4041812"/>
          </a:xfrm>
          <a:prstGeom prst="rect">
            <a:avLst/>
          </a:prstGeom>
          <a:noFill/>
        </p:spPr>
        <p:txBody>
          <a:bodyPr wrap="square" rtlCol="0">
            <a:spAutoFit/>
          </a:bodyPr>
          <a:lstStyle/>
          <a:p>
            <a:pPr lvl="0" algn="ctr">
              <a:lnSpc>
                <a:spcPct val="115000"/>
              </a:lnSpc>
              <a:spcBef>
                <a:spcPts val="1200"/>
              </a:spcBef>
            </a:pPr>
            <a:r>
              <a:rPr lang="it-IT" sz="2400" b="1" dirty="0">
                <a:solidFill>
                  <a:srgbClr val="00B0F0"/>
                </a:solidFill>
                <a:latin typeface="Arial" panose="020B0604020202020204" pitchFamily="34" charset="0"/>
                <a:ea typeface="Calibri" panose="020F0502020204030204" pitchFamily="34" charset="0"/>
                <a:cs typeface="Arial" panose="020B0604020202020204" pitchFamily="34" charset="0"/>
              </a:rPr>
              <a:t>PDF EDITABILE</a:t>
            </a:r>
            <a:endParaRPr lang="it-IT" sz="2400" b="1"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15000"/>
              </a:lnSpc>
              <a:spcBef>
                <a:spcPts val="1200"/>
              </a:spcBef>
              <a:buFont typeface="Wingdings" panose="05000000000000000000" pitchFamily="2" charset="2"/>
              <a:buChar char="v"/>
            </a:pPr>
            <a:r>
              <a:rPr lang="it-IT"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Informazioni generali sul Club</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L’esperienza di Club</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Attività Sociali e di Service</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Soci</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Immagine</a:t>
            </a:r>
          </a:p>
          <a:p>
            <a:pPr marL="8001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Attività e operazioni</a:t>
            </a:r>
          </a:p>
          <a:p>
            <a:pPr marL="800100" lvl="1" indent="-342900">
              <a:lnSpc>
                <a:spcPct val="115000"/>
              </a:lnSpc>
              <a:spcBef>
                <a:spcPts val="1200"/>
              </a:spcBef>
              <a:buFont typeface="Wingdings" panose="05000000000000000000" pitchFamily="2" charset="2"/>
              <a:buChar char="v"/>
            </a:pPr>
            <a:r>
              <a:rPr lang="it-IT" sz="2000" dirty="0">
                <a:solidFill>
                  <a:srgbClr val="002060"/>
                </a:solidFill>
                <a:latin typeface="Arial" panose="020B0604020202020204" pitchFamily="34" charset="0"/>
                <a:ea typeface="Calibri" panose="020F0502020204030204" pitchFamily="34" charset="0"/>
                <a:cs typeface="Arial" panose="020B0604020202020204" pitchFamily="34" charset="0"/>
              </a:rPr>
              <a:t>E poi? </a:t>
            </a:r>
          </a:p>
        </p:txBody>
      </p:sp>
      <p:pic>
        <p:nvPicPr>
          <p:cNvPr id="5" name="Immagine 4">
            <a:extLst>
              <a:ext uri="{FF2B5EF4-FFF2-40B4-BE49-F238E27FC236}">
                <a16:creationId xmlns:a16="http://schemas.microsoft.com/office/drawing/2014/main" id="{310E24A3-AB3E-4924-AD19-E5EE4B24D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404" y="1443488"/>
            <a:ext cx="3695430" cy="3795823"/>
          </a:xfrm>
          <a:prstGeom prst="rect">
            <a:avLst/>
          </a:prstGeom>
        </p:spPr>
      </p:pic>
    </p:spTree>
    <p:extLst>
      <p:ext uri="{BB962C8B-B14F-4D97-AF65-F5344CB8AC3E}">
        <p14:creationId xmlns:p14="http://schemas.microsoft.com/office/powerpoint/2010/main" val="3961147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CENTRO OBIETTIVI ROTARY CLUB CENTRAL</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3ADE1AB5-5AE7-42A5-8DB9-6322D4AB8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62" y="1576682"/>
            <a:ext cx="7082336" cy="3567238"/>
          </a:xfrm>
          <a:prstGeom prst="rect">
            <a:avLst/>
          </a:prstGeom>
        </p:spPr>
      </p:pic>
      <p:sp>
        <p:nvSpPr>
          <p:cNvPr id="4" name="CasellaDiTesto 3">
            <a:extLst>
              <a:ext uri="{FF2B5EF4-FFF2-40B4-BE49-F238E27FC236}">
                <a16:creationId xmlns:a16="http://schemas.microsoft.com/office/drawing/2014/main" id="{E3A0DE40-8B07-4A65-9D9F-ADEF6444C804}"/>
              </a:ext>
            </a:extLst>
          </p:cNvPr>
          <p:cNvSpPr txBox="1"/>
          <p:nvPr/>
        </p:nvSpPr>
        <p:spPr>
          <a:xfrm>
            <a:off x="7754816" y="1576682"/>
            <a:ext cx="4185138" cy="3878626"/>
          </a:xfrm>
          <a:prstGeom prst="rect">
            <a:avLst/>
          </a:prstGeom>
          <a:noFill/>
        </p:spPr>
        <p:txBody>
          <a:bodyPr wrap="square" rtlCol="0">
            <a:spAutoFit/>
          </a:bodyPr>
          <a:lstStyle/>
          <a:p>
            <a:pPr marL="342900" lvl="1" indent="-342900">
              <a:lnSpc>
                <a:spcPct val="115000"/>
              </a:lnSpc>
              <a:spcBef>
                <a:spcPts val="1200"/>
              </a:spcBef>
              <a:buFont typeface="Wingdings" panose="05000000000000000000" pitchFamily="2" charset="2"/>
              <a:buChar char="v"/>
            </a:pPr>
            <a:r>
              <a:rPr lang="it-IT"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26 obiettivi </a:t>
            </a:r>
          </a:p>
          <a:p>
            <a:pPr marL="342900" lvl="1" indent="-342900">
              <a:lnSpc>
                <a:spcPct val="115000"/>
              </a:lnSpc>
              <a:spcBef>
                <a:spcPts val="1200"/>
              </a:spcBef>
              <a:buFont typeface="Wingdings" panose="05000000000000000000" pitchFamily="2" charset="2"/>
              <a:buChar char="v"/>
            </a:pPr>
            <a:r>
              <a:rPr lang="it-IT"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Inserimento obiettivi entro </a:t>
            </a:r>
            <a:r>
              <a:rPr lang="it-IT" sz="20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10/06/2023 </a:t>
            </a:r>
            <a:r>
              <a:rPr lang="it-IT"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(ad oggi 1/42)</a:t>
            </a:r>
          </a:p>
          <a:p>
            <a:pPr marL="342900" lvl="1" indent="-342900">
              <a:lnSpc>
                <a:spcPct val="115000"/>
              </a:lnSpc>
              <a:spcBef>
                <a:spcPts val="1200"/>
              </a:spcBef>
              <a:buFont typeface="Wingdings" panose="05000000000000000000" pitchFamily="2" charset="2"/>
              <a:buChar char="v"/>
            </a:pPr>
            <a:r>
              <a:rPr lang="it-IT" sz="2000" b="1" dirty="0">
                <a:solidFill>
                  <a:srgbClr val="002060"/>
                </a:solidFill>
                <a:latin typeface="Arial" panose="020B0604020202020204" pitchFamily="34" charset="0"/>
                <a:ea typeface="Calibri" panose="020F0502020204030204" pitchFamily="34" charset="0"/>
                <a:cs typeface="Arial" panose="020B0604020202020204" pitchFamily="34" charset="0"/>
              </a:rPr>
              <a:t>Inserimento risultati conseguiti entro </a:t>
            </a:r>
            <a:r>
              <a:rPr lang="it-IT" sz="2000" b="1" dirty="0">
                <a:solidFill>
                  <a:srgbClr val="00B0F0"/>
                </a:solidFill>
                <a:latin typeface="Arial" panose="020B0604020202020204" pitchFamily="34" charset="0"/>
                <a:ea typeface="Calibri" panose="020F0502020204030204" pitchFamily="34" charset="0"/>
                <a:cs typeface="Arial" panose="020B0604020202020204" pitchFamily="34" charset="0"/>
              </a:rPr>
              <a:t>30/06/24</a:t>
            </a:r>
            <a:endParaRPr lang="it-IT" sz="2000" b="1"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15000"/>
              </a:lnSpc>
              <a:spcBef>
                <a:spcPts val="1200"/>
              </a:spcBef>
              <a:buFont typeface="Wingdings" panose="05000000000000000000" pitchFamily="2" charset="2"/>
              <a:buChar char="v"/>
            </a:pPr>
            <a:r>
              <a:rPr lang="it-IT" b="1" dirty="0">
                <a:solidFill>
                  <a:srgbClr val="002060"/>
                </a:solidFill>
                <a:latin typeface="Arial" panose="020B0604020202020204" pitchFamily="34" charset="0"/>
                <a:ea typeface="Calibri" panose="020F0502020204030204" pitchFamily="34" charset="0"/>
                <a:cs typeface="Arial" panose="020B0604020202020204" pitchFamily="34" charset="0"/>
              </a:rPr>
              <a:t>Compilazione necessaria per: </a:t>
            </a:r>
          </a:p>
          <a:p>
            <a:pPr marL="742950" lvl="2" indent="-285750">
              <a:lnSpc>
                <a:spcPct val="115000"/>
              </a:lnSpc>
              <a:spcBef>
                <a:spcPts val="1200"/>
              </a:spcBef>
              <a:buFont typeface="Wingdings" panose="05000000000000000000" pitchFamily="2" charset="2"/>
              <a:buChar char="v"/>
            </a:pPr>
            <a:r>
              <a:rPr lang="it-IT" b="1" dirty="0">
                <a:solidFill>
                  <a:srgbClr val="002060"/>
                </a:solidFill>
                <a:latin typeface="Arial" panose="020B0604020202020204" pitchFamily="34" charset="0"/>
                <a:ea typeface="Calibri" panose="020F0502020204030204" pitchFamily="34" charset="0"/>
                <a:cs typeface="Arial" panose="020B0604020202020204" pitchFamily="34" charset="0"/>
              </a:rPr>
              <a:t>visita del Governatore</a:t>
            </a:r>
          </a:p>
          <a:p>
            <a:pPr marL="742950" lvl="2" indent="-285750">
              <a:lnSpc>
                <a:spcPct val="115000"/>
              </a:lnSpc>
              <a:spcBef>
                <a:spcPts val="1200"/>
              </a:spcBef>
              <a:buFont typeface="Wingdings" panose="05000000000000000000" pitchFamily="2" charset="2"/>
              <a:buChar char="v"/>
            </a:pPr>
            <a:r>
              <a:rPr lang="it-IT" b="1" dirty="0">
                <a:solidFill>
                  <a:srgbClr val="002060"/>
                </a:solidFill>
                <a:latin typeface="Arial" panose="020B0604020202020204" pitchFamily="34" charset="0"/>
                <a:ea typeface="Calibri" panose="020F0502020204030204" pitchFamily="34" charset="0"/>
                <a:cs typeface="Arial" panose="020B0604020202020204" pitchFamily="34" charset="0"/>
              </a:rPr>
              <a:t>ottenimento Sovvenzioni Distrettuali</a:t>
            </a:r>
          </a:p>
        </p:txBody>
      </p:sp>
    </p:spTree>
    <p:extLst>
      <p:ext uri="{BB962C8B-B14F-4D97-AF65-F5344CB8AC3E}">
        <p14:creationId xmlns:p14="http://schemas.microsoft.com/office/powerpoint/2010/main" val="4263089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ATTESTATO ROTARY: OBIETTIVI E ISTRUZIONI</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0" name="CasellaDiTesto 9">
            <a:extLst>
              <a:ext uri="{FF2B5EF4-FFF2-40B4-BE49-F238E27FC236}">
                <a16:creationId xmlns:a16="http://schemas.microsoft.com/office/drawing/2014/main" id="{C49368F5-EC38-4107-ACF7-BA73309F2737}"/>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2" name="CasellaDiTesto 11">
            <a:extLst>
              <a:ext uri="{FF2B5EF4-FFF2-40B4-BE49-F238E27FC236}">
                <a16:creationId xmlns:a16="http://schemas.microsoft.com/office/drawing/2014/main" id="{E35249CD-EBEB-436C-8271-E23B42BBFE87}"/>
              </a:ext>
            </a:extLst>
          </p:cNvPr>
          <p:cNvSpPr txBox="1"/>
          <p:nvPr/>
        </p:nvSpPr>
        <p:spPr>
          <a:xfrm>
            <a:off x="495300" y="1562099"/>
            <a:ext cx="11201400" cy="461665"/>
          </a:xfrm>
          <a:prstGeom prst="rect">
            <a:avLst/>
          </a:prstGeom>
          <a:noFill/>
        </p:spPr>
        <p:txBody>
          <a:bodyPr wrap="square">
            <a:spAutoFit/>
          </a:bodyPr>
          <a:lstStyle/>
          <a:p>
            <a:r>
              <a:rPr lang="it-IT" sz="2400" b="1" dirty="0">
                <a:solidFill>
                  <a:srgbClr val="002060"/>
                </a:solidFill>
                <a:latin typeface="Arial" panose="020B0604020202020204" pitchFamily="34" charset="0"/>
                <a:cs typeface="Arial" panose="020B0604020202020204" pitchFamily="34" charset="0"/>
                <a:hlinkClick r:id="rId3"/>
              </a:rPr>
              <a:t>https://my-cms.rotary.org/it/document/rotary-citation-goals-and-instructions</a:t>
            </a:r>
            <a:r>
              <a:rPr lang="it-IT" sz="2400" b="1" dirty="0">
                <a:solidFill>
                  <a:srgbClr val="002060"/>
                </a:solidFill>
                <a:latin typeface="Arial" panose="020B0604020202020204" pitchFamily="34" charset="0"/>
                <a:cs typeface="Arial" panose="020B0604020202020204" pitchFamily="34" charset="0"/>
              </a:rPr>
              <a:t> </a:t>
            </a:r>
          </a:p>
        </p:txBody>
      </p:sp>
      <p:pic>
        <p:nvPicPr>
          <p:cNvPr id="4" name="Immagine 3">
            <a:extLst>
              <a:ext uri="{FF2B5EF4-FFF2-40B4-BE49-F238E27FC236}">
                <a16:creationId xmlns:a16="http://schemas.microsoft.com/office/drawing/2014/main" id="{46C478C9-33B2-480A-A455-4525B3CE8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692" y="2184902"/>
            <a:ext cx="2943185" cy="3808828"/>
          </a:xfrm>
          <a:prstGeom prst="rect">
            <a:avLst/>
          </a:prstGeom>
        </p:spPr>
      </p:pic>
      <p:pic>
        <p:nvPicPr>
          <p:cNvPr id="8" name="Immagine 7">
            <a:extLst>
              <a:ext uri="{FF2B5EF4-FFF2-40B4-BE49-F238E27FC236}">
                <a16:creationId xmlns:a16="http://schemas.microsoft.com/office/drawing/2014/main" id="{C38504FF-8BE4-4536-9DD8-8BFEDD77C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663" y="2184902"/>
            <a:ext cx="2761248" cy="3573379"/>
          </a:xfrm>
          <a:prstGeom prst="rect">
            <a:avLst/>
          </a:prstGeom>
        </p:spPr>
      </p:pic>
      <p:pic>
        <p:nvPicPr>
          <p:cNvPr id="14" name="Immagine 13">
            <a:extLst>
              <a:ext uri="{FF2B5EF4-FFF2-40B4-BE49-F238E27FC236}">
                <a16:creationId xmlns:a16="http://schemas.microsoft.com/office/drawing/2014/main" id="{B435F13B-5D0B-44CB-B50A-50D967129494}"/>
              </a:ext>
            </a:extLst>
          </p:cNvPr>
          <p:cNvPicPr>
            <a:picLocks noChangeAspect="1"/>
          </p:cNvPicPr>
          <p:nvPr/>
        </p:nvPicPr>
        <p:blipFill rotWithShape="1">
          <a:blip r:embed="rId6">
            <a:extLst>
              <a:ext uri="{28A0092B-C50C-407E-A947-70E740481C1C}">
                <a14:useLocalDpi xmlns:a14="http://schemas.microsoft.com/office/drawing/2010/main" val="0"/>
              </a:ext>
            </a:extLst>
          </a:blip>
          <a:srcRect b="22616"/>
          <a:stretch/>
        </p:blipFill>
        <p:spPr>
          <a:xfrm>
            <a:off x="8077697" y="2184902"/>
            <a:ext cx="3205892" cy="3210477"/>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Tree>
    <p:extLst>
      <p:ext uri="{BB962C8B-B14F-4D97-AF65-F5344CB8AC3E}">
        <p14:creationId xmlns:p14="http://schemas.microsoft.com/office/powerpoint/2010/main" val="2827013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2CEB750E-22D4-4B76-B72E-7B920BDAF709}"/>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1" name="CasellaDiTesto 10">
            <a:extLst>
              <a:ext uri="{FF2B5EF4-FFF2-40B4-BE49-F238E27FC236}">
                <a16:creationId xmlns:a16="http://schemas.microsoft.com/office/drawing/2014/main" id="{116846FF-D514-4B09-B476-2A6B2AE2D509}"/>
              </a:ext>
            </a:extLst>
          </p:cNvPr>
          <p:cNvSpPr txBox="1"/>
          <p:nvPr/>
        </p:nvSpPr>
        <p:spPr>
          <a:xfrm>
            <a:off x="4457700" y="1532472"/>
            <a:ext cx="7297524" cy="3180807"/>
          </a:xfrm>
          <a:prstGeom prst="rect">
            <a:avLst/>
          </a:prstGeom>
          <a:noFill/>
        </p:spPr>
        <p:txBody>
          <a:bodyPr wrap="square" rtlCol="0">
            <a:spAutoFit/>
          </a:bodyPr>
          <a:lstStyle/>
          <a:p>
            <a:pPr lvl="0" algn="just">
              <a:lnSpc>
                <a:spcPct val="115000"/>
              </a:lnSpc>
              <a:spcBef>
                <a:spcPts val="1200"/>
              </a:spcBef>
            </a:pPr>
            <a:endParaRPr lang="it-IT" sz="5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15000"/>
              </a:lnSpc>
              <a:spcBef>
                <a:spcPts val="1200"/>
              </a:spcBef>
              <a:buFont typeface="Wingdings" panose="05000000000000000000" pitchFamily="2" charset="2"/>
              <a:buChar char="v"/>
              <a:defRPr/>
            </a:pPr>
            <a:r>
              <a:rPr lang="it-IT" sz="2200" dirty="0">
                <a:solidFill>
                  <a:srgbClr val="002060"/>
                </a:solidFill>
                <a:latin typeface="Arial" panose="020B0604020202020204" pitchFamily="34" charset="0"/>
                <a:ea typeface="Calibri" panose="020F0502020204030204" pitchFamily="34" charset="0"/>
                <a:cs typeface="Arial" panose="020B0604020202020204" pitchFamily="34" charset="0"/>
              </a:rPr>
              <a:t>Organizzazione di un Seminario distrettuale dedicato ai Formatori di Club (indicativamente a metà Ottobre)</a:t>
            </a:r>
          </a:p>
          <a:p>
            <a:pPr marL="800100" marR="0" lvl="1" indent="-342900" algn="l" defTabSz="914400" rtl="0" eaLnBrk="1" fontAlgn="auto" latinLnBrk="0" hangingPunct="1">
              <a:lnSpc>
                <a:spcPct val="115000"/>
              </a:lnSpc>
              <a:spcBef>
                <a:spcPts val="1200"/>
              </a:spcBef>
              <a:spcAft>
                <a:spcPts val="0"/>
              </a:spcAft>
              <a:buClrTx/>
              <a:buSzTx/>
              <a:buFont typeface="Wingdings" panose="05000000000000000000" pitchFamily="2" charset="2"/>
              <a:buChar char="v"/>
              <a:tabLst/>
              <a:defRPr/>
            </a:pPr>
            <a:r>
              <a:rPr kumimoji="0" lang="it-IT" sz="2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Disponibilità dei componenti la Commissione Distrettuale Formazione ad interventi in presenza presso i Club o a momenti formativi dedicati ai neo Soci</a:t>
            </a:r>
          </a:p>
        </p:txBody>
      </p:sp>
      <p:sp>
        <p:nvSpPr>
          <p:cNvPr id="12" name="Subtitle 3">
            <a:extLst>
              <a:ext uri="{FF2B5EF4-FFF2-40B4-BE49-F238E27FC236}">
                <a16:creationId xmlns:a16="http://schemas.microsoft.com/office/drawing/2014/main" id="{14AC8BFA-283A-4E53-8051-4507E46289F8}"/>
              </a:ext>
            </a:extLst>
          </p:cNvPr>
          <p:cNvSpPr txBox="1">
            <a:spLocks/>
          </p:cNvSpPr>
          <p:nvPr/>
        </p:nvSpPr>
        <p:spPr>
          <a:xfrm>
            <a:off x="662729" y="461490"/>
            <a:ext cx="11092495"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LA COMMISSIONE DISTRETTUALE FORMAZIONE</a:t>
            </a:r>
          </a:p>
        </p:txBody>
      </p:sp>
      <p:sp>
        <p:nvSpPr>
          <p:cNvPr id="13" name="Oval 11">
            <a:extLst>
              <a:ext uri="{FF2B5EF4-FFF2-40B4-BE49-F238E27FC236}">
                <a16:creationId xmlns:a16="http://schemas.microsoft.com/office/drawing/2014/main" id="{E1082EF4-B341-4946-9746-D82BF484BA4A}"/>
              </a:ext>
            </a:extLst>
          </p:cNvPr>
          <p:cNvSpPr/>
          <p:nvPr/>
        </p:nvSpPr>
        <p:spPr>
          <a:xfrm>
            <a:off x="795172" y="5266747"/>
            <a:ext cx="2847755" cy="318292"/>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0">
            <a:extLst>
              <a:ext uri="{FF2B5EF4-FFF2-40B4-BE49-F238E27FC236}">
                <a16:creationId xmlns:a16="http://schemas.microsoft.com/office/drawing/2014/main" id="{5F819C32-7290-4F6A-B6A0-F3217044ED7A}"/>
              </a:ext>
            </a:extLst>
          </p:cNvPr>
          <p:cNvGrpSpPr>
            <a:grpSpLocks noChangeAspect="1"/>
          </p:cNvGrpSpPr>
          <p:nvPr/>
        </p:nvGrpSpPr>
        <p:grpSpPr>
          <a:xfrm>
            <a:off x="319410" y="1454247"/>
            <a:ext cx="3750818" cy="3949505"/>
            <a:chOff x="5995988" y="2712903"/>
            <a:chExt cx="2457450" cy="2587625"/>
          </a:xfrm>
        </p:grpSpPr>
        <p:sp>
          <p:nvSpPr>
            <p:cNvPr id="15" name="Freeform 6">
              <a:extLst>
                <a:ext uri="{FF2B5EF4-FFF2-40B4-BE49-F238E27FC236}">
                  <a16:creationId xmlns:a16="http://schemas.microsoft.com/office/drawing/2014/main" id="{A6431707-C6C5-453A-A3B7-94AF96542587}"/>
                </a:ext>
              </a:extLst>
            </p:cNvPr>
            <p:cNvSpPr>
              <a:spLocks noChangeAspect="1"/>
            </p:cNvSpPr>
            <p:nvPr/>
          </p:nvSpPr>
          <p:spPr bwMode="auto">
            <a:xfrm>
              <a:off x="5995988" y="2712903"/>
              <a:ext cx="2457450" cy="2587625"/>
            </a:xfrm>
            <a:custGeom>
              <a:avLst/>
              <a:gdLst>
                <a:gd name="T0" fmla="*/ 707 w 771"/>
                <a:gd name="T1" fmla="*/ 219 h 812"/>
                <a:gd name="T2" fmla="*/ 760 w 771"/>
                <a:gd name="T3" fmla="*/ 369 h 812"/>
                <a:gd name="T4" fmla="*/ 685 w 771"/>
                <a:gd name="T5" fmla="*/ 634 h 812"/>
                <a:gd name="T6" fmla="*/ 197 w 771"/>
                <a:gd name="T7" fmla="*/ 707 h 812"/>
                <a:gd name="T8" fmla="*/ 97 w 771"/>
                <a:gd name="T9" fmla="*/ 220 h 812"/>
                <a:gd name="T10" fmla="*/ 594 w 771"/>
                <a:gd name="T11" fmla="*/ 106 h 812"/>
                <a:gd name="T12" fmla="*/ 552 w 771"/>
                <a:gd name="T13" fmla="*/ 147 h 812"/>
                <a:gd name="T14" fmla="*/ 509 w 771"/>
                <a:gd name="T15" fmla="*/ 128 h 812"/>
                <a:gd name="T16" fmla="*/ 454 w 771"/>
                <a:gd name="T17" fmla="*/ 113 h 812"/>
                <a:gd name="T18" fmla="*/ 372 w 771"/>
                <a:gd name="T19" fmla="*/ 110 h 812"/>
                <a:gd name="T20" fmla="*/ 241 w 771"/>
                <a:gd name="T21" fmla="*/ 155 h 812"/>
                <a:gd name="T22" fmla="*/ 147 w 771"/>
                <a:gd name="T23" fmla="*/ 249 h 812"/>
                <a:gd name="T24" fmla="*/ 115 w 771"/>
                <a:gd name="T25" fmla="*/ 317 h 812"/>
                <a:gd name="T26" fmla="*/ 103 w 771"/>
                <a:gd name="T27" fmla="*/ 366 h 812"/>
                <a:gd name="T28" fmla="*/ 102 w 771"/>
                <a:gd name="T29" fmla="*/ 450 h 812"/>
                <a:gd name="T30" fmla="*/ 124 w 771"/>
                <a:gd name="T31" fmla="*/ 528 h 812"/>
                <a:gd name="T32" fmla="*/ 209 w 771"/>
                <a:gd name="T33" fmla="*/ 643 h 812"/>
                <a:gd name="T34" fmla="*/ 295 w 771"/>
                <a:gd name="T35" fmla="*/ 694 h 812"/>
                <a:gd name="T36" fmla="*/ 357 w 771"/>
                <a:gd name="T37" fmla="*/ 710 h 812"/>
                <a:gd name="T38" fmla="*/ 439 w 771"/>
                <a:gd name="T39" fmla="*/ 711 h 812"/>
                <a:gd name="T40" fmla="*/ 512 w 771"/>
                <a:gd name="T41" fmla="*/ 693 h 812"/>
                <a:gd name="T42" fmla="*/ 585 w 771"/>
                <a:gd name="T43" fmla="*/ 652 h 812"/>
                <a:gd name="T44" fmla="*/ 644 w 771"/>
                <a:gd name="T45" fmla="*/ 592 h 812"/>
                <a:gd name="T46" fmla="*/ 677 w 771"/>
                <a:gd name="T47" fmla="*/ 536 h 812"/>
                <a:gd name="T48" fmla="*/ 696 w 771"/>
                <a:gd name="T49" fmla="*/ 482 h 812"/>
                <a:gd name="T50" fmla="*/ 704 w 771"/>
                <a:gd name="T51" fmla="*/ 432 h 812"/>
                <a:gd name="T52" fmla="*/ 702 w 771"/>
                <a:gd name="T53" fmla="*/ 374 h 812"/>
                <a:gd name="T54" fmla="*/ 695 w 771"/>
                <a:gd name="T55" fmla="*/ 334 h 812"/>
                <a:gd name="T56" fmla="*/ 666 w 771"/>
                <a:gd name="T57" fmla="*/ 264 h 812"/>
                <a:gd name="T58" fmla="*/ 667 w 771"/>
                <a:gd name="T59" fmla="*/ 258 h 812"/>
                <a:gd name="T60" fmla="*/ 703 w 771"/>
                <a:gd name="T61" fmla="*/ 222 h 812"/>
                <a:gd name="T62" fmla="*/ 707 w 771"/>
                <a:gd name="T63" fmla="*/ 21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1" h="812">
                  <a:moveTo>
                    <a:pt x="707" y="219"/>
                  </a:moveTo>
                  <a:cubicBezTo>
                    <a:pt x="736" y="265"/>
                    <a:pt x="754" y="315"/>
                    <a:pt x="760" y="369"/>
                  </a:cubicBezTo>
                  <a:cubicBezTo>
                    <a:pt x="771" y="467"/>
                    <a:pt x="746" y="557"/>
                    <a:pt x="685" y="634"/>
                  </a:cubicBezTo>
                  <a:cubicBezTo>
                    <a:pt x="561" y="789"/>
                    <a:pt x="347" y="812"/>
                    <a:pt x="197" y="707"/>
                  </a:cubicBezTo>
                  <a:cubicBezTo>
                    <a:pt x="31" y="591"/>
                    <a:pt x="0" y="374"/>
                    <a:pt x="97" y="220"/>
                  </a:cubicBezTo>
                  <a:cubicBezTo>
                    <a:pt x="203" y="52"/>
                    <a:pt x="424" y="0"/>
                    <a:pt x="594" y="106"/>
                  </a:cubicBezTo>
                  <a:cubicBezTo>
                    <a:pt x="580" y="120"/>
                    <a:pt x="566" y="134"/>
                    <a:pt x="552" y="147"/>
                  </a:cubicBezTo>
                  <a:cubicBezTo>
                    <a:pt x="538" y="141"/>
                    <a:pt x="523" y="134"/>
                    <a:pt x="509" y="128"/>
                  </a:cubicBezTo>
                  <a:cubicBezTo>
                    <a:pt x="491" y="121"/>
                    <a:pt x="473" y="116"/>
                    <a:pt x="454" y="113"/>
                  </a:cubicBezTo>
                  <a:cubicBezTo>
                    <a:pt x="427" y="108"/>
                    <a:pt x="399" y="107"/>
                    <a:pt x="372" y="110"/>
                  </a:cubicBezTo>
                  <a:cubicBezTo>
                    <a:pt x="325" y="115"/>
                    <a:pt x="281" y="130"/>
                    <a:pt x="241" y="155"/>
                  </a:cubicBezTo>
                  <a:cubicBezTo>
                    <a:pt x="203" y="179"/>
                    <a:pt x="171" y="211"/>
                    <a:pt x="147" y="249"/>
                  </a:cubicBezTo>
                  <a:cubicBezTo>
                    <a:pt x="134" y="270"/>
                    <a:pt x="123" y="293"/>
                    <a:pt x="115" y="317"/>
                  </a:cubicBezTo>
                  <a:cubicBezTo>
                    <a:pt x="110" y="333"/>
                    <a:pt x="106" y="350"/>
                    <a:pt x="103" y="366"/>
                  </a:cubicBezTo>
                  <a:cubicBezTo>
                    <a:pt x="99" y="394"/>
                    <a:pt x="99" y="422"/>
                    <a:pt x="102" y="450"/>
                  </a:cubicBezTo>
                  <a:cubicBezTo>
                    <a:pt x="105" y="477"/>
                    <a:pt x="113" y="503"/>
                    <a:pt x="124" y="528"/>
                  </a:cubicBezTo>
                  <a:cubicBezTo>
                    <a:pt x="143" y="574"/>
                    <a:pt x="171" y="612"/>
                    <a:pt x="209" y="643"/>
                  </a:cubicBezTo>
                  <a:cubicBezTo>
                    <a:pt x="235" y="665"/>
                    <a:pt x="263" y="682"/>
                    <a:pt x="295" y="694"/>
                  </a:cubicBezTo>
                  <a:cubicBezTo>
                    <a:pt x="315" y="701"/>
                    <a:pt x="336" y="707"/>
                    <a:pt x="357" y="710"/>
                  </a:cubicBezTo>
                  <a:cubicBezTo>
                    <a:pt x="384" y="714"/>
                    <a:pt x="412" y="715"/>
                    <a:pt x="439" y="711"/>
                  </a:cubicBezTo>
                  <a:cubicBezTo>
                    <a:pt x="464" y="708"/>
                    <a:pt x="488" y="702"/>
                    <a:pt x="512" y="693"/>
                  </a:cubicBezTo>
                  <a:cubicBezTo>
                    <a:pt x="538" y="683"/>
                    <a:pt x="563" y="669"/>
                    <a:pt x="585" y="652"/>
                  </a:cubicBezTo>
                  <a:cubicBezTo>
                    <a:pt x="607" y="635"/>
                    <a:pt x="627" y="615"/>
                    <a:pt x="644" y="592"/>
                  </a:cubicBezTo>
                  <a:cubicBezTo>
                    <a:pt x="657" y="575"/>
                    <a:pt x="668" y="556"/>
                    <a:pt x="677" y="536"/>
                  </a:cubicBezTo>
                  <a:cubicBezTo>
                    <a:pt x="686" y="519"/>
                    <a:pt x="692" y="501"/>
                    <a:pt x="696" y="482"/>
                  </a:cubicBezTo>
                  <a:cubicBezTo>
                    <a:pt x="700" y="465"/>
                    <a:pt x="703" y="449"/>
                    <a:pt x="704" y="432"/>
                  </a:cubicBezTo>
                  <a:cubicBezTo>
                    <a:pt x="704" y="413"/>
                    <a:pt x="704" y="393"/>
                    <a:pt x="702" y="374"/>
                  </a:cubicBezTo>
                  <a:cubicBezTo>
                    <a:pt x="701" y="361"/>
                    <a:pt x="698" y="347"/>
                    <a:pt x="695" y="334"/>
                  </a:cubicBezTo>
                  <a:cubicBezTo>
                    <a:pt x="689" y="310"/>
                    <a:pt x="679" y="286"/>
                    <a:pt x="666" y="264"/>
                  </a:cubicBezTo>
                  <a:cubicBezTo>
                    <a:pt x="665" y="262"/>
                    <a:pt x="665" y="260"/>
                    <a:pt x="667" y="258"/>
                  </a:cubicBezTo>
                  <a:cubicBezTo>
                    <a:pt x="680" y="246"/>
                    <a:pt x="691" y="234"/>
                    <a:pt x="703" y="222"/>
                  </a:cubicBezTo>
                  <a:cubicBezTo>
                    <a:pt x="704" y="221"/>
                    <a:pt x="705" y="220"/>
                    <a:pt x="707" y="219"/>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F059B388-63DD-414C-AEF1-D97B32EC9FC6}"/>
                </a:ext>
              </a:extLst>
            </p:cNvPr>
            <p:cNvSpPr>
              <a:spLocks noChangeAspect="1"/>
            </p:cNvSpPr>
            <p:nvPr/>
          </p:nvSpPr>
          <p:spPr bwMode="auto">
            <a:xfrm>
              <a:off x="6515101" y="3270116"/>
              <a:ext cx="1450975" cy="1435100"/>
            </a:xfrm>
            <a:custGeom>
              <a:avLst/>
              <a:gdLst>
                <a:gd name="T0" fmla="*/ 350 w 455"/>
                <a:gd name="T1" fmla="*/ 54 h 450"/>
                <a:gd name="T2" fmla="*/ 311 w 455"/>
                <a:gd name="T3" fmla="*/ 93 h 450"/>
                <a:gd name="T4" fmla="*/ 305 w 455"/>
                <a:gd name="T5" fmla="*/ 94 h 450"/>
                <a:gd name="T6" fmla="*/ 262 w 455"/>
                <a:gd name="T7" fmla="*/ 81 h 450"/>
                <a:gd name="T8" fmla="*/ 210 w 455"/>
                <a:gd name="T9" fmla="*/ 82 h 450"/>
                <a:gd name="T10" fmla="*/ 148 w 455"/>
                <a:gd name="T11" fmla="*/ 109 h 450"/>
                <a:gd name="T12" fmla="*/ 103 w 455"/>
                <a:gd name="T13" fmla="*/ 160 h 450"/>
                <a:gd name="T14" fmla="*/ 84 w 455"/>
                <a:gd name="T15" fmla="*/ 216 h 450"/>
                <a:gd name="T16" fmla="*/ 90 w 455"/>
                <a:gd name="T17" fmla="*/ 283 h 450"/>
                <a:gd name="T18" fmla="*/ 154 w 455"/>
                <a:gd name="T19" fmla="*/ 367 h 450"/>
                <a:gd name="T20" fmla="*/ 225 w 455"/>
                <a:gd name="T21" fmla="*/ 392 h 450"/>
                <a:gd name="T22" fmla="*/ 302 w 455"/>
                <a:gd name="T23" fmla="*/ 379 h 450"/>
                <a:gd name="T24" fmla="*/ 364 w 455"/>
                <a:gd name="T25" fmla="*/ 330 h 450"/>
                <a:gd name="T26" fmla="*/ 391 w 455"/>
                <a:gd name="T27" fmla="*/ 273 h 450"/>
                <a:gd name="T28" fmla="*/ 395 w 455"/>
                <a:gd name="T29" fmla="*/ 223 h 450"/>
                <a:gd name="T30" fmla="*/ 380 w 455"/>
                <a:gd name="T31" fmla="*/ 167 h 450"/>
                <a:gd name="T32" fmla="*/ 422 w 455"/>
                <a:gd name="T33" fmla="*/ 125 h 450"/>
                <a:gd name="T34" fmla="*/ 453 w 455"/>
                <a:gd name="T35" fmla="*/ 242 h 450"/>
                <a:gd name="T36" fmla="*/ 418 w 455"/>
                <a:gd name="T37" fmla="*/ 354 h 450"/>
                <a:gd name="T38" fmla="*/ 235 w 455"/>
                <a:gd name="T39" fmla="*/ 450 h 450"/>
                <a:gd name="T40" fmla="*/ 85 w 455"/>
                <a:gd name="T41" fmla="*/ 385 h 450"/>
                <a:gd name="T42" fmla="*/ 95 w 455"/>
                <a:gd name="T43" fmla="*/ 78 h 450"/>
                <a:gd name="T44" fmla="*/ 350 w 455"/>
                <a:gd name="T45" fmla="*/ 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5" h="450">
                  <a:moveTo>
                    <a:pt x="350" y="54"/>
                  </a:moveTo>
                  <a:cubicBezTo>
                    <a:pt x="337" y="67"/>
                    <a:pt x="324" y="80"/>
                    <a:pt x="311" y="93"/>
                  </a:cubicBezTo>
                  <a:cubicBezTo>
                    <a:pt x="310" y="94"/>
                    <a:pt x="307" y="95"/>
                    <a:pt x="305" y="94"/>
                  </a:cubicBezTo>
                  <a:cubicBezTo>
                    <a:pt x="292" y="87"/>
                    <a:pt x="277" y="83"/>
                    <a:pt x="262" y="81"/>
                  </a:cubicBezTo>
                  <a:cubicBezTo>
                    <a:pt x="244" y="79"/>
                    <a:pt x="227" y="79"/>
                    <a:pt x="210" y="82"/>
                  </a:cubicBezTo>
                  <a:cubicBezTo>
                    <a:pt x="187" y="87"/>
                    <a:pt x="166" y="96"/>
                    <a:pt x="148" y="109"/>
                  </a:cubicBezTo>
                  <a:cubicBezTo>
                    <a:pt x="129" y="123"/>
                    <a:pt x="114" y="140"/>
                    <a:pt x="103" y="160"/>
                  </a:cubicBezTo>
                  <a:cubicBezTo>
                    <a:pt x="93" y="178"/>
                    <a:pt x="87" y="196"/>
                    <a:pt x="84" y="216"/>
                  </a:cubicBezTo>
                  <a:cubicBezTo>
                    <a:pt x="81" y="239"/>
                    <a:pt x="83" y="261"/>
                    <a:pt x="90" y="283"/>
                  </a:cubicBezTo>
                  <a:cubicBezTo>
                    <a:pt x="101" y="319"/>
                    <a:pt x="123" y="347"/>
                    <a:pt x="154" y="367"/>
                  </a:cubicBezTo>
                  <a:cubicBezTo>
                    <a:pt x="176" y="381"/>
                    <a:pt x="199" y="389"/>
                    <a:pt x="225" y="392"/>
                  </a:cubicBezTo>
                  <a:cubicBezTo>
                    <a:pt x="252" y="394"/>
                    <a:pt x="277" y="390"/>
                    <a:pt x="302" y="379"/>
                  </a:cubicBezTo>
                  <a:cubicBezTo>
                    <a:pt x="327" y="368"/>
                    <a:pt x="348" y="352"/>
                    <a:pt x="364" y="330"/>
                  </a:cubicBezTo>
                  <a:cubicBezTo>
                    <a:pt x="377" y="313"/>
                    <a:pt x="386" y="294"/>
                    <a:pt x="391" y="273"/>
                  </a:cubicBezTo>
                  <a:cubicBezTo>
                    <a:pt x="395" y="256"/>
                    <a:pt x="397" y="240"/>
                    <a:pt x="395" y="223"/>
                  </a:cubicBezTo>
                  <a:cubicBezTo>
                    <a:pt x="394" y="204"/>
                    <a:pt x="389" y="185"/>
                    <a:pt x="380" y="167"/>
                  </a:cubicBezTo>
                  <a:cubicBezTo>
                    <a:pt x="394" y="153"/>
                    <a:pt x="408" y="139"/>
                    <a:pt x="422" y="125"/>
                  </a:cubicBezTo>
                  <a:cubicBezTo>
                    <a:pt x="444" y="161"/>
                    <a:pt x="455" y="200"/>
                    <a:pt x="453" y="242"/>
                  </a:cubicBezTo>
                  <a:cubicBezTo>
                    <a:pt x="452" y="283"/>
                    <a:pt x="441" y="320"/>
                    <a:pt x="418" y="354"/>
                  </a:cubicBezTo>
                  <a:cubicBezTo>
                    <a:pt x="374" y="418"/>
                    <a:pt x="312" y="450"/>
                    <a:pt x="235" y="450"/>
                  </a:cubicBezTo>
                  <a:cubicBezTo>
                    <a:pt x="176" y="450"/>
                    <a:pt x="125" y="427"/>
                    <a:pt x="85" y="385"/>
                  </a:cubicBezTo>
                  <a:cubicBezTo>
                    <a:pt x="0" y="295"/>
                    <a:pt x="6" y="160"/>
                    <a:pt x="95" y="78"/>
                  </a:cubicBezTo>
                  <a:cubicBezTo>
                    <a:pt x="179" y="0"/>
                    <a:pt x="293" y="14"/>
                    <a:pt x="350" y="54"/>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87D61D58-82FE-463A-B925-5CAA219DF941}"/>
                </a:ext>
              </a:extLst>
            </p:cNvPr>
            <p:cNvSpPr>
              <a:spLocks noChangeAspect="1"/>
            </p:cNvSpPr>
            <p:nvPr/>
          </p:nvSpPr>
          <p:spPr bwMode="auto">
            <a:xfrm>
              <a:off x="7040564" y="2874828"/>
              <a:ext cx="1381125" cy="1384300"/>
            </a:xfrm>
            <a:custGeom>
              <a:avLst/>
              <a:gdLst>
                <a:gd name="T0" fmla="*/ 363 w 433"/>
                <a:gd name="T1" fmla="*/ 0 h 434"/>
                <a:gd name="T2" fmla="*/ 363 w 433"/>
                <a:gd name="T3" fmla="*/ 71 h 434"/>
                <a:gd name="T4" fmla="*/ 432 w 433"/>
                <a:gd name="T5" fmla="*/ 71 h 434"/>
                <a:gd name="T6" fmla="*/ 433 w 433"/>
                <a:gd name="T7" fmla="*/ 73 h 434"/>
                <a:gd name="T8" fmla="*/ 408 w 433"/>
                <a:gd name="T9" fmla="*/ 98 h 434"/>
                <a:gd name="T10" fmla="*/ 303 w 433"/>
                <a:gd name="T11" fmla="*/ 203 h 434"/>
                <a:gd name="T12" fmla="*/ 292 w 433"/>
                <a:gd name="T13" fmla="*/ 207 h 434"/>
                <a:gd name="T14" fmla="*/ 262 w 433"/>
                <a:gd name="T15" fmla="*/ 208 h 434"/>
                <a:gd name="T16" fmla="*/ 255 w 433"/>
                <a:gd name="T17" fmla="*/ 210 h 434"/>
                <a:gd name="T18" fmla="*/ 176 w 433"/>
                <a:gd name="T19" fmla="*/ 289 h 434"/>
                <a:gd name="T20" fmla="*/ 141 w 433"/>
                <a:gd name="T21" fmla="*/ 325 h 434"/>
                <a:gd name="T22" fmla="*/ 140 w 433"/>
                <a:gd name="T23" fmla="*/ 330 h 434"/>
                <a:gd name="T24" fmla="*/ 146 w 433"/>
                <a:gd name="T25" fmla="*/ 354 h 434"/>
                <a:gd name="T26" fmla="*/ 121 w 433"/>
                <a:gd name="T27" fmla="*/ 415 h 434"/>
                <a:gd name="T28" fmla="*/ 67 w 433"/>
                <a:gd name="T29" fmla="*/ 432 h 434"/>
                <a:gd name="T30" fmla="*/ 12 w 433"/>
                <a:gd name="T31" fmla="*/ 397 h 434"/>
                <a:gd name="T32" fmla="*/ 4 w 433"/>
                <a:gd name="T33" fmla="*/ 342 h 434"/>
                <a:gd name="T34" fmla="*/ 46 w 433"/>
                <a:gd name="T35" fmla="*/ 294 h 434"/>
                <a:gd name="T36" fmla="*/ 105 w 433"/>
                <a:gd name="T37" fmla="*/ 295 h 434"/>
                <a:gd name="T38" fmla="*/ 110 w 433"/>
                <a:gd name="T39" fmla="*/ 293 h 434"/>
                <a:gd name="T40" fmla="*/ 191 w 433"/>
                <a:gd name="T41" fmla="*/ 213 h 434"/>
                <a:gd name="T42" fmla="*/ 223 w 433"/>
                <a:gd name="T43" fmla="*/ 181 h 434"/>
                <a:gd name="T44" fmla="*/ 227 w 433"/>
                <a:gd name="T45" fmla="*/ 171 h 434"/>
                <a:gd name="T46" fmla="*/ 227 w 433"/>
                <a:gd name="T47" fmla="*/ 143 h 434"/>
                <a:gd name="T48" fmla="*/ 231 w 433"/>
                <a:gd name="T49" fmla="*/ 131 h 434"/>
                <a:gd name="T50" fmla="*/ 360 w 433"/>
                <a:gd name="T51" fmla="*/ 3 h 434"/>
                <a:gd name="T52" fmla="*/ 363 w 433"/>
                <a:gd name="T5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3" h="434">
                  <a:moveTo>
                    <a:pt x="363" y="0"/>
                  </a:moveTo>
                  <a:cubicBezTo>
                    <a:pt x="363" y="24"/>
                    <a:pt x="363" y="47"/>
                    <a:pt x="363" y="71"/>
                  </a:cubicBezTo>
                  <a:cubicBezTo>
                    <a:pt x="386" y="71"/>
                    <a:pt x="409" y="71"/>
                    <a:pt x="432" y="71"/>
                  </a:cubicBezTo>
                  <a:cubicBezTo>
                    <a:pt x="432" y="72"/>
                    <a:pt x="432" y="73"/>
                    <a:pt x="433" y="73"/>
                  </a:cubicBezTo>
                  <a:cubicBezTo>
                    <a:pt x="424" y="81"/>
                    <a:pt x="416" y="90"/>
                    <a:pt x="408" y="98"/>
                  </a:cubicBezTo>
                  <a:cubicBezTo>
                    <a:pt x="373" y="133"/>
                    <a:pt x="338" y="168"/>
                    <a:pt x="303" y="203"/>
                  </a:cubicBezTo>
                  <a:cubicBezTo>
                    <a:pt x="300" y="206"/>
                    <a:pt x="297" y="208"/>
                    <a:pt x="292" y="207"/>
                  </a:cubicBezTo>
                  <a:cubicBezTo>
                    <a:pt x="282" y="207"/>
                    <a:pt x="272" y="207"/>
                    <a:pt x="262" y="208"/>
                  </a:cubicBezTo>
                  <a:cubicBezTo>
                    <a:pt x="260" y="208"/>
                    <a:pt x="256" y="209"/>
                    <a:pt x="255" y="210"/>
                  </a:cubicBezTo>
                  <a:cubicBezTo>
                    <a:pt x="228" y="237"/>
                    <a:pt x="202" y="263"/>
                    <a:pt x="176" y="289"/>
                  </a:cubicBezTo>
                  <a:cubicBezTo>
                    <a:pt x="164" y="301"/>
                    <a:pt x="152" y="313"/>
                    <a:pt x="141" y="325"/>
                  </a:cubicBezTo>
                  <a:cubicBezTo>
                    <a:pt x="140" y="326"/>
                    <a:pt x="139" y="328"/>
                    <a:pt x="140" y="330"/>
                  </a:cubicBezTo>
                  <a:cubicBezTo>
                    <a:pt x="143" y="338"/>
                    <a:pt x="145" y="346"/>
                    <a:pt x="146" y="354"/>
                  </a:cubicBezTo>
                  <a:cubicBezTo>
                    <a:pt x="148" y="379"/>
                    <a:pt x="139" y="399"/>
                    <a:pt x="121" y="415"/>
                  </a:cubicBezTo>
                  <a:cubicBezTo>
                    <a:pt x="105" y="428"/>
                    <a:pt x="87" y="434"/>
                    <a:pt x="67" y="432"/>
                  </a:cubicBezTo>
                  <a:cubicBezTo>
                    <a:pt x="43" y="429"/>
                    <a:pt x="25" y="417"/>
                    <a:pt x="12" y="397"/>
                  </a:cubicBezTo>
                  <a:cubicBezTo>
                    <a:pt x="2" y="380"/>
                    <a:pt x="0" y="361"/>
                    <a:pt x="4" y="342"/>
                  </a:cubicBezTo>
                  <a:cubicBezTo>
                    <a:pt x="10" y="320"/>
                    <a:pt x="24" y="303"/>
                    <a:pt x="46" y="294"/>
                  </a:cubicBezTo>
                  <a:cubicBezTo>
                    <a:pt x="66" y="285"/>
                    <a:pt x="86" y="286"/>
                    <a:pt x="105" y="295"/>
                  </a:cubicBezTo>
                  <a:cubicBezTo>
                    <a:pt x="107" y="295"/>
                    <a:pt x="109" y="294"/>
                    <a:pt x="110" y="293"/>
                  </a:cubicBezTo>
                  <a:cubicBezTo>
                    <a:pt x="137" y="267"/>
                    <a:pt x="164" y="240"/>
                    <a:pt x="191" y="213"/>
                  </a:cubicBezTo>
                  <a:cubicBezTo>
                    <a:pt x="202" y="202"/>
                    <a:pt x="212" y="191"/>
                    <a:pt x="223" y="181"/>
                  </a:cubicBezTo>
                  <a:cubicBezTo>
                    <a:pt x="226" y="178"/>
                    <a:pt x="227" y="175"/>
                    <a:pt x="227" y="171"/>
                  </a:cubicBezTo>
                  <a:cubicBezTo>
                    <a:pt x="227" y="162"/>
                    <a:pt x="227" y="152"/>
                    <a:pt x="227" y="143"/>
                  </a:cubicBezTo>
                  <a:cubicBezTo>
                    <a:pt x="226" y="138"/>
                    <a:pt x="228" y="135"/>
                    <a:pt x="231" y="131"/>
                  </a:cubicBezTo>
                  <a:cubicBezTo>
                    <a:pt x="274" y="88"/>
                    <a:pt x="317" y="45"/>
                    <a:pt x="360" y="3"/>
                  </a:cubicBezTo>
                  <a:cubicBezTo>
                    <a:pt x="361" y="2"/>
                    <a:pt x="362" y="1"/>
                    <a:pt x="363"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2667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10" name="CasellaDiTesto 9">
            <a:extLst>
              <a:ext uri="{FF2B5EF4-FFF2-40B4-BE49-F238E27FC236}">
                <a16:creationId xmlns:a16="http://schemas.microsoft.com/office/drawing/2014/main" id="{2CEB750E-22D4-4B76-B72E-7B920BDAF709}"/>
              </a:ext>
            </a:extLst>
          </p:cNvPr>
          <p:cNvSpPr txBox="1"/>
          <p:nvPr/>
        </p:nvSpPr>
        <p:spPr>
          <a:xfrm>
            <a:off x="428962" y="6036240"/>
            <a:ext cx="280051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2" name="Subtitle 3">
            <a:extLst>
              <a:ext uri="{FF2B5EF4-FFF2-40B4-BE49-F238E27FC236}">
                <a16:creationId xmlns:a16="http://schemas.microsoft.com/office/drawing/2014/main" id="{14AC8BFA-283A-4E53-8051-4507E46289F8}"/>
              </a:ext>
            </a:extLst>
          </p:cNvPr>
          <p:cNvSpPr txBox="1">
            <a:spLocks/>
          </p:cNvSpPr>
          <p:nvPr/>
        </p:nvSpPr>
        <p:spPr>
          <a:xfrm>
            <a:off x="662729" y="461490"/>
            <a:ext cx="11092495"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CONTATTI</a:t>
            </a:r>
          </a:p>
        </p:txBody>
      </p:sp>
      <p:grpSp>
        <p:nvGrpSpPr>
          <p:cNvPr id="54" name="Group 48">
            <a:extLst>
              <a:ext uri="{FF2B5EF4-FFF2-40B4-BE49-F238E27FC236}">
                <a16:creationId xmlns:a16="http://schemas.microsoft.com/office/drawing/2014/main" id="{163C2EF8-19DD-4DE2-8407-4A2BD427E9DA}"/>
              </a:ext>
            </a:extLst>
          </p:cNvPr>
          <p:cNvGrpSpPr>
            <a:grpSpLocks noChangeAspect="1"/>
          </p:cNvGrpSpPr>
          <p:nvPr/>
        </p:nvGrpSpPr>
        <p:grpSpPr>
          <a:xfrm>
            <a:off x="2604172" y="1539838"/>
            <a:ext cx="7189783" cy="3950299"/>
            <a:chOff x="-548507" y="477868"/>
            <a:chExt cx="11570449" cy="6357177"/>
          </a:xfrm>
        </p:grpSpPr>
        <p:sp>
          <p:nvSpPr>
            <p:cNvPr id="55" name="Freeform: Shape 49">
              <a:extLst>
                <a:ext uri="{FF2B5EF4-FFF2-40B4-BE49-F238E27FC236}">
                  <a16:creationId xmlns:a16="http://schemas.microsoft.com/office/drawing/2014/main" id="{2BFAFC1C-9485-4DF7-A895-8A91D68DB75C}"/>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6" name="Freeform: Shape 50">
              <a:extLst>
                <a:ext uri="{FF2B5EF4-FFF2-40B4-BE49-F238E27FC236}">
                  <a16:creationId xmlns:a16="http://schemas.microsoft.com/office/drawing/2014/main" id="{53AE1F6F-27DD-4C66-B334-6351F001F503}"/>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57" name="Freeform: Shape 51">
              <a:extLst>
                <a:ext uri="{FF2B5EF4-FFF2-40B4-BE49-F238E27FC236}">
                  <a16:creationId xmlns:a16="http://schemas.microsoft.com/office/drawing/2014/main" id="{10510D46-BA96-400A-884F-A807488FBB8F}"/>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dirty="0"/>
            </a:p>
          </p:txBody>
        </p:sp>
        <p:sp>
          <p:nvSpPr>
            <p:cNvPr id="58" name="Freeform: Shape 52">
              <a:extLst>
                <a:ext uri="{FF2B5EF4-FFF2-40B4-BE49-F238E27FC236}">
                  <a16:creationId xmlns:a16="http://schemas.microsoft.com/office/drawing/2014/main" id="{1DF869D2-4807-4AC7-B6AC-B52BA1DC39C6}"/>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59" name="Freeform: Shape 53">
              <a:extLst>
                <a:ext uri="{FF2B5EF4-FFF2-40B4-BE49-F238E27FC236}">
                  <a16:creationId xmlns:a16="http://schemas.microsoft.com/office/drawing/2014/main" id="{C7209D1C-55A7-4EC3-AA6F-C60248E4C0BA}"/>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60" name="Group 54">
              <a:extLst>
                <a:ext uri="{FF2B5EF4-FFF2-40B4-BE49-F238E27FC236}">
                  <a16:creationId xmlns:a16="http://schemas.microsoft.com/office/drawing/2014/main" id="{B458E984-4AA6-49D3-80B1-C8A834CC307D}"/>
                </a:ext>
              </a:extLst>
            </p:cNvPr>
            <p:cNvGrpSpPr/>
            <p:nvPr/>
          </p:nvGrpSpPr>
          <p:grpSpPr>
            <a:xfrm>
              <a:off x="1606" y="6382978"/>
              <a:ext cx="413937" cy="115242"/>
              <a:chOff x="5955" y="6353672"/>
              <a:chExt cx="413937" cy="115242"/>
            </a:xfrm>
          </p:grpSpPr>
          <p:sp>
            <p:nvSpPr>
              <p:cNvPr id="65" name="Rectangle: Rounded Corners 59">
                <a:extLst>
                  <a:ext uri="{FF2B5EF4-FFF2-40B4-BE49-F238E27FC236}">
                    <a16:creationId xmlns:a16="http://schemas.microsoft.com/office/drawing/2014/main" id="{9CA80981-9ACF-4D3B-AB5B-C5C078F5821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0">
                <a:extLst>
                  <a:ext uri="{FF2B5EF4-FFF2-40B4-BE49-F238E27FC236}">
                    <a16:creationId xmlns:a16="http://schemas.microsoft.com/office/drawing/2014/main" id="{F54453EF-EDE1-4CB7-827C-AC766C6B354F}"/>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55">
              <a:extLst>
                <a:ext uri="{FF2B5EF4-FFF2-40B4-BE49-F238E27FC236}">
                  <a16:creationId xmlns:a16="http://schemas.microsoft.com/office/drawing/2014/main" id="{D3F22FC9-CA28-47F7-9C74-CA72CD568C52}"/>
                </a:ext>
              </a:extLst>
            </p:cNvPr>
            <p:cNvGrpSpPr/>
            <p:nvPr/>
          </p:nvGrpSpPr>
          <p:grpSpPr>
            <a:xfrm>
              <a:off x="9855291" y="6381600"/>
              <a:ext cx="885989" cy="115242"/>
              <a:chOff x="5955" y="6353672"/>
              <a:chExt cx="413937" cy="115242"/>
            </a:xfrm>
          </p:grpSpPr>
          <p:sp>
            <p:nvSpPr>
              <p:cNvPr id="63" name="Rectangle: Rounded Corners 57">
                <a:extLst>
                  <a:ext uri="{FF2B5EF4-FFF2-40B4-BE49-F238E27FC236}">
                    <a16:creationId xmlns:a16="http://schemas.microsoft.com/office/drawing/2014/main" id="{B423DA6B-9380-41C4-A27F-833BB368490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58">
                <a:extLst>
                  <a:ext uri="{FF2B5EF4-FFF2-40B4-BE49-F238E27FC236}">
                    <a16:creationId xmlns:a16="http://schemas.microsoft.com/office/drawing/2014/main" id="{46563B2F-9E55-43AB-91A6-F5DDA5D394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Freeform: Shape 56">
              <a:extLst>
                <a:ext uri="{FF2B5EF4-FFF2-40B4-BE49-F238E27FC236}">
                  <a16:creationId xmlns:a16="http://schemas.microsoft.com/office/drawing/2014/main" id="{9F673EAB-7B62-4175-BA61-3FF13130F384}"/>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67" name="Diamond 5">
            <a:extLst>
              <a:ext uri="{FF2B5EF4-FFF2-40B4-BE49-F238E27FC236}">
                <a16:creationId xmlns:a16="http://schemas.microsoft.com/office/drawing/2014/main" id="{0CEE9B0E-1CE3-42FA-9C46-3333EFBA1576}"/>
              </a:ext>
            </a:extLst>
          </p:cNvPr>
          <p:cNvSpPr/>
          <p:nvPr/>
        </p:nvSpPr>
        <p:spPr>
          <a:xfrm>
            <a:off x="5961433" y="2000307"/>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CasellaDiTesto 67">
            <a:extLst>
              <a:ext uri="{FF2B5EF4-FFF2-40B4-BE49-F238E27FC236}">
                <a16:creationId xmlns:a16="http://schemas.microsoft.com/office/drawing/2014/main" id="{8C80DC74-F4CB-4859-B54C-5253AC3ECB9C}"/>
              </a:ext>
            </a:extLst>
          </p:cNvPr>
          <p:cNvSpPr txBox="1"/>
          <p:nvPr/>
        </p:nvSpPr>
        <p:spPr>
          <a:xfrm>
            <a:off x="3495146" y="2779333"/>
            <a:ext cx="5455725" cy="477054"/>
          </a:xfrm>
          <a:prstGeom prst="rect">
            <a:avLst/>
          </a:prstGeom>
          <a:noFill/>
        </p:spPr>
        <p:txBody>
          <a:bodyPr wrap="square" rtlCol="0">
            <a:spAutoFit/>
          </a:bodyPr>
          <a:lstStyle/>
          <a:p>
            <a:pPr algn="ctr"/>
            <a:r>
              <a:rPr lang="it-IT" sz="2500" b="1" dirty="0">
                <a:solidFill>
                  <a:schemeClr val="accent1"/>
                </a:solidFill>
              </a:rPr>
              <a:t>alessandro.delucchi@rotary2032.it</a:t>
            </a:r>
          </a:p>
        </p:txBody>
      </p:sp>
      <p:sp>
        <p:nvSpPr>
          <p:cNvPr id="69" name="Rounded Rectangle 7">
            <a:extLst>
              <a:ext uri="{FF2B5EF4-FFF2-40B4-BE49-F238E27FC236}">
                <a16:creationId xmlns:a16="http://schemas.microsoft.com/office/drawing/2014/main" id="{8B4E3DD3-D552-441B-AF48-ADD3DE3CD09F}"/>
              </a:ext>
            </a:extLst>
          </p:cNvPr>
          <p:cNvSpPr/>
          <p:nvPr/>
        </p:nvSpPr>
        <p:spPr>
          <a:xfrm>
            <a:off x="6063418" y="3447649"/>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CasellaDiTesto 69">
            <a:extLst>
              <a:ext uri="{FF2B5EF4-FFF2-40B4-BE49-F238E27FC236}">
                <a16:creationId xmlns:a16="http://schemas.microsoft.com/office/drawing/2014/main" id="{BB3E97CC-EFEC-4199-AF53-070855E4FC47}"/>
              </a:ext>
            </a:extLst>
          </p:cNvPr>
          <p:cNvSpPr txBox="1"/>
          <p:nvPr/>
        </p:nvSpPr>
        <p:spPr>
          <a:xfrm>
            <a:off x="3581113" y="4080837"/>
            <a:ext cx="5235903" cy="477054"/>
          </a:xfrm>
          <a:prstGeom prst="rect">
            <a:avLst/>
          </a:prstGeom>
          <a:noFill/>
        </p:spPr>
        <p:txBody>
          <a:bodyPr wrap="square" rtlCol="0">
            <a:spAutoFit/>
          </a:bodyPr>
          <a:lstStyle/>
          <a:p>
            <a:pPr algn="ctr"/>
            <a:r>
              <a:rPr lang="it-IT" sz="2500" b="1" dirty="0">
                <a:solidFill>
                  <a:schemeClr val="accent1"/>
                </a:solidFill>
              </a:rPr>
              <a:t>+39 380 30 28 250</a:t>
            </a:r>
          </a:p>
        </p:txBody>
      </p:sp>
    </p:spTree>
    <p:extLst>
      <p:ext uri="{BB962C8B-B14F-4D97-AF65-F5344CB8AC3E}">
        <p14:creationId xmlns:p14="http://schemas.microsoft.com/office/powerpoint/2010/main" val="1552394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chemeClr val="bg1"/>
                </a:solidFill>
                <a:latin typeface="Arial" panose="020B0604020202020204" pitchFamily="34" charset="0"/>
                <a:cs typeface="Arial" panose="020B0604020202020204" pitchFamily="34" charset="0"/>
              </a:rPr>
              <a:t>Richiedere</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una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Sovvenzione</a:t>
            </a:r>
            <a:r>
              <a:rPr lang="en-US" sz="4800" b="1" dirty="0">
                <a:solidFill>
                  <a:schemeClr val="bg1"/>
                </a:solidFill>
                <a:latin typeface="Arial" panose="020B0604020202020204" pitchFamily="34" charset="0"/>
                <a:cs typeface="Arial" panose="020B0604020202020204" pitchFamily="34" charset="0"/>
              </a:rPr>
              <a:t> Distrettuale</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Fortunato Crovari: DRFCC</a:t>
            </a: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28962" y="6036240"/>
            <a:ext cx="2284343"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 23.24</a:t>
            </a:r>
          </a:p>
          <a:p>
            <a:r>
              <a:rPr lang="it-IT" sz="1400" dirty="0">
                <a:solidFill>
                  <a:schemeClr val="bg1"/>
                </a:solidFill>
                <a:latin typeface="Arial" panose="020B0604020202020204" pitchFamily="34" charset="0"/>
                <a:cs typeface="Arial" panose="020B0604020202020204" pitchFamily="34" charset="0"/>
              </a:rPr>
              <a:t>Casale M.to, 1 Aprile 2023</a:t>
            </a:r>
          </a:p>
        </p:txBody>
      </p:sp>
      <p:pic>
        <p:nvPicPr>
          <p:cNvPr id="2" name="What a Wonderful World">
            <a:hlinkClick r:id="" action="ppaction://media"/>
            <a:extLst>
              <a:ext uri="{FF2B5EF4-FFF2-40B4-BE49-F238E27FC236}">
                <a16:creationId xmlns:a16="http://schemas.microsoft.com/office/drawing/2014/main" id="{61760646-6A29-35C6-182F-C822D89A6C17}"/>
              </a:ext>
            </a:extLst>
          </p:cNvPr>
          <p:cNvPicPr>
            <a:picLocks noChangeAspect="1"/>
          </p:cNvPicPr>
          <p:nvPr>
            <a:audioFile r:link="rId1"/>
            <p:extLst>
              <p:ext uri="{DAA4B4D4-6D71-4841-9C94-3DE7FCFB9230}">
                <p14:media xmlns:p14="http://schemas.microsoft.com/office/powerpoint/2010/main" r:embed="rId2">
                  <p14:trim end="4329.1224"/>
                  <p14:fade out="1750"/>
                </p14:media>
              </p:ext>
            </p:extLst>
          </p:nvPr>
        </p:nvPicPr>
        <p:blipFill>
          <a:blip r:embed="rId7"/>
          <a:stretch>
            <a:fillRect/>
          </a:stretch>
        </p:blipFill>
        <p:spPr>
          <a:xfrm>
            <a:off x="2306905" y="5215101"/>
            <a:ext cx="406400" cy="406400"/>
          </a:xfrm>
          <a:prstGeom prst="rect">
            <a:avLst/>
          </a:prstGeom>
        </p:spPr>
      </p:pic>
    </p:spTree>
    <p:extLst>
      <p:ext uri="{BB962C8B-B14F-4D97-AF65-F5344CB8AC3E}">
        <p14:creationId xmlns:p14="http://schemas.microsoft.com/office/powerpoint/2010/main" val="14249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132324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dirty="0">
                <a:solidFill>
                  <a:schemeClr val="bg1"/>
                </a:solidFill>
                <a:latin typeface="Calibri"/>
              </a:rPr>
              <a:t>Le </a:t>
            </a:r>
            <a:r>
              <a:rPr lang="en-US" sz="3600" b="1" strike="noStrike" spc="-1" dirty="0" err="1">
                <a:solidFill>
                  <a:schemeClr val="bg1"/>
                </a:solidFill>
                <a:latin typeface="Calibri"/>
              </a:rPr>
              <a:t>domande</a:t>
            </a:r>
            <a:r>
              <a:rPr lang="en-US" sz="3600" b="1" strike="noStrike" spc="-1" dirty="0">
                <a:solidFill>
                  <a:schemeClr val="bg1"/>
                </a:solidFill>
                <a:latin typeface="Calibri"/>
              </a:rPr>
              <a:t> di un </a:t>
            </a:r>
            <a:r>
              <a:rPr lang="en-US" sz="3600" b="1" strike="noStrike" spc="-1" dirty="0" err="1">
                <a:solidFill>
                  <a:schemeClr val="bg1"/>
                </a:solidFill>
                <a:latin typeface="Calibri"/>
              </a:rPr>
              <a:t>Presidente</a:t>
            </a:r>
            <a:r>
              <a:rPr lang="en-US" sz="3600" b="1" strike="noStrike" spc="-1" dirty="0">
                <a:solidFill>
                  <a:schemeClr val="bg1"/>
                </a:solidFill>
                <a:latin typeface="Calibri"/>
              </a:rPr>
              <a:t> per </a:t>
            </a:r>
            <a:r>
              <a:rPr lang="en-US" sz="3600" b="1" strike="noStrike" spc="-1" dirty="0" err="1">
                <a:solidFill>
                  <a:schemeClr val="bg1"/>
                </a:solidFill>
                <a:latin typeface="Calibri"/>
              </a:rPr>
              <a:t>l’anno</a:t>
            </a:r>
            <a:r>
              <a:rPr lang="en-US" sz="3600" b="1" strike="noStrike" spc="-1" dirty="0">
                <a:solidFill>
                  <a:schemeClr val="bg1"/>
                </a:solidFill>
                <a:latin typeface="Calibri"/>
              </a:rPr>
              <a:t> </a:t>
            </a:r>
            <a:r>
              <a:rPr lang="en-US" sz="3600" b="1" strike="noStrike" spc="-1" dirty="0" err="1">
                <a:solidFill>
                  <a:schemeClr val="bg1"/>
                </a:solidFill>
                <a:latin typeface="Calibri"/>
              </a:rPr>
              <a:t>rotariano</a:t>
            </a:r>
            <a:r>
              <a:rPr lang="en-US" sz="3600" b="1" strike="noStrike" spc="-1" dirty="0">
                <a:solidFill>
                  <a:schemeClr val="bg1"/>
                </a:solidFill>
                <a:latin typeface="Calibri"/>
              </a:rPr>
              <a:t> 2023 - 2024</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948243"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880" y="5604518"/>
            <a:ext cx="7096158" cy="863444"/>
          </a:xfrm>
          <a:prstGeom prst="rect">
            <a:avLst/>
          </a:prstGeom>
        </p:spPr>
      </p:pic>
      <p:sp>
        <p:nvSpPr>
          <p:cNvPr id="3" name="CasellaDiTesto 2">
            <a:extLst>
              <a:ext uri="{FF2B5EF4-FFF2-40B4-BE49-F238E27FC236}">
                <a16:creationId xmlns:a16="http://schemas.microsoft.com/office/drawing/2014/main" id="{4BAD7529-9034-1F3F-B853-51AAA67DF414}"/>
              </a:ext>
            </a:extLst>
          </p:cNvPr>
          <p:cNvSpPr txBox="1"/>
          <p:nvPr/>
        </p:nvSpPr>
        <p:spPr>
          <a:xfrm>
            <a:off x="0" y="1390104"/>
            <a:ext cx="12029439" cy="4154984"/>
          </a:xfrm>
          <a:prstGeom prst="rect">
            <a:avLst/>
          </a:prstGeom>
          <a:noFill/>
        </p:spPr>
        <p:txBody>
          <a:bodyPr wrap="square">
            <a:spAutoFit/>
          </a:bodyPr>
          <a:lstStyle/>
          <a:p>
            <a:pPr marL="514350" indent="-514350" algn="just">
              <a:buAutoNum type="romanUcParenR"/>
            </a:pPr>
            <a:r>
              <a:rPr lang="it-IT" sz="2400" b="0" strike="noStrike" spc="-1" dirty="0">
                <a:solidFill>
                  <a:srgbClr val="0070C0"/>
                </a:solidFill>
                <a:latin typeface="Arial"/>
                <a:ea typeface="Microsoft YaHei"/>
              </a:rPr>
              <a:t>Siamo qualificati?</a:t>
            </a:r>
          </a:p>
          <a:p>
            <a:pPr marL="514350" indent="-514350" algn="just">
              <a:buAutoNum type="romanUcParenR"/>
            </a:pPr>
            <a:endParaRPr lang="it-IT" sz="2400" spc="-1" dirty="0">
              <a:solidFill>
                <a:srgbClr val="0070C0"/>
              </a:solidFill>
              <a:latin typeface="Arial"/>
              <a:ea typeface="Microsoft YaHei"/>
            </a:endParaRPr>
          </a:p>
          <a:p>
            <a:pPr marL="514350" indent="-514350" algn="just">
              <a:buAutoNum type="romanUcParenR"/>
            </a:pPr>
            <a:r>
              <a:rPr lang="it-IT" sz="2400" b="0" strike="noStrike" spc="-1" dirty="0">
                <a:solidFill>
                  <a:srgbClr val="0070C0"/>
                </a:solidFill>
                <a:latin typeface="Arial"/>
              </a:rPr>
              <a:t>Quali sono gli impegni previsti dal M.O.U.?</a:t>
            </a:r>
          </a:p>
          <a:p>
            <a:pPr algn="just"/>
            <a:endParaRPr lang="it-IT" sz="2400" b="0" strike="noStrike" spc="-1" dirty="0">
              <a:solidFill>
                <a:srgbClr val="0070C0"/>
              </a:solidFill>
              <a:latin typeface="Arial"/>
            </a:endParaRPr>
          </a:p>
          <a:p>
            <a:pPr algn="just"/>
            <a:r>
              <a:rPr lang="it-IT" sz="2400" b="0" strike="noStrike" spc="-1" dirty="0">
                <a:solidFill>
                  <a:srgbClr val="0070C0"/>
                </a:solidFill>
                <a:latin typeface="Arial"/>
              </a:rPr>
              <a:t>III) Come si richiedono le Sovvenzioni Distrettuali?</a:t>
            </a:r>
          </a:p>
          <a:p>
            <a:pPr algn="just"/>
            <a:endParaRPr lang="it-IT" sz="2400" b="0" strike="noStrike" spc="-1" dirty="0">
              <a:solidFill>
                <a:srgbClr val="0070C0"/>
              </a:solidFill>
              <a:latin typeface="Arial"/>
            </a:endParaRPr>
          </a:p>
          <a:p>
            <a:pPr marL="514350" indent="-514350" algn="just">
              <a:buAutoNum type="romanUcParenR" startAt="4"/>
            </a:pPr>
            <a:r>
              <a:rPr lang="it-IT" sz="2400" b="0" strike="noStrike" spc="-1" dirty="0">
                <a:solidFill>
                  <a:srgbClr val="0070C0"/>
                </a:solidFill>
                <a:latin typeface="Arial"/>
              </a:rPr>
              <a:t>Entro quando devo terminare e rendicontare il Progetto?</a:t>
            </a:r>
          </a:p>
          <a:p>
            <a:pPr algn="just"/>
            <a:endParaRPr lang="it-IT" sz="2400" spc="-1" dirty="0">
              <a:solidFill>
                <a:srgbClr val="0070C0"/>
              </a:solidFill>
              <a:latin typeface="Arial"/>
            </a:endParaRPr>
          </a:p>
          <a:p>
            <a:pPr algn="just"/>
            <a:r>
              <a:rPr lang="it-IT" sz="2400" b="0" strike="noStrike" spc="-1" dirty="0">
                <a:solidFill>
                  <a:srgbClr val="0070C0"/>
                </a:solidFill>
                <a:latin typeface="Arial"/>
              </a:rPr>
              <a:t>V)  Entro quando devo presentare la domanda di Sovvenzione Distrettuale?</a:t>
            </a:r>
          </a:p>
          <a:p>
            <a:pPr algn="just"/>
            <a:endParaRPr lang="it-IT" sz="2400" b="0" strike="noStrike" spc="-1" dirty="0">
              <a:solidFill>
                <a:srgbClr val="0070C0"/>
              </a:solidFill>
              <a:latin typeface="Arial"/>
            </a:endParaRPr>
          </a:p>
          <a:p>
            <a:pPr algn="just"/>
            <a:r>
              <a:rPr lang="it-IT" sz="2400" b="0" strike="noStrike" spc="-1" dirty="0">
                <a:solidFill>
                  <a:srgbClr val="0070C0"/>
                </a:solidFill>
                <a:latin typeface="Arial"/>
              </a:rPr>
              <a:t>VI) Che cosa posso finanziare e quali progetti hanno priorità? </a:t>
            </a:r>
          </a:p>
        </p:txBody>
      </p:sp>
    </p:spTree>
    <p:extLst>
      <p:ext uri="{BB962C8B-B14F-4D97-AF65-F5344CB8AC3E}">
        <p14:creationId xmlns:p14="http://schemas.microsoft.com/office/powerpoint/2010/main" val="417727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999945"/>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dirty="0">
                <a:solidFill>
                  <a:schemeClr val="bg1"/>
                </a:solidFill>
                <a:latin typeface="Calibri"/>
              </a:rPr>
              <a:t>    I) SIAMO QUALIFICATI?</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6DA7AEA2-CF5A-7F08-A6C4-C65C8A0BCBA7}"/>
              </a:ext>
            </a:extLst>
          </p:cNvPr>
          <p:cNvSpPr txBox="1"/>
          <p:nvPr/>
        </p:nvSpPr>
        <p:spPr>
          <a:xfrm>
            <a:off x="1402080" y="1233729"/>
            <a:ext cx="769309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a:ln>
                  <a:noFill/>
                </a:ln>
                <a:solidFill>
                  <a:srgbClr val="0070C0"/>
                </a:solidFill>
                <a:effectLst/>
                <a:uLnTx/>
                <a:uFillTx/>
                <a:latin typeface="Arial Narrow" panose="020B0606020202030204" pitchFamily="34" charset="0"/>
                <a:ea typeface="ＭＳ Ｐゴシック" pitchFamily="34" charset="-128"/>
                <a:cs typeface="Arial" pitchFamily="34" charset="0"/>
              </a:rPr>
              <a:t>LA QUALIFICAZIONE DEL CLUB</a:t>
            </a:r>
            <a:br>
              <a:rPr kumimoji="0" lang="it-IT" altLang="it-IT" sz="2400" b="1" i="0" u="none" strike="noStrike" kern="1200" cap="none" spc="0" normalizeH="0" baseline="0" noProof="0" dirty="0">
                <a:ln>
                  <a:noFill/>
                </a:ln>
                <a:solidFill>
                  <a:srgbClr val="0070C0"/>
                </a:solidFill>
                <a:effectLst/>
                <a:uLnTx/>
                <a:uFillTx/>
                <a:latin typeface="Arial Narrow" panose="020B0606020202030204" pitchFamily="34" charset="0"/>
                <a:ea typeface="ＭＳ Ｐゴシック" pitchFamily="34" charset="-128"/>
                <a:cs typeface="Arial" pitchFamily="34" charset="0"/>
              </a:rPr>
            </a:br>
            <a:r>
              <a:rPr kumimoji="0" lang="it-IT" altLang="it-IT" sz="2400" b="0" i="0" u="none" strike="noStrike" kern="1200" cap="none" spc="0" normalizeH="0" baseline="0" noProof="0" dirty="0">
                <a:ln>
                  <a:noFill/>
                </a:ln>
                <a:solidFill>
                  <a:srgbClr val="0070C0"/>
                </a:solidFill>
                <a:effectLst/>
                <a:uLnTx/>
                <a:uFillTx/>
                <a:latin typeface="Arial Narrow" panose="020B0606020202030204" pitchFamily="34" charset="0"/>
                <a:ea typeface="ＭＳ Ｐゴシック" pitchFamily="34" charset="-128"/>
                <a:cs typeface="Arial" pitchFamily="34" charset="0"/>
              </a:rPr>
              <a:t>si ottiene dopo….</a:t>
            </a:r>
            <a:endParaRPr kumimoji="0" lang="it-IT" sz="2400" b="0" i="0" u="none" strike="noStrike" kern="1200" cap="none" spc="0" normalizeH="0" baseline="0" noProof="0" dirty="0">
              <a:ln>
                <a:noFill/>
              </a:ln>
              <a:solidFill>
                <a:srgbClr val="0070C0"/>
              </a:solidFill>
              <a:effectLst/>
              <a:uLnTx/>
              <a:uFillTx/>
              <a:latin typeface="Calibri"/>
              <a:cs typeface="Arial" pitchFamily="34" charset="0"/>
            </a:endParaRPr>
          </a:p>
        </p:txBody>
      </p:sp>
      <p:sp>
        <p:nvSpPr>
          <p:cNvPr id="5" name="CasellaDiTesto 4">
            <a:extLst>
              <a:ext uri="{FF2B5EF4-FFF2-40B4-BE49-F238E27FC236}">
                <a16:creationId xmlns:a16="http://schemas.microsoft.com/office/drawing/2014/main" id="{11F3E83F-5F20-DEA1-62EE-E48DA13C6AA9}"/>
              </a:ext>
            </a:extLst>
          </p:cNvPr>
          <p:cNvSpPr txBox="1"/>
          <p:nvPr/>
        </p:nvSpPr>
        <p:spPr>
          <a:xfrm>
            <a:off x="349625" y="2103119"/>
            <a:ext cx="11106059" cy="2804486"/>
          </a:xfrm>
          <a:prstGeom prst="rect">
            <a:avLst/>
          </a:prstGeom>
          <a:noFill/>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it-IT" sz="2000" b="0"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rPr>
              <a:t>Aver inviato almeno un Socio al Seminario Distrettuale sulla gestione delle sovvenzioni (novembre 2022)</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it-IT" sz="2000" b="0"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rPr>
              <a:t>che Presidente Incoming ed Eletto hanno letto e firmato il Memorandum di Intesa (MOU) …</a:t>
            </a:r>
          </a:p>
          <a:p>
            <a:pPr marR="0" lvl="0" algn="l" defTabSz="457200" rtl="0" eaLnBrk="1" fontAlgn="auto" latinLnBrk="0" hangingPunct="1">
              <a:lnSpc>
                <a:spcPct val="150000"/>
              </a:lnSpc>
              <a:spcBef>
                <a:spcPts val="0"/>
              </a:spcBef>
              <a:spcAft>
                <a:spcPts val="0"/>
              </a:spcAft>
              <a:buClrTx/>
              <a:buSzTx/>
              <a:tabLst/>
              <a:defRPr/>
            </a:pPr>
            <a:r>
              <a:rPr lang="it-IT" sz="2000" i="1" dirty="0">
                <a:solidFill>
                  <a:srgbClr val="002060"/>
                </a:solidFill>
                <a:latin typeface="Arial Narrow" panose="020B0606020202030204" pitchFamily="34" charset="0"/>
                <a:cs typeface="Arial" pitchFamily="34" charset="0"/>
              </a:rPr>
              <a:t>…quando ricevete la comunicazione di qualificazione da parte del D.R.F.C.C.</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lang="it-IT" sz="2000" i="1" dirty="0">
              <a:solidFill>
                <a:srgbClr val="002060"/>
              </a:solidFill>
              <a:latin typeface="Arial Narrow" panose="020B0606020202030204" pitchFamily="34" charset="0"/>
              <a:cs typeface="Arial"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it-IT" sz="2000" b="0"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it-IT" sz="2000" b="0" i="1"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itchFamily="34" charset="0"/>
            </a:endParaRPr>
          </a:p>
        </p:txBody>
      </p:sp>
      <p:sp>
        <p:nvSpPr>
          <p:cNvPr id="8" name="CasellaDiTesto 7">
            <a:extLst>
              <a:ext uri="{FF2B5EF4-FFF2-40B4-BE49-F238E27FC236}">
                <a16:creationId xmlns:a16="http://schemas.microsoft.com/office/drawing/2014/main" id="{CB5A9DF9-270D-B8E1-97D8-69DC7F3C458D}"/>
              </a:ext>
            </a:extLst>
          </p:cNvPr>
          <p:cNvSpPr txBox="1"/>
          <p:nvPr/>
        </p:nvSpPr>
        <p:spPr>
          <a:xfrm>
            <a:off x="507951" y="4298959"/>
            <a:ext cx="9481352" cy="957827"/>
          </a:xfrm>
          <a:prstGeom prst="rect">
            <a:avLst/>
          </a:prstGeom>
          <a:noFill/>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it-IT" sz="2000" b="0" i="1" u="none" strike="noStrike" kern="1200" cap="none" spc="0" normalizeH="0" baseline="0" noProof="0" dirty="0">
                <a:ln>
                  <a:noFill/>
                </a:ln>
                <a:solidFill>
                  <a:srgbClr val="0070C0"/>
                </a:solidFill>
                <a:effectLst/>
                <a:uLnTx/>
                <a:uFillTx/>
                <a:latin typeface="Arial Narrow" panose="020B0606020202030204" pitchFamily="34" charset="0"/>
                <a:ea typeface="+mn-ea"/>
                <a:cs typeface="Arial" pitchFamily="34" charset="0"/>
              </a:rPr>
              <a:t>Essere in regola con le contribuzioni alla Rotary Foundation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it-IT" sz="2000" b="0" i="1" u="none" strike="noStrike" kern="1200" cap="none" spc="0" normalizeH="0" baseline="0" noProof="0" dirty="0">
                <a:ln>
                  <a:noFill/>
                </a:ln>
                <a:solidFill>
                  <a:srgbClr val="0070C0"/>
                </a:solidFill>
                <a:effectLst/>
                <a:uLnTx/>
                <a:uFillTx/>
                <a:latin typeface="Arial Narrow" panose="020B0606020202030204" pitchFamily="34" charset="0"/>
                <a:ea typeface="+mn-ea"/>
                <a:cs typeface="Arial" pitchFamily="34" charset="0"/>
              </a:rPr>
              <a:t>Essere in regola con le rendicontazioni delle precedenti assegnazioni</a:t>
            </a:r>
          </a:p>
        </p:txBody>
      </p:sp>
      <p:sp>
        <p:nvSpPr>
          <p:cNvPr id="11" name="CasellaDiTesto 10">
            <a:extLst>
              <a:ext uri="{FF2B5EF4-FFF2-40B4-BE49-F238E27FC236}">
                <a16:creationId xmlns:a16="http://schemas.microsoft.com/office/drawing/2014/main" id="{426D194A-C2CF-1448-BC5B-D65443C06ACA}"/>
              </a:ext>
            </a:extLst>
          </p:cNvPr>
          <p:cNvSpPr txBox="1"/>
          <p:nvPr/>
        </p:nvSpPr>
        <p:spPr>
          <a:xfrm>
            <a:off x="1500325" y="3737499"/>
            <a:ext cx="8851037" cy="461665"/>
          </a:xfrm>
          <a:prstGeom prst="rect">
            <a:avLst/>
          </a:prstGeom>
          <a:noFill/>
        </p:spPr>
        <p:txBody>
          <a:bodyPr wrap="square">
            <a:spAutoFit/>
          </a:bodyPr>
          <a:lstStyle/>
          <a:p>
            <a:r>
              <a:rPr kumimoji="0" lang="it-IT" altLang="it-IT" sz="2400" b="0"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34" charset="-128"/>
                <a:cs typeface="Arial" pitchFamily="34" charset="0"/>
              </a:rPr>
              <a:t>…ma occorre anche pungolare l’attuale Presidente in modo che il Club possa</a:t>
            </a:r>
            <a:endParaRPr lang="it-IT" sz="2400" dirty="0"/>
          </a:p>
        </p:txBody>
      </p:sp>
    </p:spTree>
    <p:extLst>
      <p:ext uri="{BB962C8B-B14F-4D97-AF65-F5344CB8AC3E}">
        <p14:creationId xmlns:p14="http://schemas.microsoft.com/office/powerpoint/2010/main" val="60167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90626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2a)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164387" y="667820"/>
            <a:ext cx="12559587" cy="5052922"/>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000" dirty="0">
              <a:effectLst/>
              <a:latin typeface="Georgia" panose="02040502050405020303" pitchFamily="18" charset="0"/>
              <a:ea typeface="Georgia" panose="02040502050405020303" pitchFamily="18" charset="0"/>
              <a:cs typeface="Georgia" panose="02040502050405020303" pitchFamily="18" charset="0"/>
            </a:endParaRPr>
          </a:p>
          <a:p>
            <a:pPr marL="520700"/>
            <a:r>
              <a:rPr lang="it-IT" sz="1100" b="1" dirty="0">
                <a:effectLst/>
                <a:latin typeface="Georgia" panose="02040502050405020303" pitchFamily="18" charset="0"/>
                <a:ea typeface="Georgia" panose="02040502050405020303" pitchFamily="18" charset="0"/>
                <a:cs typeface="Georgia" panose="02040502050405020303" pitchFamily="18" charset="0"/>
              </a:rPr>
              <a:t> </a:t>
            </a:r>
            <a:endParaRPr lang="it-IT" sz="1200" dirty="0">
              <a:effectLst/>
              <a:latin typeface="Georgia" panose="02040502050405020303" pitchFamily="18" charset="0"/>
              <a:ea typeface="Georgia" panose="02040502050405020303" pitchFamily="18" charset="0"/>
              <a:cs typeface="Georgia" panose="02040502050405020303" pitchFamily="18" charset="0"/>
            </a:endParaRPr>
          </a:p>
          <a:p>
            <a:pPr marL="292100"/>
            <a:endParaRPr lang="it-IT" sz="1600" dirty="0">
              <a:effectLst/>
              <a:latin typeface="Georgia" panose="02040502050405020303" pitchFamily="18" charset="0"/>
              <a:ea typeface="Georgia" panose="02040502050405020303" pitchFamily="18" charset="0"/>
              <a:cs typeface="Georgia" panose="02040502050405020303" pitchFamily="18" charset="0"/>
            </a:endParaRPr>
          </a:p>
          <a:p>
            <a:pPr marL="520700"/>
            <a:r>
              <a:rPr lang="it-IT" sz="1600" dirty="0">
                <a:effectLst/>
                <a:latin typeface="Georgia" panose="02040502050405020303" pitchFamily="18" charset="0"/>
                <a:ea typeface="Georgia" panose="02040502050405020303" pitchFamily="18" charset="0"/>
                <a:cs typeface="Georgia" panose="02040502050405020303" pitchFamily="18" charset="0"/>
              </a:rPr>
              <a:t> </a:t>
            </a:r>
          </a:p>
          <a:p>
            <a:pPr marL="1143000" lvl="2" indent="-228600">
              <a:lnSpc>
                <a:spcPts val="1340"/>
              </a:lnSpc>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Una</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volta</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soddisfatti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requisiti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qualificazione,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club</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sarà</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qualificato</a:t>
            </a:r>
            <a:r>
              <a:rPr lang="it-IT" spc="18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un</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anno</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rotariano.</a:t>
            </a: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marR="853440" lvl="2" indent="-228600">
              <a:lnSpc>
                <a:spcPct val="95000"/>
              </a:lnSpc>
              <a:spcBef>
                <a:spcPts val="20"/>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B.</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mantenere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status 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qualificazione,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osservare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 presente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MOU,</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tutti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gli ulteriori requisiti del distretto e tutte le norme applicabili della FR.</a:t>
            </a:r>
          </a:p>
          <a:p>
            <a:pPr marL="1143000" marR="853440" lvl="2" indent="-228600">
              <a:lnSpc>
                <a:spcPct val="95000"/>
              </a:lnSpc>
              <a:spcBef>
                <a:spcPts val="20"/>
              </a:spcBef>
              <a:spcAft>
                <a:spcPts val="0"/>
              </a:spcAft>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lvl="2" indent="-228600">
              <a:lnSpc>
                <a:spcPts val="1345"/>
              </a:lnSpc>
              <a:spcBef>
                <a:spcPts val="10"/>
              </a:spcBef>
              <a:buSzPts val="1200"/>
              <a:buFont typeface="Georgia" panose="02040502050405020303" pitchFamily="18" charset="0"/>
              <a:buAutoNum type="alphaUcPeriod"/>
              <a:tabLst>
                <a:tab pos="521335" algn="l"/>
              </a:tabLst>
            </a:pP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è</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responsabile</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l’uso</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dei</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fondi</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le</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sovvenzioni</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sponsorizzate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dal</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prescindere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dagli</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individui</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che</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controllano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i fondi.</a:t>
            </a:r>
          </a:p>
          <a:p>
            <a:pPr lvl="2">
              <a:lnSpc>
                <a:spcPts val="1345"/>
              </a:lnSpc>
              <a:spcBef>
                <a:spcPts val="10"/>
              </a:spcBef>
              <a:buSzPts val="1200"/>
              <a:tabLst>
                <a:tab pos="521335" algn="l"/>
              </a:tabLst>
            </a:pPr>
            <a:endPar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1143000" marR="488950" lvl="2" indent="-228600">
              <a:lnSpc>
                <a:spcPct val="98000"/>
              </a:lnSpc>
              <a:spcBef>
                <a:spcPts val="10"/>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La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qualificazione potrebbe essere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sospesa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o revocata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uso improprio o cattiva amministrazione dei fondi delle sovvenzioni, che possono includere, ma non si limitano a: frode, falsificazione di firma;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falsificazione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affiliazione;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colpa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grave;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messa 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rischio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salute,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sicurezza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generale benessere dei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beneficiari; contributi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non idonei; uso di fondo a fini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personali; conflitto d’interesse non dichiarato; monopolizzazione dei fondi delle sovvenzioni da parte di individui; falsificazione dei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rapporti;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esagerazione</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prezzi;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accettazione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pagamenti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da</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beneficiari;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attività</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illegali;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uso dei fondi delle sovvenzioni per fini non idonei.</a:t>
            </a:r>
          </a:p>
          <a:p>
            <a:pPr marL="1143000" marR="695960" lvl="2" indent="-228600">
              <a:lnSpc>
                <a:spcPct val="96000"/>
              </a:lnSpc>
              <a:spcBef>
                <a:spcPts val="60"/>
              </a:spcBef>
              <a:spcAft>
                <a:spcPts val="0"/>
              </a:spcAft>
              <a:buSzPts val="1200"/>
              <a:buFont typeface="Georgia" panose="02040502050405020303" pitchFamily="18" charset="0"/>
              <a:buAutoNum type="alphaUcPeriod"/>
              <a:tabLst>
                <a:tab pos="521335" algn="l"/>
              </a:tabLst>
            </a:pP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deve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cooperare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in</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tutte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eventualità</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di</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revisioni</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finanze, delle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sovvenzioni</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o</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delle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operazioni.</a:t>
            </a:r>
            <a:endPar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520700">
              <a:spcBef>
                <a:spcPts val="50"/>
              </a:spcBef>
              <a:spcAft>
                <a:spcPts val="0"/>
              </a:spcAft>
            </a:pPr>
            <a:r>
              <a:rPr lang="it-IT" sz="1200" dirty="0">
                <a:effectLst/>
                <a:latin typeface="Georgia" panose="02040502050405020303" pitchFamily="18" charset="0"/>
                <a:ea typeface="Georgia" panose="02040502050405020303" pitchFamily="18" charset="0"/>
                <a:cs typeface="Georgia" panose="02040502050405020303" pitchFamily="18" charset="0"/>
              </a:rPr>
              <a:t> </a:t>
            </a:r>
          </a:p>
        </p:txBody>
      </p:sp>
    </p:spTree>
    <p:extLst>
      <p:ext uri="{BB962C8B-B14F-4D97-AF65-F5344CB8AC3E}">
        <p14:creationId xmlns:p14="http://schemas.microsoft.com/office/powerpoint/2010/main" val="248827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5" name="Subtitle 3">
            <a:extLst>
              <a:ext uri="{FF2B5EF4-FFF2-40B4-BE49-F238E27FC236}">
                <a16:creationId xmlns:a16="http://schemas.microsoft.com/office/drawing/2014/main" id="{A0CA2C3B-2400-8546-9129-3397E5BFDCA2}"/>
              </a:ext>
            </a:extLst>
          </p:cNvPr>
          <p:cNvSpPr txBox="1">
            <a:spLocks/>
          </p:cNvSpPr>
          <p:nvPr/>
        </p:nvSpPr>
        <p:spPr>
          <a:xfrm>
            <a:off x="-2000250" y="89256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it" sz="4800" b="1" i="0" u="none" baseline="0" dirty="0">
                <a:solidFill>
                  <a:schemeClr val="bg1"/>
                </a:solidFill>
                <a:latin typeface="Arial" panose="020B0604020202020204" pitchFamily="34" charset="0"/>
                <a:cs typeface="Arial" panose="020B0604020202020204" pitchFamily="34" charset="0"/>
              </a:rPr>
              <a:t>Presidente Internazionale</a:t>
            </a:r>
          </a:p>
        </p:txBody>
      </p:sp>
      <p:sp>
        <p:nvSpPr>
          <p:cNvPr id="11" name="Text Placeholder 6">
            <a:extLst>
              <a:ext uri="{FF2B5EF4-FFF2-40B4-BE49-F238E27FC236}">
                <a16:creationId xmlns:a16="http://schemas.microsoft.com/office/drawing/2014/main" id="{D8D50398-13B0-6D4F-900E-23CAD9343C1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rtl="0"/>
            <a:r>
              <a:rPr lang="it" sz="3600" b="1" i="0" u="none" baseline="0">
                <a:solidFill>
                  <a:srgbClr val="DA1A5A"/>
                </a:solidFill>
              </a:rPr>
              <a:t>Opzione per il titolo della pagina</a:t>
            </a:r>
            <a:endParaRPr lang="it" sz="3600" b="1" dirty="0">
              <a:solidFill>
                <a:srgbClr val="DA1A5A"/>
              </a:solidFill>
              <a:latin typeface="Arial" panose="020B0604020202020204" pitchFamily="34" charset="0"/>
              <a:ea typeface="Arial" charset="0"/>
              <a:cs typeface="Arial" panose="020B0604020202020204" pitchFamily="34" charset="0"/>
            </a:endParaRPr>
          </a:p>
        </p:txBody>
      </p:sp>
      <p:pic>
        <p:nvPicPr>
          <p:cNvPr id="3" name="Immagine 2" descr="Immagine che contiene uomo, persona, tuta, abbigliamento&#10;&#10;Descrizione generata automaticamente">
            <a:extLst>
              <a:ext uri="{FF2B5EF4-FFF2-40B4-BE49-F238E27FC236}">
                <a16:creationId xmlns:a16="http://schemas.microsoft.com/office/drawing/2014/main" id="{DAE8E1F2-918A-A85B-63C8-2578B007B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03" y="1858783"/>
            <a:ext cx="3048000" cy="4572000"/>
          </a:xfrm>
          <a:prstGeom prst="rect">
            <a:avLst/>
          </a:prstGeom>
        </p:spPr>
      </p:pic>
      <p:sp>
        <p:nvSpPr>
          <p:cNvPr id="7" name="CasellaDiTesto 6">
            <a:extLst>
              <a:ext uri="{FF2B5EF4-FFF2-40B4-BE49-F238E27FC236}">
                <a16:creationId xmlns:a16="http://schemas.microsoft.com/office/drawing/2014/main" id="{03E21645-E292-F223-2745-853AB87D62E6}"/>
              </a:ext>
            </a:extLst>
          </p:cNvPr>
          <p:cNvSpPr txBox="1"/>
          <p:nvPr/>
        </p:nvSpPr>
        <p:spPr>
          <a:xfrm>
            <a:off x="4311051" y="1944180"/>
            <a:ext cx="6749451" cy="3970318"/>
          </a:xfrm>
          <a:prstGeom prst="rect">
            <a:avLst/>
          </a:prstGeom>
          <a:noFill/>
        </p:spPr>
        <p:txBody>
          <a:bodyPr wrap="square" rtlCol="0">
            <a:spAutoFit/>
          </a:bodyPr>
          <a:lstStyle/>
          <a:p>
            <a:r>
              <a:rPr lang="it-IT" sz="2800" b="1" dirty="0">
                <a:solidFill>
                  <a:schemeClr val="bg1"/>
                </a:solidFill>
              </a:rPr>
              <a:t>Gordon R. </a:t>
            </a:r>
            <a:r>
              <a:rPr lang="it-IT" sz="2800" b="1" dirty="0" err="1">
                <a:solidFill>
                  <a:schemeClr val="bg1"/>
                </a:solidFill>
              </a:rPr>
              <a:t>MacInally</a:t>
            </a:r>
            <a:endParaRPr lang="it-IT" sz="2800" b="1" dirty="0">
              <a:solidFill>
                <a:schemeClr val="bg1"/>
              </a:solidFill>
            </a:endParaRPr>
          </a:p>
          <a:p>
            <a:r>
              <a:rPr lang="it-IT" sz="2800" dirty="0">
                <a:solidFill>
                  <a:schemeClr val="bg1"/>
                </a:solidFill>
              </a:rPr>
              <a:t>Nato a Edimburgo nel 1957</a:t>
            </a:r>
          </a:p>
          <a:p>
            <a:r>
              <a:rPr lang="it-IT" sz="2800" dirty="0">
                <a:solidFill>
                  <a:schemeClr val="bg1"/>
                </a:solidFill>
              </a:rPr>
              <a:t>Chirurgo dentale</a:t>
            </a:r>
          </a:p>
          <a:p>
            <a:r>
              <a:rPr lang="it-IT" sz="2800" dirty="0">
                <a:solidFill>
                  <a:schemeClr val="bg1"/>
                </a:solidFill>
              </a:rPr>
              <a:t>Socio R.C. South Queensferry</a:t>
            </a:r>
          </a:p>
          <a:p>
            <a:r>
              <a:rPr lang="it-IT" sz="2800" dirty="0">
                <a:solidFill>
                  <a:schemeClr val="bg1"/>
                </a:solidFill>
              </a:rPr>
              <a:t>Governatore D 1020  ‘97/98</a:t>
            </a:r>
          </a:p>
          <a:p>
            <a:r>
              <a:rPr lang="it-IT" sz="2800" dirty="0">
                <a:solidFill>
                  <a:schemeClr val="bg1"/>
                </a:solidFill>
              </a:rPr>
              <a:t>Chairman in due Institute e alla Convention di Toronto, </a:t>
            </a:r>
          </a:p>
          <a:p>
            <a:r>
              <a:rPr lang="it-IT" sz="2800" dirty="0">
                <a:solidFill>
                  <a:schemeClr val="bg1"/>
                </a:solidFill>
              </a:rPr>
              <a:t>Sposato con </a:t>
            </a:r>
            <a:r>
              <a:rPr lang="it-IT" sz="2800" dirty="0" err="1">
                <a:solidFill>
                  <a:schemeClr val="bg1"/>
                </a:solidFill>
              </a:rPr>
              <a:t>Heither</a:t>
            </a:r>
            <a:r>
              <a:rPr lang="it-IT" sz="2800" dirty="0">
                <a:solidFill>
                  <a:schemeClr val="bg1"/>
                </a:solidFill>
              </a:rPr>
              <a:t>, insegnate di musica e cantante: hanno due figlie e due nipoti.   </a:t>
            </a:r>
          </a:p>
        </p:txBody>
      </p:sp>
      <p:pic>
        <p:nvPicPr>
          <p:cNvPr id="4" name="Immagine 3" descr="Immagine che contiene pavimento, persona, interni, famiglia&#10;&#10;Descrizione generata automaticamente">
            <a:extLst>
              <a:ext uri="{FF2B5EF4-FFF2-40B4-BE49-F238E27FC236}">
                <a16:creationId xmlns:a16="http://schemas.microsoft.com/office/drawing/2014/main" id="{E400DAA2-357E-58AE-CA23-0AB4E51C6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078" y="251021"/>
            <a:ext cx="3048000" cy="2954421"/>
          </a:xfrm>
          <a:prstGeom prst="rect">
            <a:avLst/>
          </a:prstGeom>
        </p:spPr>
      </p:pic>
    </p:spTree>
    <p:custDataLst>
      <p:tags r:id="rId1"/>
    </p:custDataLst>
    <p:extLst>
      <p:ext uri="{BB962C8B-B14F-4D97-AF65-F5344CB8AC3E}">
        <p14:creationId xmlns:p14="http://schemas.microsoft.com/office/powerpoint/2010/main" val="1898254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90626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2b)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4364785"/>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000" dirty="0">
              <a:effectLst/>
              <a:latin typeface="Georgia" panose="02040502050405020303" pitchFamily="18" charset="0"/>
              <a:ea typeface="Georgia" panose="02040502050405020303" pitchFamily="18" charset="0"/>
              <a:cs typeface="Georgia" panose="02040502050405020303" pitchFamily="18" charset="0"/>
            </a:endParaRPr>
          </a:p>
          <a:p>
            <a:pPr marL="520700"/>
            <a:r>
              <a:rPr lang="it-IT" sz="1100" b="1" dirty="0">
                <a:effectLst/>
                <a:latin typeface="Georgia" panose="02040502050405020303" pitchFamily="18" charset="0"/>
                <a:ea typeface="Georgia" panose="02040502050405020303" pitchFamily="18" charset="0"/>
                <a:cs typeface="Georgia" panose="02040502050405020303" pitchFamily="18" charset="0"/>
              </a:rPr>
              <a:t> </a:t>
            </a:r>
            <a:endParaRPr lang="it-IT" sz="1200" dirty="0">
              <a:effectLst/>
              <a:latin typeface="Georgia" panose="02040502050405020303" pitchFamily="18" charset="0"/>
              <a:ea typeface="Georgia" panose="02040502050405020303" pitchFamily="18" charset="0"/>
              <a:cs typeface="Georgia" panose="02040502050405020303" pitchFamily="18" charset="0"/>
            </a:endParaRPr>
          </a:p>
          <a:p>
            <a:pPr marL="520700">
              <a:spcBef>
                <a:spcPts val="50"/>
              </a:spcBef>
              <a:spcAft>
                <a:spcPts val="0"/>
              </a:spcAft>
            </a:pPr>
            <a:r>
              <a:rPr lang="it-IT" sz="1200" dirty="0">
                <a:effectLst/>
                <a:latin typeface="Georgia" panose="02040502050405020303" pitchFamily="18" charset="0"/>
                <a:ea typeface="Georgia" panose="02040502050405020303" pitchFamily="18" charset="0"/>
                <a:cs typeface="Georgia" panose="02040502050405020303" pitchFamily="18" charset="0"/>
              </a:rPr>
              <a:t> </a:t>
            </a:r>
          </a:p>
          <a:p>
            <a:pPr marL="742950" lvl="1" indent="-285750">
              <a:spcBef>
                <a:spcPts val="5"/>
              </a:spcBef>
              <a:buSzPts val="1000"/>
              <a:buFont typeface="Georgia" panose="02040502050405020303" pitchFamily="18" charset="0"/>
              <a:buAutoNum type="arabicPeriod"/>
              <a:tabLst>
                <a:tab pos="292735" algn="l"/>
              </a:tabLst>
            </a:pPr>
            <a:endParaRPr lang="it-IT" b="1" dirty="0">
              <a:effectLst/>
              <a:latin typeface="Georgia" panose="02040502050405020303" pitchFamily="18" charset="0"/>
              <a:ea typeface="Georgia" panose="02040502050405020303" pitchFamily="18" charset="0"/>
              <a:cs typeface="Georgia" panose="02040502050405020303" pitchFamily="18" charset="0"/>
            </a:endParaRPr>
          </a:p>
          <a:p>
            <a:pPr marL="742950" lvl="1" indent="-285750">
              <a:spcBef>
                <a:spcPts val="5"/>
              </a:spcBef>
              <a:buSzPts val="1000"/>
              <a:buFont typeface="Georgia" panose="02040502050405020303" pitchFamily="18" charset="0"/>
              <a:buAutoNum type="arabicPeriod"/>
              <a:tabLst>
                <a:tab pos="292735" algn="l"/>
              </a:tabLst>
            </a:pPr>
            <a:r>
              <a:rPr lang="it-IT" b="1" dirty="0">
                <a:effectLst/>
                <a:latin typeface="Georgia" panose="02040502050405020303" pitchFamily="18" charset="0"/>
                <a:ea typeface="Georgia" panose="02040502050405020303" pitchFamily="18" charset="0"/>
                <a:cs typeface="Georgia" panose="02040502050405020303" pitchFamily="18" charset="0"/>
              </a:rPr>
              <a:t>Responsabilità</a:t>
            </a:r>
            <a:r>
              <a:rPr lang="it-IT" b="1" spc="-55" dirty="0">
                <a:effectLst/>
                <a:latin typeface="Georgia" panose="02040502050405020303" pitchFamily="18" charset="0"/>
                <a:ea typeface="Georgia" panose="02040502050405020303" pitchFamily="18" charset="0"/>
                <a:cs typeface="Georgia" panose="02040502050405020303" pitchFamily="18" charset="0"/>
              </a:rPr>
              <a:t> </a:t>
            </a:r>
            <a:r>
              <a:rPr lang="it-IT" b="1" dirty="0">
                <a:effectLst/>
                <a:latin typeface="Georgia" panose="02040502050405020303" pitchFamily="18" charset="0"/>
                <a:ea typeface="Georgia" panose="02040502050405020303" pitchFamily="18" charset="0"/>
                <a:cs typeface="Georgia" panose="02040502050405020303" pitchFamily="18" charset="0"/>
              </a:rPr>
              <a:t>dei</a:t>
            </a:r>
            <a:r>
              <a:rPr lang="it-IT" b="1" spc="-40" dirty="0">
                <a:effectLst/>
                <a:latin typeface="Georgia" panose="02040502050405020303" pitchFamily="18" charset="0"/>
                <a:ea typeface="Georgia" panose="02040502050405020303" pitchFamily="18" charset="0"/>
                <a:cs typeface="Georgia" panose="02040502050405020303" pitchFamily="18" charset="0"/>
              </a:rPr>
              <a:t> </a:t>
            </a:r>
            <a:r>
              <a:rPr lang="it-IT" b="1" dirty="0">
                <a:effectLst/>
                <a:latin typeface="Georgia" panose="02040502050405020303" pitchFamily="18" charset="0"/>
                <a:ea typeface="Georgia" panose="02040502050405020303" pitchFamily="18" charset="0"/>
                <a:cs typeface="Georgia" panose="02040502050405020303" pitchFamily="18" charset="0"/>
              </a:rPr>
              <a:t>dirigenti</a:t>
            </a:r>
            <a:r>
              <a:rPr lang="it-IT" b="1" spc="-55" dirty="0">
                <a:effectLst/>
                <a:latin typeface="Georgia" panose="02040502050405020303" pitchFamily="18" charset="0"/>
                <a:ea typeface="Georgia" panose="02040502050405020303" pitchFamily="18" charset="0"/>
                <a:cs typeface="Georgia" panose="02040502050405020303" pitchFamily="18" charset="0"/>
              </a:rPr>
              <a:t> </a:t>
            </a:r>
            <a:r>
              <a:rPr lang="it-IT" b="1" dirty="0">
                <a:effectLst/>
                <a:latin typeface="Georgia" panose="02040502050405020303" pitchFamily="18" charset="0"/>
                <a:ea typeface="Georgia" panose="02040502050405020303" pitchFamily="18" charset="0"/>
                <a:cs typeface="Georgia" panose="02040502050405020303" pitchFamily="18" charset="0"/>
              </a:rPr>
              <a:t>di</a:t>
            </a:r>
            <a:r>
              <a:rPr lang="it-IT" b="1" spc="-50" dirty="0">
                <a:effectLst/>
                <a:latin typeface="Georgia" panose="02040502050405020303" pitchFamily="18" charset="0"/>
                <a:ea typeface="Georgia" panose="02040502050405020303" pitchFamily="18" charset="0"/>
                <a:cs typeface="Georgia" panose="02040502050405020303" pitchFamily="18" charset="0"/>
              </a:rPr>
              <a:t> </a:t>
            </a:r>
            <a:r>
              <a:rPr lang="it-IT" b="1" spc="-20" dirty="0">
                <a:effectLst/>
                <a:latin typeface="Georgia" panose="02040502050405020303" pitchFamily="18" charset="0"/>
                <a:ea typeface="Georgia" panose="02040502050405020303" pitchFamily="18" charset="0"/>
                <a:cs typeface="Georgia" panose="02040502050405020303" pitchFamily="18" charset="0"/>
              </a:rPr>
              <a:t>club</a:t>
            </a:r>
          </a:p>
          <a:p>
            <a:pPr marL="742950" lvl="1" indent="-285750">
              <a:spcBef>
                <a:spcPts val="5"/>
              </a:spcBef>
              <a:buSzPts val="1000"/>
              <a:buFont typeface="Georgia" panose="02040502050405020303" pitchFamily="18" charset="0"/>
              <a:buAutoNum type="arabicPeriod"/>
              <a:tabLst>
                <a:tab pos="292735" algn="l"/>
              </a:tabLst>
            </a:pPr>
            <a:endParaRPr lang="it-IT" b="1" dirty="0">
              <a:effectLst/>
              <a:latin typeface="Georgia" panose="02040502050405020303" pitchFamily="18" charset="0"/>
              <a:ea typeface="Georgia" panose="02040502050405020303" pitchFamily="18" charset="0"/>
              <a:cs typeface="Georgia" panose="02040502050405020303" pitchFamily="18" charset="0"/>
            </a:endParaRPr>
          </a:p>
          <a:p>
            <a:pPr marL="292100" marR="554355">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dirigenti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sono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principali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responsabili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per</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la</a:t>
            </a:r>
            <a:r>
              <a:rPr lang="it-IT" spc="-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qualificazione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per</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corretta implementazione delle sovvenzioni della FR.</a:t>
            </a:r>
          </a:p>
          <a:p>
            <a:pPr marL="520700">
              <a:spcBef>
                <a:spcPts val="5"/>
              </a:spcBef>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 </a:t>
            </a:r>
          </a:p>
          <a:p>
            <a:pPr marL="292100"/>
            <a:r>
              <a:rPr lang="it-IT" dirty="0">
                <a:effectLst/>
                <a:latin typeface="Georgia" panose="02040502050405020303" pitchFamily="18" charset="0"/>
                <a:ea typeface="Georgia" panose="02040502050405020303" pitchFamily="18" charset="0"/>
                <a:cs typeface="Georgia" panose="02040502050405020303" pitchFamily="18" charset="0"/>
              </a:rPr>
              <a:t>Responsabilità</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dirigenti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50" dirty="0">
                <a:effectLst/>
                <a:latin typeface="Georgia" panose="02040502050405020303" pitchFamily="18" charset="0"/>
                <a:ea typeface="Georgia" panose="02040502050405020303" pitchFamily="18" charset="0"/>
                <a:cs typeface="Georgia" panose="02040502050405020303" pitchFamily="18" charset="0"/>
              </a:rPr>
              <a:t> </a:t>
            </a:r>
            <a:r>
              <a:rPr lang="it-IT" spc="-20" dirty="0">
                <a:effectLst/>
                <a:latin typeface="Georgia" panose="02040502050405020303" pitchFamily="18" charset="0"/>
                <a:ea typeface="Georgia" panose="02040502050405020303" pitchFamily="18" charset="0"/>
                <a:cs typeface="Georgia" panose="02040502050405020303" pitchFamily="18" charset="0"/>
              </a:rPr>
              <a:t>club:</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143000" marR="643890" lvl="2" indent="-228600">
              <a:lnSpc>
                <a:spcPct val="95000"/>
              </a:lnSpc>
              <a:spcBef>
                <a:spcPts val="45"/>
              </a:spcBef>
              <a:spcAft>
                <a:spcPts val="0"/>
              </a:spcAft>
              <a:buSzPts val="1200"/>
              <a:buFont typeface="Georgia" panose="02040502050405020303" pitchFamily="18" charset="0"/>
              <a:buAutoNum type="alphaUcPeriod"/>
              <a:tabLst>
                <a:tab pos="521335" algn="l"/>
              </a:tabLst>
            </a:pP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Nominare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almeno</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a:t>
            </a:r>
            <a:r>
              <a:rPr lang="it-IT" sz="2000"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socio</a:t>
            </a:r>
            <a:r>
              <a:rPr lang="it-IT" sz="2000"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implementare,</a:t>
            </a:r>
            <a:r>
              <a:rPr lang="it-IT" sz="2000"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gestire</a:t>
            </a:r>
            <a:r>
              <a:rPr lang="it-IT" sz="2000"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mantenere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la</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qualificazione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 </a:t>
            </a:r>
            <a:r>
              <a:rPr lang="it-IT" sz="2000"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endPar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1143000" marR="718185"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Assicurare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che</a:t>
            </a:r>
            <a:r>
              <a:rPr lang="it-IT" sz="2000"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tutte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sovvenzioni</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della</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FR</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siano</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uniformi</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alle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norme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di</a:t>
            </a:r>
            <a:r>
              <a:rPr lang="it-IT" sz="2000"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buona</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gestione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alle appropriate prassi di gestione delle sovvenzioni;</a:t>
            </a:r>
          </a:p>
          <a:p>
            <a:pPr marL="1143000" marR="878205"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Garantiscono</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che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tutte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persone</a:t>
            </a:r>
            <a:r>
              <a:rPr lang="it-IT" sz="2000"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partecipanti</a:t>
            </a:r>
            <a:r>
              <a:rPr lang="it-IT" sz="2000"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una</a:t>
            </a:r>
            <a:r>
              <a:rPr lang="it-IT" sz="2000"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siano</a:t>
            </a:r>
            <a:r>
              <a:rPr lang="it-IT" sz="2000"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estranee</a:t>
            </a:r>
            <a:r>
              <a:rPr lang="it-IT" sz="2000"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a:t>
            </a:r>
            <a:r>
              <a:rPr lang="it-IT" sz="2000"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qualsiasi conflitto di interessi reale o percepito.</a:t>
            </a:r>
          </a:p>
        </p:txBody>
      </p:sp>
    </p:spTree>
    <p:extLst>
      <p:ext uri="{BB962C8B-B14F-4D97-AF65-F5344CB8AC3E}">
        <p14:creationId xmlns:p14="http://schemas.microsoft.com/office/powerpoint/2010/main" val="296690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90626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2c)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461665"/>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000" dirty="0">
              <a:effectLst/>
              <a:latin typeface="Georgia" panose="02040502050405020303" pitchFamily="18" charset="0"/>
              <a:ea typeface="Georgia" panose="02040502050405020303" pitchFamily="18" charset="0"/>
              <a:cs typeface="Georgia" panose="02040502050405020303" pitchFamily="18" charset="0"/>
            </a:endParaRPr>
          </a:p>
          <a:p>
            <a:pPr marL="520700"/>
            <a:r>
              <a:rPr lang="it-IT" sz="1100" b="1" dirty="0">
                <a:effectLst/>
                <a:latin typeface="Georgia" panose="02040502050405020303" pitchFamily="18" charset="0"/>
                <a:ea typeface="Georgia" panose="02040502050405020303" pitchFamily="18" charset="0"/>
                <a:cs typeface="Georgia" panose="02040502050405020303" pitchFamily="18" charset="0"/>
              </a:rPr>
              <a:t> </a:t>
            </a:r>
            <a:endParaRPr lang="it-IT" sz="12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3" name="CasellaDiTesto 2">
            <a:extLst>
              <a:ext uri="{FF2B5EF4-FFF2-40B4-BE49-F238E27FC236}">
                <a16:creationId xmlns:a16="http://schemas.microsoft.com/office/drawing/2014/main" id="{ED5EB3DF-1488-27B5-CD98-E0FE6164FB71}"/>
              </a:ext>
            </a:extLst>
          </p:cNvPr>
          <p:cNvSpPr txBox="1"/>
          <p:nvPr/>
        </p:nvSpPr>
        <p:spPr>
          <a:xfrm>
            <a:off x="428962" y="1563217"/>
            <a:ext cx="11549678" cy="3656450"/>
          </a:xfrm>
          <a:prstGeom prst="rect">
            <a:avLst/>
          </a:prstGeom>
          <a:noFill/>
        </p:spPr>
        <p:txBody>
          <a:bodyPr wrap="square">
            <a:spAutoFit/>
          </a:bodyPr>
          <a:lstStyle/>
          <a:p>
            <a:pPr marL="742950" lvl="1" indent="-285750">
              <a:lnSpc>
                <a:spcPts val="1130"/>
              </a:lnSpc>
              <a:spcBef>
                <a:spcPts val="390"/>
              </a:spcBef>
              <a:buSzPts val="1000"/>
              <a:buFont typeface="Georgia" panose="02040502050405020303" pitchFamily="18" charset="0"/>
              <a:buAutoNum type="arabicPeriod"/>
              <a:tabLst>
                <a:tab pos="292735" algn="l"/>
              </a:tabLst>
            </a:pPr>
            <a:r>
              <a:rPr lang="it-IT" b="1" dirty="0">
                <a:effectLst/>
                <a:latin typeface="Georgia" panose="02040502050405020303" pitchFamily="18" charset="0"/>
                <a:ea typeface="Georgia" panose="02040502050405020303" pitchFamily="18" charset="0"/>
                <a:cs typeface="Georgia" panose="02040502050405020303" pitchFamily="18" charset="0"/>
              </a:rPr>
              <a:t>Piano</a:t>
            </a:r>
            <a:r>
              <a:rPr lang="it-IT" b="1" spc="-40" dirty="0">
                <a:effectLst/>
                <a:latin typeface="Georgia" panose="02040502050405020303" pitchFamily="18" charset="0"/>
                <a:ea typeface="Georgia" panose="02040502050405020303" pitchFamily="18" charset="0"/>
                <a:cs typeface="Georgia" panose="02040502050405020303" pitchFamily="18" charset="0"/>
              </a:rPr>
              <a:t> </a:t>
            </a:r>
            <a:r>
              <a:rPr lang="it-IT" b="1" dirty="0">
                <a:effectLst/>
                <a:latin typeface="Georgia" panose="02040502050405020303" pitchFamily="18" charset="0"/>
                <a:ea typeface="Georgia" panose="02040502050405020303" pitchFamily="18" charset="0"/>
                <a:cs typeface="Georgia" panose="02040502050405020303" pitchFamily="18" charset="0"/>
              </a:rPr>
              <a:t>di</a:t>
            </a:r>
            <a:r>
              <a:rPr lang="it-IT" b="1" spc="-45" dirty="0">
                <a:effectLst/>
                <a:latin typeface="Georgia" panose="02040502050405020303" pitchFamily="18" charset="0"/>
                <a:ea typeface="Georgia" panose="02040502050405020303" pitchFamily="18" charset="0"/>
                <a:cs typeface="Georgia" panose="02040502050405020303" pitchFamily="18" charset="0"/>
              </a:rPr>
              <a:t> </a:t>
            </a:r>
            <a:r>
              <a:rPr lang="it-IT" b="1" dirty="0">
                <a:effectLst/>
                <a:latin typeface="Georgia" panose="02040502050405020303" pitchFamily="18" charset="0"/>
                <a:ea typeface="Georgia" panose="02040502050405020303" pitchFamily="18" charset="0"/>
                <a:cs typeface="Georgia" panose="02040502050405020303" pitchFamily="18" charset="0"/>
              </a:rPr>
              <a:t>gestione</a:t>
            </a:r>
            <a:r>
              <a:rPr lang="it-IT" b="1" spc="-40" dirty="0">
                <a:effectLst/>
                <a:latin typeface="Georgia" panose="02040502050405020303" pitchFamily="18" charset="0"/>
                <a:ea typeface="Georgia" panose="02040502050405020303" pitchFamily="18" charset="0"/>
                <a:cs typeface="Georgia" panose="02040502050405020303" pitchFamily="18" charset="0"/>
              </a:rPr>
              <a:t> </a:t>
            </a:r>
            <a:r>
              <a:rPr lang="it-IT" b="1" spc="-10" dirty="0">
                <a:effectLst/>
                <a:latin typeface="Georgia" panose="02040502050405020303" pitchFamily="18" charset="0"/>
                <a:ea typeface="Georgia" panose="02040502050405020303" pitchFamily="18" charset="0"/>
                <a:cs typeface="Georgia" panose="02040502050405020303" pitchFamily="18" charset="0"/>
              </a:rPr>
              <a:t>finanziaria</a:t>
            </a:r>
          </a:p>
          <a:p>
            <a:pPr marL="742950" lvl="1" indent="-285750">
              <a:lnSpc>
                <a:spcPts val="1130"/>
              </a:lnSpc>
              <a:spcBef>
                <a:spcPts val="390"/>
              </a:spcBef>
              <a:buSzPts val="1000"/>
              <a:buFont typeface="Georgia" panose="02040502050405020303" pitchFamily="18" charset="0"/>
              <a:buAutoNum type="arabicPeriod"/>
              <a:tabLst>
                <a:tab pos="292735" algn="l"/>
              </a:tabLst>
            </a:pPr>
            <a:endParaRPr lang="it-IT" b="1" dirty="0">
              <a:effectLst/>
              <a:latin typeface="Georgia" panose="02040502050405020303" pitchFamily="18" charset="0"/>
              <a:ea typeface="Georgia" panose="02040502050405020303" pitchFamily="18" charset="0"/>
              <a:cs typeface="Georgia" panose="02040502050405020303" pitchFamily="18" charset="0"/>
            </a:endParaRPr>
          </a:p>
          <a:p>
            <a:pPr marL="292100">
              <a:lnSpc>
                <a:spcPts val="1130"/>
              </a:lnSpc>
            </a:pP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deve</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avere</a:t>
            </a:r>
            <a:r>
              <a:rPr lang="it-IT" spc="-4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piano</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scritto</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di</a:t>
            </a:r>
            <a:r>
              <a:rPr lang="it-IT" spc="-4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gestione</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finanziaria</a:t>
            </a:r>
            <a:r>
              <a:rPr lang="it-IT" spc="-4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consentire</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un’amministrazione</a:t>
            </a:r>
            <a:r>
              <a:rPr lang="it-IT" spc="-4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uniforme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dei</a:t>
            </a:r>
            <a:r>
              <a:rPr lang="it-IT" spc="-4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fondi</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sovvenzioni.</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p>
          <a:p>
            <a:pPr marL="292100">
              <a:spcBef>
                <a:spcPts val="5"/>
              </a:spcBef>
              <a:spcAft>
                <a:spcPts val="0"/>
              </a:spcAft>
            </a:pP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292100">
              <a:lnSpc>
                <a:spcPts val="1130"/>
              </a:lnSpc>
              <a:spcBef>
                <a:spcPts val="5"/>
              </a:spcBef>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Il</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piano</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gestione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finanziaria</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deve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includere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procedure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20" dirty="0">
                <a:effectLst/>
                <a:latin typeface="Georgia" panose="02040502050405020303" pitchFamily="18" charset="0"/>
                <a:ea typeface="Georgia" panose="02040502050405020303" pitchFamily="18" charset="0"/>
                <a:cs typeface="Georgia" panose="02040502050405020303" pitchFamily="18" charset="0"/>
              </a:rPr>
              <a:t>per:</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143000" marR="522605" lvl="2" indent="-228600">
              <a:lnSpc>
                <a:spcPct val="96000"/>
              </a:lnSpc>
              <a:spcBef>
                <a:spcPts val="2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Mantenere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insieme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standard</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contabilità,</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che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dovrà</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includere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registrazione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completa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 tutte le entrate e uscite relative ai fondi delle sovvenzioni;</a:t>
            </a:r>
          </a:p>
          <a:p>
            <a:pPr marL="1143000" marR="522605" lvl="2" indent="-228600">
              <a:lnSpc>
                <a:spcPct val="96000"/>
              </a:lnSpc>
              <a:spcBef>
                <a:spcPts val="25"/>
              </a:spcBef>
              <a:spcAft>
                <a:spcPts val="0"/>
              </a:spcAft>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lvl="2" indent="-228600">
              <a:lnSpc>
                <a:spcPts val="1320"/>
              </a:lnSpc>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Mantenere</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la</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divisione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doveri</a:t>
            </a:r>
            <a:r>
              <a:rPr lang="it-IT" spc="-5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nella</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gestione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fondi;</a:t>
            </a: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marR="805815" lvl="2" indent="-228600">
              <a:lnSpc>
                <a:spcPct val="97000"/>
              </a:lnSpc>
              <a:spcBef>
                <a:spcPts val="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Approntare un sistema d'inventario per attrezzature e altri beni acquistati con i fondi delle sovvenzioni,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conservare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la</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documentazione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relativa</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beni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acquistati,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prodotti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o</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distribuiti attraverso le attività relative alla sovvenzione;</a:t>
            </a:r>
          </a:p>
          <a:p>
            <a:pPr marL="1143000" marR="796290"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Verificare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che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tutte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attività</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relative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sovvenzione, tra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cui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conversione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fondi,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siano conformi alla legge locali.</a:t>
            </a:r>
          </a:p>
          <a:p>
            <a:pPr marL="520700">
              <a:spcBef>
                <a:spcPts val="50"/>
              </a:spcBef>
              <a:spcAft>
                <a:spcPts val="0"/>
              </a:spcAft>
            </a:pPr>
            <a:r>
              <a:rPr lang="it-IT" sz="1400" spc="-5" dirty="0">
                <a:effectLst/>
                <a:latin typeface="Georgia" panose="02040502050405020303" pitchFamily="18" charset="0"/>
                <a:ea typeface="Georgia" panose="02040502050405020303" pitchFamily="18" charset="0"/>
                <a:cs typeface="Georgia" panose="02040502050405020303" pitchFamily="18" charset="0"/>
              </a:rPr>
              <a:t>.</a:t>
            </a:r>
          </a:p>
        </p:txBody>
      </p:sp>
    </p:spTree>
    <p:extLst>
      <p:ext uri="{BB962C8B-B14F-4D97-AF65-F5344CB8AC3E}">
        <p14:creationId xmlns:p14="http://schemas.microsoft.com/office/powerpoint/2010/main" val="6651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715465"/>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2d)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461665"/>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000" dirty="0">
              <a:effectLst/>
              <a:latin typeface="Georgia" panose="02040502050405020303" pitchFamily="18" charset="0"/>
              <a:ea typeface="Georgia" panose="02040502050405020303" pitchFamily="18" charset="0"/>
              <a:cs typeface="Georgia" panose="02040502050405020303" pitchFamily="18" charset="0"/>
            </a:endParaRPr>
          </a:p>
          <a:p>
            <a:pPr marL="520700"/>
            <a:r>
              <a:rPr lang="it-IT" sz="1100" b="1" dirty="0">
                <a:effectLst/>
                <a:latin typeface="Georgia" panose="02040502050405020303" pitchFamily="18" charset="0"/>
                <a:ea typeface="Georgia" panose="02040502050405020303" pitchFamily="18" charset="0"/>
                <a:cs typeface="Georgia" panose="02040502050405020303" pitchFamily="18" charset="0"/>
              </a:rPr>
              <a:t> </a:t>
            </a:r>
            <a:endParaRPr lang="it-IT" sz="12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3" name="CasellaDiTesto 2">
            <a:extLst>
              <a:ext uri="{FF2B5EF4-FFF2-40B4-BE49-F238E27FC236}">
                <a16:creationId xmlns:a16="http://schemas.microsoft.com/office/drawing/2014/main" id="{ED5EB3DF-1488-27B5-CD98-E0FE6164FB71}"/>
              </a:ext>
            </a:extLst>
          </p:cNvPr>
          <p:cNvSpPr txBox="1"/>
          <p:nvPr/>
        </p:nvSpPr>
        <p:spPr>
          <a:xfrm>
            <a:off x="-304800" y="782320"/>
            <a:ext cx="12680272" cy="5179431"/>
          </a:xfrm>
          <a:prstGeom prst="rect">
            <a:avLst/>
          </a:prstGeom>
          <a:noFill/>
        </p:spPr>
        <p:txBody>
          <a:bodyPr wrap="square">
            <a:spAutoFit/>
          </a:bodyPr>
          <a:lstStyle/>
          <a:p>
            <a:pPr marL="520700">
              <a:spcBef>
                <a:spcPts val="50"/>
              </a:spcBef>
              <a:spcAft>
                <a:spcPts val="0"/>
              </a:spcAft>
            </a:pPr>
            <a:r>
              <a:rPr lang="it-IT" sz="1600" dirty="0">
                <a:effectLst/>
                <a:latin typeface="Georgia" panose="02040502050405020303" pitchFamily="18" charset="0"/>
                <a:ea typeface="Georgia" panose="02040502050405020303" pitchFamily="18" charset="0"/>
                <a:cs typeface="Georgia" panose="02040502050405020303" pitchFamily="18" charset="0"/>
              </a:rPr>
              <a:t>                                                     </a:t>
            </a:r>
            <a:r>
              <a:rPr lang="it-IT" sz="1600" b="1" dirty="0">
                <a:effectLst/>
                <a:latin typeface="Georgia" panose="02040502050405020303" pitchFamily="18" charset="0"/>
                <a:ea typeface="Georgia" panose="02040502050405020303" pitchFamily="18" charset="0"/>
                <a:cs typeface="Georgia" panose="02040502050405020303" pitchFamily="18" charset="0"/>
              </a:rPr>
              <a:t>Requisiti</a:t>
            </a:r>
            <a:r>
              <a:rPr lang="it-IT" sz="1600" b="1" spc="-50" dirty="0">
                <a:effectLst/>
                <a:latin typeface="Georgia" panose="02040502050405020303" pitchFamily="18" charset="0"/>
                <a:ea typeface="Georgia" panose="02040502050405020303" pitchFamily="18" charset="0"/>
                <a:cs typeface="Georgia" panose="02040502050405020303" pitchFamily="18" charset="0"/>
              </a:rPr>
              <a:t> </a:t>
            </a:r>
            <a:r>
              <a:rPr lang="it-IT" sz="1600" b="1" dirty="0">
                <a:effectLst/>
                <a:latin typeface="Georgia" panose="02040502050405020303" pitchFamily="18" charset="0"/>
                <a:ea typeface="Georgia" panose="02040502050405020303" pitchFamily="18" charset="0"/>
                <a:cs typeface="Georgia" panose="02040502050405020303" pitchFamily="18" charset="0"/>
              </a:rPr>
              <a:t>del</a:t>
            </a:r>
            <a:r>
              <a:rPr lang="it-IT" sz="1600" b="1" spc="-40" dirty="0">
                <a:effectLst/>
                <a:latin typeface="Georgia" panose="02040502050405020303" pitchFamily="18" charset="0"/>
                <a:ea typeface="Georgia" panose="02040502050405020303" pitchFamily="18" charset="0"/>
                <a:cs typeface="Georgia" panose="02040502050405020303" pitchFamily="18" charset="0"/>
              </a:rPr>
              <a:t> </a:t>
            </a:r>
            <a:r>
              <a:rPr lang="it-IT" sz="1600" b="1" dirty="0">
                <a:effectLst/>
                <a:latin typeface="Georgia" panose="02040502050405020303" pitchFamily="18" charset="0"/>
                <a:ea typeface="Georgia" panose="02040502050405020303" pitchFamily="18" charset="0"/>
                <a:cs typeface="Georgia" panose="02040502050405020303" pitchFamily="18" charset="0"/>
              </a:rPr>
              <a:t>conto</a:t>
            </a:r>
            <a:r>
              <a:rPr lang="it-IT" sz="1600" b="1" spc="-40" dirty="0">
                <a:effectLst/>
                <a:latin typeface="Georgia" panose="02040502050405020303" pitchFamily="18" charset="0"/>
                <a:ea typeface="Georgia" panose="02040502050405020303" pitchFamily="18" charset="0"/>
                <a:cs typeface="Georgia" panose="02040502050405020303" pitchFamily="18" charset="0"/>
              </a:rPr>
              <a:t> </a:t>
            </a:r>
            <a:r>
              <a:rPr lang="it-IT" sz="1600" b="1" spc="-10" dirty="0">
                <a:effectLst/>
                <a:latin typeface="Georgia" panose="02040502050405020303" pitchFamily="18" charset="0"/>
                <a:ea typeface="Georgia" panose="02040502050405020303" pitchFamily="18" charset="0"/>
                <a:cs typeface="Georgia" panose="02040502050405020303" pitchFamily="18" charset="0"/>
              </a:rPr>
              <a:t>bancario</a:t>
            </a:r>
          </a:p>
          <a:p>
            <a:pPr marL="292100" marR="554355">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Il</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club,</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per</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poter</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ricevere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fondi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sovvenzioni,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disporre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un</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conto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bancario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usare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solo allo scopo di ricevere e distribuire i fondi delle sovvenzioni della FR. </a:t>
            </a:r>
          </a:p>
          <a:p>
            <a:pPr marL="292100" marR="554355">
              <a:spcAft>
                <a:spcPts val="0"/>
              </a:spcAft>
            </a:pP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143000" lvl="2" indent="-228600">
              <a:lnSpc>
                <a:spcPts val="1335"/>
              </a:lnSpc>
              <a:buSzPts val="1200"/>
              <a:buFont typeface="Georgia" panose="02040502050405020303" pitchFamily="18" charset="0"/>
              <a:buAutoNum type="alphaUcPeriod"/>
              <a:tabLst>
                <a:tab pos="521335" algn="l"/>
              </a:tabLst>
            </a:pP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conto</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bancario</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deve:</a:t>
            </a:r>
          </a:p>
          <a:p>
            <a:pPr marL="1143000" lvl="2" indent="-228600">
              <a:lnSpc>
                <a:spcPts val="1335"/>
              </a:lnSpc>
              <a:buSzPts val="1200"/>
              <a:buFont typeface="Georgia" panose="02040502050405020303" pitchFamily="18" charset="0"/>
              <a:buAutoNum type="alphaUcPeriod"/>
              <a:tabLst>
                <a:tab pos="521335" algn="l"/>
              </a:tabLst>
            </a:pPr>
            <a:endPar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1600200" lvl="3" indent="-228600">
              <a:lnSpc>
                <a:spcPts val="1110"/>
              </a:lnSpc>
              <a:buSzPts val="1000"/>
              <a:buFont typeface="Georgia" panose="02040502050405020303" pitchFamily="18" charset="0"/>
              <a:buAutoNum type="arabicPeriod"/>
              <a:tabLst>
                <a:tab pos="749300" algn="l"/>
                <a:tab pos="749935" algn="l"/>
              </a:tabLst>
            </a:pP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Avere</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almeno</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due</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Rotariani/</a:t>
            </a:r>
            <a:r>
              <a:rPr lang="it-IT" dirty="0" err="1">
                <a:effectLst/>
                <a:highlight>
                  <a:srgbClr val="FFFF00"/>
                </a:highlight>
                <a:latin typeface="Georgia" panose="02040502050405020303" pitchFamily="18" charset="0"/>
                <a:ea typeface="Georgia" panose="02040502050405020303" pitchFamily="18" charset="0"/>
                <a:cs typeface="Georgia" panose="02040502050405020303" pitchFamily="18" charset="0"/>
              </a:rPr>
              <a:t>Rotaractiani</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come</a:t>
            </a:r>
            <a:r>
              <a:rPr lang="it-IT"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firmatari</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per</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gli</a:t>
            </a:r>
            <a:r>
              <a:rPr lang="it-IT"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esborsi</a:t>
            </a:r>
            <a:r>
              <a:rPr lang="it-IT" spc="-10" dirty="0">
                <a:effectLst/>
                <a:latin typeface="Georgia" panose="02040502050405020303" pitchFamily="18" charset="0"/>
                <a:ea typeface="Georgia" panose="02040502050405020303" pitchFamily="18" charset="0"/>
                <a:cs typeface="Georgia" panose="02040502050405020303" pitchFamily="18" charset="0"/>
              </a:rPr>
              <a:t>;</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600200" lvl="3" indent="-228600">
              <a:spcBef>
                <a:spcPts val="5"/>
              </a:spcBef>
              <a:spcAft>
                <a:spcPts val="0"/>
              </a:spcAft>
              <a:buSzPts val="1000"/>
              <a:buFont typeface="Georgia" panose="02040502050405020303" pitchFamily="18" charset="0"/>
              <a:buAutoNum type="arabicPeriod"/>
              <a:tabLst>
                <a:tab pos="749935" algn="l"/>
              </a:tabLst>
            </a:pPr>
            <a:r>
              <a:rPr lang="it-IT" dirty="0">
                <a:effectLst/>
                <a:latin typeface="Georgia" panose="02040502050405020303" pitchFamily="18" charset="0"/>
                <a:ea typeface="Georgia" panose="02040502050405020303" pitchFamily="18" charset="0"/>
                <a:cs typeface="Georgia" panose="02040502050405020303" pitchFamily="18" charset="0"/>
              </a:rPr>
              <a:t>Essere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un</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conto</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a</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basso</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interesse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o</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non</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fruttifero;</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143000" marR="699770"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Qualsiasi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interesse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maturato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documentato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ed</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usato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attività</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idonee</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approvate relative alle sovvenzioni, oppure deve essere restituito alla FR.</a:t>
            </a:r>
          </a:p>
          <a:p>
            <a:pPr marL="1143000" marR="699770" lvl="2" indent="-228600">
              <a:lnSpc>
                <a:spcPct val="96000"/>
              </a:lnSpc>
              <a:spcBef>
                <a:spcPts val="35"/>
              </a:spcBef>
              <a:spcAft>
                <a:spcPts val="0"/>
              </a:spcAft>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marR="577215" lvl="2" indent="-228600">
              <a:lnSpc>
                <a:spcPct val="96000"/>
              </a:lnSpc>
              <a:spcBef>
                <a:spcPts val="25"/>
              </a:spcBef>
              <a:spcAft>
                <a:spcPts val="0"/>
              </a:spcAft>
              <a:buSzPts val="1200"/>
              <a:buFont typeface="Georgia" panose="02040502050405020303" pitchFamily="18" charset="0"/>
              <a:buAutoNum type="alphaUcPeriod"/>
              <a:tabLst>
                <a:tab pos="521335" algn="l"/>
              </a:tabLst>
            </a:pP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Si</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dovrebbe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aprire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un conto</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separato per</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ogni</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sovvenzione</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sponsorizzata</a:t>
            </a:r>
            <a:r>
              <a:rPr lang="it-IT"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dal</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club,</a:t>
            </a:r>
            <a:r>
              <a:rPr lang="it-IT"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ed</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pc="-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nome del conto dovrebbe identificare chiaramente il suo uso per i fondi della sovvenzione.</a:t>
            </a:r>
          </a:p>
          <a:p>
            <a:pPr marL="1143000" marR="577215" lvl="2" indent="-228600">
              <a:lnSpc>
                <a:spcPct val="96000"/>
              </a:lnSpc>
              <a:spcBef>
                <a:spcPts val="25"/>
              </a:spcBef>
              <a:spcAft>
                <a:spcPts val="0"/>
              </a:spcAft>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marR="654685"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fondi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delle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sovvenzioni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non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possono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depositati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d’investimento,</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inclusi,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ma non solo, fondi comuni d’investimento, certificati di deposito, buoni e titoli azionari.</a:t>
            </a:r>
          </a:p>
          <a:p>
            <a:pPr marL="1143000" marR="654685" lvl="2" indent="-228600">
              <a:lnSpc>
                <a:spcPct val="96000"/>
              </a:lnSpc>
              <a:spcBef>
                <a:spcPts val="35"/>
              </a:spcBef>
              <a:spcAft>
                <a:spcPts val="0"/>
              </a:spcAft>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143000" lvl="2" indent="-228600">
              <a:lnSpc>
                <a:spcPts val="1335"/>
              </a:lnSpc>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I</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resoconti</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bancari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devono</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disponibili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supportare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ricevimento</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l’utilizzo</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fondi </a:t>
            </a:r>
            <a:r>
              <a:rPr lang="it-IT" dirty="0">
                <a:effectLst/>
                <a:latin typeface="Georgia" panose="02040502050405020303" pitchFamily="18" charset="0"/>
                <a:ea typeface="Georgia" panose="02040502050405020303" pitchFamily="18" charset="0"/>
                <a:cs typeface="Georgia" panose="02040502050405020303" pitchFamily="18" charset="0"/>
              </a:rPr>
              <a:t>delle</a:t>
            </a:r>
            <a:r>
              <a:rPr lang="it-IT" spc="-6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sovvenzioni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spc="-25" dirty="0">
                <a:effectLst/>
                <a:latin typeface="Georgia" panose="02040502050405020303" pitchFamily="18" charset="0"/>
                <a:ea typeface="Georgia" panose="02040502050405020303" pitchFamily="18" charset="0"/>
                <a:cs typeface="Georgia" panose="02040502050405020303" pitchFamily="18" charset="0"/>
              </a:rPr>
              <a:t>FR.</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143000" marR="620395" lvl="2" indent="-228600">
              <a:lnSpc>
                <a:spcPct val="96000"/>
              </a:lnSpc>
              <a:spcBef>
                <a:spcPts val="35"/>
              </a:spcBef>
              <a:spcAft>
                <a:spcPts val="0"/>
              </a:spcAft>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creare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piano per</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il</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trasferimento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custodia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bancari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caso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vi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sia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un cambio di guardia dei firmatari del conto stesso.</a:t>
            </a:r>
          </a:p>
        </p:txBody>
      </p:sp>
    </p:spTree>
    <p:extLst>
      <p:ext uri="{BB962C8B-B14F-4D97-AF65-F5344CB8AC3E}">
        <p14:creationId xmlns:p14="http://schemas.microsoft.com/office/powerpoint/2010/main" val="13373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4"/>
            <a:ext cx="12192000" cy="96477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2e)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a:p>
            <a:pPr marL="1037590" marR="1455420" algn="ct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292388"/>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200" spc="-5"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3" name="CasellaDiTesto 2">
            <a:extLst>
              <a:ext uri="{FF2B5EF4-FFF2-40B4-BE49-F238E27FC236}">
                <a16:creationId xmlns:a16="http://schemas.microsoft.com/office/drawing/2014/main" id="{4F3D3553-19D3-F931-BD97-C32D5CDA46AC}"/>
              </a:ext>
            </a:extLst>
          </p:cNvPr>
          <p:cNvSpPr txBox="1"/>
          <p:nvPr/>
        </p:nvSpPr>
        <p:spPr>
          <a:xfrm>
            <a:off x="183472" y="1140052"/>
            <a:ext cx="12192000" cy="4113947"/>
          </a:xfrm>
          <a:prstGeom prst="rect">
            <a:avLst/>
          </a:prstGeom>
          <a:noFill/>
        </p:spPr>
        <p:txBody>
          <a:bodyPr wrap="square">
            <a:spAutoFit/>
          </a:bodyPr>
          <a:lstStyle/>
          <a:p>
            <a:pPr marL="742950" lvl="1" indent="-285750">
              <a:lnSpc>
                <a:spcPts val="1130"/>
              </a:lnSpc>
              <a:spcBef>
                <a:spcPts val="5"/>
              </a:spcBef>
              <a:buSzPts val="1000"/>
              <a:buFont typeface="Georgia" panose="02040502050405020303" pitchFamily="18" charset="0"/>
              <a:buAutoNum type="arabicPeriod"/>
              <a:tabLst>
                <a:tab pos="292735" algn="l"/>
              </a:tabLst>
            </a:pP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Rendicontazione</a:t>
            </a:r>
            <a:r>
              <a:rPr lang="it-IT" b="1" spc="-6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sull’uso</a:t>
            </a:r>
            <a:r>
              <a:rPr lang="it-IT" b="1" spc="-5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dei</a:t>
            </a:r>
            <a:r>
              <a:rPr lang="it-IT" b="1" spc="-6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fondi</a:t>
            </a:r>
            <a:r>
              <a:rPr lang="it-IT" b="1" spc="-4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della</a:t>
            </a:r>
            <a:r>
              <a:rPr lang="it-IT" b="1" spc="-5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sovvenzione</a:t>
            </a:r>
          </a:p>
          <a:p>
            <a:pPr marL="742950" lvl="1" indent="-285750">
              <a:lnSpc>
                <a:spcPts val="1130"/>
              </a:lnSpc>
              <a:spcBef>
                <a:spcPts val="5"/>
              </a:spcBef>
              <a:buSzPts val="1000"/>
              <a:buFont typeface="Georgia" panose="02040502050405020303" pitchFamily="18" charset="0"/>
              <a:buAutoNum type="arabicPeriod"/>
              <a:tabLst>
                <a:tab pos="292735" algn="l"/>
              </a:tabLst>
            </a:pPr>
            <a:endParaRPr lang="it-IT" b="1" spc="-10" dirty="0">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742950" lvl="1" indent="-285750">
              <a:lnSpc>
                <a:spcPts val="1130"/>
              </a:lnSpc>
              <a:spcBef>
                <a:spcPts val="5"/>
              </a:spcBef>
              <a:buSzPts val="1000"/>
              <a:buFont typeface="Georgia" panose="02040502050405020303" pitchFamily="18" charset="0"/>
              <a:buAutoNum type="arabicPeriod"/>
              <a:tabLst>
                <a:tab pos="292735" algn="l"/>
              </a:tabLst>
            </a:pPr>
            <a:r>
              <a:rPr lang="it-IT" dirty="0">
                <a:effectLst/>
                <a:latin typeface="Georgia" panose="02040502050405020303" pitchFamily="18" charset="0"/>
                <a:ea typeface="Georgia" panose="02040502050405020303" pitchFamily="18" charset="0"/>
                <a:cs typeface="Georgia" panose="02040502050405020303" pitchFamily="18" charset="0"/>
              </a:rPr>
              <a:t>Il club deve conformarsi a tutti i requisiti di resocontazione della FR. La resocontazione delle sovvenzioni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è</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aspetto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chiave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gestione</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sovvenzioni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buona amministrazione,</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dato che essa informa la FR sui progressi delle sovvenzioni e su come vengono spesi i fondi.</a:t>
            </a:r>
          </a:p>
          <a:p>
            <a:pPr marL="520700"/>
            <a:r>
              <a:rPr lang="it-IT" dirty="0">
                <a:effectLst/>
                <a:latin typeface="Georgia" panose="02040502050405020303" pitchFamily="18" charset="0"/>
                <a:ea typeface="Georgia" panose="02040502050405020303" pitchFamily="18" charset="0"/>
                <a:cs typeface="Georgia" panose="02040502050405020303" pitchFamily="18" charset="0"/>
              </a:rPr>
              <a:t> </a:t>
            </a:r>
          </a:p>
          <a:p>
            <a:pPr marL="742950" lvl="1" indent="-285750">
              <a:spcBef>
                <a:spcPts val="5"/>
              </a:spcBef>
              <a:buSzPts val="1000"/>
              <a:buFont typeface="Georgia" panose="02040502050405020303" pitchFamily="18" charset="0"/>
              <a:buAutoNum type="arabicPeriod"/>
              <a:tabLst>
                <a:tab pos="292735" algn="l"/>
              </a:tabLst>
            </a:pP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Conservazione</a:t>
            </a:r>
            <a:r>
              <a:rPr lang="it-IT" b="1" spc="-6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della</a:t>
            </a:r>
            <a:r>
              <a:rPr lang="it-IT" b="1" spc="-6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documentazione</a:t>
            </a:r>
            <a:endPar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292100" marR="554355">
              <a:spcBef>
                <a:spcPts val="5"/>
              </a:spcBef>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Il club deve creare e mantenere sistemi di corretta conservazione della documentazione, per preservare i documenti importanti relativi alla qualificazione e alle sovvenzioni della FR. La conservazione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tali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documenti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supporta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trasparenza</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nella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gestione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sovvenzioni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ed</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assiste nella preparazione alle revisioni finanziarie.</a:t>
            </a:r>
          </a:p>
          <a:p>
            <a:pPr marL="520700">
              <a:spcBef>
                <a:spcPts val="45"/>
              </a:spcBef>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 </a:t>
            </a:r>
          </a:p>
          <a:p>
            <a:pPr marL="1143000" lvl="2" indent="-228600">
              <a:lnSpc>
                <a:spcPts val="1345"/>
              </a:lnSpc>
              <a:buSzPts val="1200"/>
              <a:buFont typeface="Georgia" panose="02040502050405020303" pitchFamily="18" charset="0"/>
              <a:buAutoNum type="alphaUcPeriod"/>
              <a:tabLst>
                <a:tab pos="521335" algn="l"/>
              </a:tabLst>
            </a:pPr>
            <a:r>
              <a:rPr lang="it-IT" spc="-5" dirty="0">
                <a:effectLst/>
                <a:latin typeface="Georgia" panose="02040502050405020303" pitchFamily="18" charset="0"/>
                <a:ea typeface="Georgia" panose="02040502050405020303" pitchFamily="18" charset="0"/>
                <a:cs typeface="Georgia" panose="02040502050405020303" pitchFamily="18" charset="0"/>
              </a:rPr>
              <a:t>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documenti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che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devono</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conservati</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includono,</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ma</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non</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limitano</a:t>
            </a:r>
            <a:r>
              <a:rPr lang="it-IT" spc="-25" dirty="0">
                <a:effectLst/>
                <a:latin typeface="Georgia" panose="02040502050405020303" pitchFamily="18" charset="0"/>
                <a:ea typeface="Georgia" panose="02040502050405020303" pitchFamily="18" charset="0"/>
                <a:cs typeface="Georgia" panose="02040502050405020303" pitchFamily="18" charset="0"/>
              </a:rPr>
              <a:t> a:</a:t>
            </a:r>
          </a:p>
          <a:p>
            <a:pPr marL="1143000" lvl="2" indent="-228600">
              <a:lnSpc>
                <a:spcPts val="1345"/>
              </a:lnSpc>
              <a:buSzPts val="1200"/>
              <a:buFont typeface="Georgia" panose="02040502050405020303" pitchFamily="18" charset="0"/>
              <a:buAutoNum type="alphaUcPeriod"/>
              <a:tabLst>
                <a:tab pos="521335" algn="l"/>
              </a:tabLst>
            </a:pPr>
            <a:endParaRPr lang="it-IT" spc="-5" dirty="0">
              <a:effectLst/>
              <a:latin typeface="Georgia" panose="02040502050405020303" pitchFamily="18" charset="0"/>
              <a:ea typeface="Georgia" panose="02040502050405020303" pitchFamily="18" charset="0"/>
              <a:cs typeface="Georgia" panose="02040502050405020303" pitchFamily="18" charset="0"/>
            </a:endParaRPr>
          </a:p>
          <a:p>
            <a:pPr marL="1600200" lvl="3" indent="-228600">
              <a:lnSpc>
                <a:spcPts val="1115"/>
              </a:lnSpc>
              <a:buSzPts val="1000"/>
              <a:buFont typeface="Georgia" panose="02040502050405020303" pitchFamily="18" charset="0"/>
              <a:buAutoNum type="arabicPeriod"/>
              <a:tabLst>
                <a:tab pos="749300" algn="l"/>
                <a:tab pos="749935" algn="l"/>
              </a:tabLst>
            </a:pPr>
            <a:r>
              <a:rPr lang="it-IT" dirty="0">
                <a:effectLst/>
                <a:latin typeface="Georgia" panose="02040502050405020303" pitchFamily="18" charset="0"/>
                <a:ea typeface="Georgia" panose="02040502050405020303" pitchFamily="18" charset="0"/>
                <a:cs typeface="Georgia" panose="02040502050405020303" pitchFamily="18" charset="0"/>
              </a:rPr>
              <a:t>Informazioni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bancarie,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incluse</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copie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resoconti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precedenti;</a:t>
            </a:r>
          </a:p>
          <a:p>
            <a:pPr lvl="3">
              <a:lnSpc>
                <a:spcPts val="1115"/>
              </a:lnSpc>
              <a:buSzPts val="1000"/>
              <a:tabLst>
                <a:tab pos="749300" algn="l"/>
                <a:tab pos="749935" algn="l"/>
              </a:tabLst>
            </a:pP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600200" lvl="3" indent="-228600">
              <a:lnSpc>
                <a:spcPts val="1130"/>
              </a:lnSpc>
              <a:spcBef>
                <a:spcPts val="5"/>
              </a:spcBef>
              <a:spcAft>
                <a:spcPts val="0"/>
              </a:spcAft>
              <a:buSzPts val="1000"/>
              <a:buFont typeface="Georgia" panose="02040502050405020303" pitchFamily="18" charset="0"/>
              <a:buAutoNum type="arabicPeriod"/>
              <a:tabLst>
                <a:tab pos="749935" algn="l"/>
              </a:tabLst>
            </a:pPr>
            <a:r>
              <a:rPr lang="it-IT" dirty="0">
                <a:effectLst/>
                <a:latin typeface="Georgia" panose="02040502050405020303" pitchFamily="18" charset="0"/>
                <a:ea typeface="Georgia" panose="02040502050405020303" pitchFamily="18" charset="0"/>
                <a:cs typeface="Georgia" panose="02040502050405020303" pitchFamily="18" charset="0"/>
              </a:rPr>
              <a:t>Documenti</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della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qualificazione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club,</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inclusa</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una</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copia</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del</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MOU</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club</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firmato;</a:t>
            </a:r>
          </a:p>
          <a:p>
            <a:pPr marL="1600200" lvl="3" indent="-228600">
              <a:lnSpc>
                <a:spcPts val="1130"/>
              </a:lnSpc>
              <a:spcBef>
                <a:spcPts val="5"/>
              </a:spcBef>
              <a:spcAft>
                <a:spcPts val="0"/>
              </a:spcAft>
              <a:buSzPts val="1000"/>
              <a:buFont typeface="Georgia" panose="02040502050405020303" pitchFamily="18" charset="0"/>
              <a:buAutoNum type="arabicPeriod"/>
              <a:tabLst>
                <a:tab pos="749935" algn="l"/>
              </a:tabLst>
            </a:pP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600200" lvl="3" indent="-228600">
              <a:lnSpc>
                <a:spcPts val="1130"/>
              </a:lnSpc>
              <a:buSzPts val="1000"/>
              <a:buFont typeface="Georgia" panose="02040502050405020303" pitchFamily="18" charset="0"/>
              <a:buAutoNum type="arabicPeriod"/>
              <a:tabLst>
                <a:tab pos="749935" algn="l"/>
              </a:tabLst>
            </a:pPr>
            <a:r>
              <a:rPr lang="it-IT" dirty="0">
                <a:effectLst/>
                <a:latin typeface="Georgia" panose="02040502050405020303" pitchFamily="18" charset="0"/>
                <a:ea typeface="Georgia" panose="02040502050405020303" pitchFamily="18" charset="0"/>
                <a:cs typeface="Georgia" panose="02040502050405020303" pitchFamily="18" charset="0"/>
              </a:rPr>
              <a:t>Piani</a:t>
            </a:r>
            <a:r>
              <a:rPr lang="it-IT" spc="-4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e</a:t>
            </a:r>
            <a:r>
              <a:rPr lang="it-IT" spc="-3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procedure</a:t>
            </a:r>
            <a:r>
              <a:rPr lang="it-IT" spc="-3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documentati,</a:t>
            </a:r>
            <a:r>
              <a:rPr lang="it-IT" spc="-45" dirty="0">
                <a:effectLst/>
                <a:latin typeface="Georgia" panose="02040502050405020303" pitchFamily="18" charset="0"/>
                <a:ea typeface="Georgia" panose="02040502050405020303" pitchFamily="18" charset="0"/>
                <a:cs typeface="Georgia" panose="02040502050405020303" pitchFamily="18" charset="0"/>
              </a:rPr>
              <a:t> </a:t>
            </a:r>
            <a:r>
              <a:rPr lang="it-IT" spc="-10" dirty="0">
                <a:effectLst/>
                <a:latin typeface="Georgia" panose="02040502050405020303" pitchFamily="18" charset="0"/>
                <a:ea typeface="Georgia" panose="02040502050405020303" pitchFamily="18" charset="0"/>
                <a:cs typeface="Georgia" panose="02040502050405020303" pitchFamily="18" charset="0"/>
              </a:rPr>
              <a:t>inclusi:</a:t>
            </a:r>
            <a:endParaRPr lang="it-IT" dirty="0">
              <a:effectLst/>
              <a:latin typeface="Georgia" panose="02040502050405020303" pitchFamily="18" charset="0"/>
              <a:ea typeface="Georgia" panose="02040502050405020303" pitchFamily="18" charset="0"/>
              <a:cs typeface="Georgia" panose="02040502050405020303" pitchFamily="18" charset="0"/>
            </a:endParaRPr>
          </a:p>
          <a:p>
            <a:pPr marL="1600200" marR="804545" lvl="3" indent="-228600">
              <a:spcBef>
                <a:spcPts val="10"/>
              </a:spcBef>
              <a:spcAft>
                <a:spcPts val="0"/>
              </a:spcAft>
              <a:buSzPts val="1000"/>
              <a:buFont typeface="Georgia" panose="02040502050405020303" pitchFamily="18" charset="0"/>
              <a:buAutoNum type="arabicPeriod"/>
              <a:tabLst>
                <a:tab pos="749935" algn="l"/>
              </a:tabLst>
            </a:pPr>
            <a:endParaRPr lang="it-IT" sz="1200" dirty="0">
              <a:effectLst/>
              <a:latin typeface="Georgia" panose="02040502050405020303" pitchFamily="18" charset="0"/>
              <a:ea typeface="Georgia" panose="02040502050405020303" pitchFamily="18" charset="0"/>
              <a:cs typeface="Georgia" panose="02040502050405020303" pitchFamily="18" charset="0"/>
            </a:endParaRPr>
          </a:p>
          <a:p>
            <a:pPr marR="804545">
              <a:spcBef>
                <a:spcPts val="10"/>
              </a:spcBef>
              <a:spcAft>
                <a:spcPts val="0"/>
              </a:spcAft>
              <a:tabLst>
                <a:tab pos="749935" algn="l"/>
              </a:tabLst>
            </a:pPr>
            <a:r>
              <a:rPr lang="it-IT" sz="1000" dirty="0">
                <a:effectLst/>
                <a:latin typeface="Georgia" panose="02040502050405020303" pitchFamily="18" charset="0"/>
                <a:ea typeface="Georgia" panose="02040502050405020303" pitchFamily="18" charset="0"/>
                <a:cs typeface="Georgia" panose="02040502050405020303" pitchFamily="18" charset="0"/>
              </a:rPr>
              <a:t> </a:t>
            </a:r>
            <a:endParaRPr lang="it-IT" sz="1100"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321834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90626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2f)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292388"/>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200" spc="-5"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3" name="CasellaDiTesto 2">
            <a:extLst>
              <a:ext uri="{FF2B5EF4-FFF2-40B4-BE49-F238E27FC236}">
                <a16:creationId xmlns:a16="http://schemas.microsoft.com/office/drawing/2014/main" id="{4F3D3553-19D3-F931-BD97-C32D5CDA46AC}"/>
              </a:ext>
            </a:extLst>
          </p:cNvPr>
          <p:cNvSpPr txBox="1"/>
          <p:nvPr/>
        </p:nvSpPr>
        <p:spPr>
          <a:xfrm>
            <a:off x="183472" y="1140052"/>
            <a:ext cx="12192000" cy="3965316"/>
          </a:xfrm>
          <a:prstGeom prst="rect">
            <a:avLst/>
          </a:prstGeom>
          <a:noFill/>
        </p:spPr>
        <p:txBody>
          <a:bodyPr wrap="square">
            <a:spAutoFit/>
          </a:bodyPr>
          <a:lstStyle/>
          <a:p>
            <a:pPr marL="2057400" lvl="4" indent="-228600">
              <a:lnSpc>
                <a:spcPts val="1360"/>
              </a:lnSpc>
              <a:spcBef>
                <a:spcPts val="5"/>
              </a:spcBef>
              <a:spcAft>
                <a:spcPts val="0"/>
              </a:spcAft>
              <a:buSzPts val="1200"/>
              <a:buFont typeface="Times New Roman" panose="02020603050405020304" pitchFamily="18" charset="0"/>
              <a:buAutoNum type="alphaLcPeriod"/>
              <a:tabLst>
                <a:tab pos="978535" algn="l"/>
              </a:tabLst>
            </a:pPr>
            <a:r>
              <a:rPr lang="it-IT" spc="-5" dirty="0">
                <a:effectLst/>
                <a:latin typeface="Georgia" panose="02040502050405020303" pitchFamily="18" charset="0"/>
                <a:ea typeface="Times New Roman" panose="02020603050405020304" pitchFamily="18" charset="0"/>
                <a:cs typeface="Georgia" panose="02040502050405020303" pitchFamily="18" charset="0"/>
              </a:rPr>
              <a:t>Piano</a:t>
            </a:r>
            <a:r>
              <a:rPr lang="it-IT" spc="-3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di</a:t>
            </a:r>
            <a:r>
              <a:rPr lang="it-IT" spc="-4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gestione</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10" dirty="0">
                <a:effectLst/>
                <a:latin typeface="Georgia" panose="02040502050405020303" pitchFamily="18" charset="0"/>
                <a:ea typeface="Times New Roman" panose="02020603050405020304" pitchFamily="18" charset="0"/>
                <a:cs typeface="Georgia" panose="02040502050405020303" pitchFamily="18" charset="0"/>
              </a:rPr>
              <a:t>finanziaria</a:t>
            </a:r>
          </a:p>
          <a:p>
            <a:pPr marL="2057400" lvl="4" indent="-228600">
              <a:lnSpc>
                <a:spcPts val="1360"/>
              </a:lnSpc>
              <a:spcBef>
                <a:spcPts val="5"/>
              </a:spcBef>
              <a:spcAft>
                <a:spcPts val="0"/>
              </a:spcAft>
              <a:buSzPts val="1200"/>
              <a:buFont typeface="Times New Roman" panose="02020603050405020304" pitchFamily="18" charset="0"/>
              <a:buAutoNum type="alphaLcPeriod"/>
              <a:tabLst>
                <a:tab pos="978535" algn="l"/>
              </a:tabLst>
            </a:pPr>
            <a:endParaRPr lang="it-IT" spc="-5" dirty="0">
              <a:effectLst/>
              <a:latin typeface="Georgia" panose="02040502050405020303" pitchFamily="18" charset="0"/>
              <a:ea typeface="Times New Roman" panose="02020603050405020304" pitchFamily="18" charset="0"/>
              <a:cs typeface="Georgia" panose="02040502050405020303" pitchFamily="18" charset="0"/>
            </a:endParaRPr>
          </a:p>
          <a:p>
            <a:pPr marL="2057400" lvl="4" indent="-228600">
              <a:lnSpc>
                <a:spcPts val="1340"/>
              </a:lnSpc>
              <a:buSzPts val="1200"/>
              <a:buFont typeface="Times New Roman" panose="02020603050405020304" pitchFamily="18" charset="0"/>
              <a:buAutoNum type="alphaLcPeriod"/>
              <a:tabLst>
                <a:tab pos="978535" algn="l"/>
              </a:tabLst>
            </a:pPr>
            <a:r>
              <a:rPr lang="it-IT" spc="-5" dirty="0">
                <a:effectLst/>
                <a:latin typeface="Georgia" panose="02040502050405020303" pitchFamily="18" charset="0"/>
                <a:ea typeface="Times New Roman" panose="02020603050405020304" pitchFamily="18" charset="0"/>
                <a:cs typeface="Georgia" panose="02040502050405020303" pitchFamily="18" charset="0"/>
              </a:rPr>
              <a:t>Procedura</a:t>
            </a:r>
            <a:r>
              <a:rPr lang="it-IT" spc="-4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per</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la</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conservazione</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dei</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documenti</a:t>
            </a:r>
            <a:r>
              <a:rPr lang="it-IT" spc="-4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ed</a:t>
            </a:r>
            <a:r>
              <a:rPr lang="it-IT" spc="-35" dirty="0">
                <a:effectLst/>
                <a:latin typeface="Georgia" panose="02040502050405020303" pitchFamily="18" charset="0"/>
                <a:ea typeface="Times New Roman" panose="02020603050405020304" pitchFamily="18" charset="0"/>
                <a:cs typeface="Georgia" panose="02040502050405020303" pitchFamily="18" charset="0"/>
              </a:rPr>
              <a:t> </a:t>
            </a:r>
            <a:r>
              <a:rPr lang="it-IT" spc="-10" dirty="0">
                <a:effectLst/>
                <a:latin typeface="Georgia" panose="02040502050405020303" pitchFamily="18" charset="0"/>
                <a:ea typeface="Times New Roman" panose="02020603050405020304" pitchFamily="18" charset="0"/>
                <a:cs typeface="Georgia" panose="02040502050405020303" pitchFamily="18" charset="0"/>
              </a:rPr>
              <a:t>archivi</a:t>
            </a:r>
          </a:p>
          <a:p>
            <a:pPr marL="2057400" lvl="4" indent="-228600">
              <a:lnSpc>
                <a:spcPts val="1340"/>
              </a:lnSpc>
              <a:buSzPts val="1200"/>
              <a:buFont typeface="Times New Roman" panose="02020603050405020304" pitchFamily="18" charset="0"/>
              <a:buAutoNum type="alphaLcPeriod"/>
              <a:tabLst>
                <a:tab pos="978535" algn="l"/>
              </a:tabLst>
            </a:pPr>
            <a:endParaRPr lang="it-IT" spc="-5" dirty="0">
              <a:effectLst/>
              <a:latin typeface="Georgia" panose="02040502050405020303" pitchFamily="18" charset="0"/>
              <a:ea typeface="Times New Roman" panose="02020603050405020304" pitchFamily="18" charset="0"/>
              <a:cs typeface="Georgia" panose="02040502050405020303" pitchFamily="18" charset="0"/>
            </a:endParaRPr>
          </a:p>
          <a:p>
            <a:pPr marL="2057400" marR="513080" lvl="4" indent="-228600">
              <a:lnSpc>
                <a:spcPct val="96000"/>
              </a:lnSpc>
              <a:spcBef>
                <a:spcPts val="10"/>
              </a:spcBef>
              <a:spcAft>
                <a:spcPts val="0"/>
              </a:spcAft>
              <a:buSzPts val="1200"/>
              <a:buFont typeface="Times New Roman" panose="02020603050405020304" pitchFamily="18" charset="0"/>
              <a:buAutoNum type="alphaLcPeriod"/>
              <a:tabLst>
                <a:tab pos="978535" algn="l"/>
              </a:tabLst>
            </a:pPr>
            <a:r>
              <a:rPr lang="it-IT" spc="-5" dirty="0">
                <a:effectLst/>
                <a:latin typeface="Georgia" panose="02040502050405020303" pitchFamily="18" charset="0"/>
                <a:ea typeface="Times New Roman" panose="02020603050405020304" pitchFamily="18" charset="0"/>
                <a:cs typeface="Georgia" panose="02040502050405020303" pitchFamily="18" charset="0"/>
              </a:rPr>
              <a:t>Piano</a:t>
            </a:r>
            <a:r>
              <a:rPr lang="it-IT" spc="-2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di</a:t>
            </a:r>
            <a:r>
              <a:rPr lang="it-IT" spc="-3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successione</a:t>
            </a:r>
            <a:r>
              <a:rPr lang="it-IT" spc="-2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per</a:t>
            </a:r>
            <a:r>
              <a:rPr lang="it-IT" spc="-2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i</a:t>
            </a:r>
            <a:r>
              <a:rPr lang="it-IT" spc="-2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firmatari</a:t>
            </a:r>
            <a:r>
              <a:rPr lang="it-IT" spc="-2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del</a:t>
            </a:r>
            <a:r>
              <a:rPr lang="it-IT" spc="-2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conto</a:t>
            </a:r>
            <a:r>
              <a:rPr lang="it-IT" spc="-2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bancario</a:t>
            </a:r>
            <a:r>
              <a:rPr lang="it-IT" spc="-1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e</a:t>
            </a:r>
            <a:r>
              <a:rPr lang="it-IT" spc="-2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informazioni</a:t>
            </a:r>
            <a:r>
              <a:rPr lang="it-IT" spc="-30"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sulla</a:t>
            </a:r>
            <a:r>
              <a:rPr lang="it-IT" spc="-25" dirty="0">
                <a:effectLst/>
                <a:latin typeface="Georgia" panose="02040502050405020303" pitchFamily="18" charset="0"/>
                <a:ea typeface="Times New Roman" panose="02020603050405020304" pitchFamily="18" charset="0"/>
                <a:cs typeface="Georgia" panose="02040502050405020303" pitchFamily="18" charset="0"/>
              </a:rPr>
              <a:t> </a:t>
            </a:r>
            <a:r>
              <a:rPr lang="it-IT" spc="-5" dirty="0">
                <a:effectLst/>
                <a:latin typeface="Georgia" panose="02040502050405020303" pitchFamily="18" charset="0"/>
                <a:ea typeface="Times New Roman" panose="02020603050405020304" pitchFamily="18" charset="0"/>
                <a:cs typeface="Georgia" panose="02040502050405020303" pitchFamily="18" charset="0"/>
              </a:rPr>
              <a:t>conservazione e sulla documentazione;</a:t>
            </a:r>
          </a:p>
          <a:p>
            <a:pPr marL="1143000" marR="925830" lvl="2" indent="-228600">
              <a:lnSpc>
                <a:spcPct val="96000"/>
              </a:lnSpc>
              <a:spcBef>
                <a:spcPts val="420"/>
              </a:spcBef>
              <a:spcAft>
                <a:spcPts val="0"/>
              </a:spcAft>
              <a:buSzPts val="1200"/>
              <a:buFont typeface="Georgia" panose="02040502050405020303" pitchFamily="18" charset="0"/>
              <a:buAutoNum type="alphaUcPeriod"/>
              <a:tabLst>
                <a:tab pos="521335" algn="l"/>
              </a:tabLst>
            </a:pPr>
            <a:r>
              <a:rPr lang="it-IT" dirty="0">
                <a:effectLst/>
                <a:latin typeface="Georgia" panose="02040502050405020303" pitchFamily="18" charset="0"/>
                <a:ea typeface="Georgia" panose="02040502050405020303" pitchFamily="18" charset="0"/>
                <a:cs typeface="Georgia" panose="02040502050405020303" pitchFamily="18" charset="0"/>
              </a:rPr>
              <a:t>Informazioni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relative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alle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sovvenzioni,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incluse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ricevute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fatture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per</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tutti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gli acquisti </a:t>
            </a:r>
            <a:r>
              <a:rPr lang="it-IT" spc="-10" dirty="0">
                <a:effectLst/>
                <a:latin typeface="Georgia" panose="02040502050405020303" pitchFamily="18" charset="0"/>
                <a:ea typeface="Georgia" panose="02040502050405020303" pitchFamily="18" charset="0"/>
                <a:cs typeface="Georgia" panose="02040502050405020303" pitchFamily="18" charset="0"/>
              </a:rPr>
              <a:t>effettuati;</a:t>
            </a:r>
            <a:r>
              <a:rPr lang="it-IT" spc="-5" dirty="0">
                <a:effectLst/>
                <a:latin typeface="Georgia" panose="02040502050405020303" pitchFamily="18" charset="0"/>
                <a:ea typeface="Georgia" panose="02040502050405020303" pitchFamily="18" charset="0"/>
                <a:cs typeface="Georgia" panose="02040502050405020303" pitchFamily="18" charset="0"/>
              </a:rPr>
              <a:t> 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documenti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del</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devono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accessibili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disponibili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ai</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Rotariani/</a:t>
            </a:r>
            <a:r>
              <a:rPr lang="it-IT" spc="-5" dirty="0" err="1">
                <a:effectLst/>
                <a:latin typeface="Georgia" panose="02040502050405020303" pitchFamily="18" charset="0"/>
                <a:ea typeface="Georgia" panose="02040502050405020303" pitchFamily="18" charset="0"/>
                <a:cs typeface="Georgia" panose="02040502050405020303" pitchFamily="18" charset="0"/>
              </a:rPr>
              <a:t>Rotaractiani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del</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club</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su</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richiesta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da parte del distretto. I</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documenti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devono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essere</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conservati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almeno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cinque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anni,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un</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periodo</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più</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spc="-5" dirty="0">
                <a:effectLst/>
                <a:latin typeface="Georgia" panose="02040502050405020303" pitchFamily="18" charset="0"/>
                <a:ea typeface="Georgia" panose="02040502050405020303" pitchFamily="18" charset="0"/>
                <a:cs typeface="Georgia" panose="02040502050405020303" pitchFamily="18" charset="0"/>
              </a:rPr>
              <a:t>lungo, secondo le leggi vigenti.</a:t>
            </a:r>
          </a:p>
          <a:p>
            <a:pPr marL="520700"/>
            <a:r>
              <a:rPr lang="it-IT" dirty="0">
                <a:effectLst/>
                <a:latin typeface="Georgia" panose="02040502050405020303" pitchFamily="18" charset="0"/>
                <a:ea typeface="Georgia" panose="02040502050405020303" pitchFamily="18" charset="0"/>
                <a:cs typeface="Georgia" panose="02040502050405020303" pitchFamily="18" charset="0"/>
              </a:rPr>
              <a:t> </a:t>
            </a:r>
          </a:p>
          <a:p>
            <a:pPr marL="742950" lvl="1" indent="-285750">
              <a:spcBef>
                <a:spcPts val="5"/>
              </a:spcBef>
              <a:buSzPts val="1000"/>
              <a:buFont typeface="Georgia" panose="02040502050405020303" pitchFamily="18" charset="0"/>
              <a:buAutoNum type="arabicPeriod"/>
              <a:tabLst>
                <a:tab pos="292735" algn="l"/>
              </a:tabLst>
            </a:pP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Denuncia</a:t>
            </a:r>
            <a:r>
              <a:rPr lang="it-IT" b="1" spc="-5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dell’uso</a:t>
            </a:r>
            <a:r>
              <a:rPr lang="it-IT" b="1" spc="-3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improprio</a:t>
            </a:r>
            <a:r>
              <a:rPr lang="it-IT" b="1" spc="-4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dei</a:t>
            </a:r>
            <a:r>
              <a:rPr lang="it-IT" b="1" spc="-5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fondi</a:t>
            </a:r>
            <a:r>
              <a:rPr lang="it-IT" b="1" spc="-4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della</a:t>
            </a:r>
            <a:r>
              <a:rPr lang="it-IT" b="1" spc="-5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b="1" spc="-1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sovvenzione</a:t>
            </a:r>
            <a:endParaRPr lang="it-IT" b="1"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292100" marR="554355">
              <a:spcBef>
                <a:spcPts val="230"/>
              </a:spcBef>
              <a:spcAft>
                <a:spcPts val="0"/>
              </a:spcAft>
            </a:pPr>
            <a:r>
              <a:rPr lang="it-IT" dirty="0">
                <a:effectLst/>
                <a:latin typeface="Georgia" panose="02040502050405020303" pitchFamily="18" charset="0"/>
                <a:ea typeface="Georgia" panose="02040502050405020303" pitchFamily="18" charset="0"/>
                <a:cs typeface="Georgia" panose="02040502050405020303" pitchFamily="18" charset="0"/>
              </a:rPr>
              <a:t>Il club deve denunciare al distretto tutti gli usi impropri, potenziali ed effettivi, dei fondi delle sovvenzioni.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Questo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tipo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di</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denuncia</a:t>
            </a:r>
            <a:r>
              <a:rPr lang="it-IT" spc="-1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promuove</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un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sistema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che</a:t>
            </a:r>
            <a:r>
              <a:rPr lang="it-IT" spc="-1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non</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tollera</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l’uso</a:t>
            </a:r>
            <a:r>
              <a:rPr lang="it-IT" spc="-20"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improprio dei</a:t>
            </a:r>
            <a:r>
              <a:rPr lang="it-IT" spc="-25" dirty="0">
                <a:effectLst/>
                <a:latin typeface="Georgia" panose="02040502050405020303" pitchFamily="18" charset="0"/>
                <a:ea typeface="Georgia" panose="02040502050405020303" pitchFamily="18" charset="0"/>
                <a:cs typeface="Georgia" panose="02040502050405020303" pitchFamily="18" charset="0"/>
              </a:rPr>
              <a:t> </a:t>
            </a:r>
            <a:r>
              <a:rPr lang="it-IT" dirty="0">
                <a:effectLst/>
                <a:latin typeface="Georgia" panose="02040502050405020303" pitchFamily="18" charset="0"/>
                <a:ea typeface="Georgia" panose="02040502050405020303" pitchFamily="18" charset="0"/>
                <a:cs typeface="Georgia" panose="02040502050405020303" pitchFamily="18" charset="0"/>
              </a:rPr>
              <a:t>fondi delle sovvenzioni.</a:t>
            </a:r>
          </a:p>
          <a:p>
            <a:pPr marL="1600200" marR="804545" lvl="3" indent="-228600">
              <a:spcBef>
                <a:spcPts val="10"/>
              </a:spcBef>
              <a:spcAft>
                <a:spcPts val="0"/>
              </a:spcAft>
              <a:buSzPts val="1000"/>
              <a:buFont typeface="Georgia" panose="02040502050405020303" pitchFamily="18" charset="0"/>
              <a:buAutoNum type="arabicPeriod"/>
              <a:tabLst>
                <a:tab pos="749935" algn="l"/>
              </a:tabLst>
            </a:pPr>
            <a:endParaRPr lang="it-IT" sz="1600" dirty="0">
              <a:effectLst/>
              <a:latin typeface="Georgia" panose="02040502050405020303" pitchFamily="18" charset="0"/>
              <a:ea typeface="Georgia" panose="02040502050405020303" pitchFamily="18" charset="0"/>
              <a:cs typeface="Georgia" panose="02040502050405020303" pitchFamily="18" charset="0"/>
            </a:endParaRPr>
          </a:p>
          <a:p>
            <a:pPr marR="804545">
              <a:spcBef>
                <a:spcPts val="10"/>
              </a:spcBef>
              <a:spcAft>
                <a:spcPts val="0"/>
              </a:spcAft>
              <a:tabLst>
                <a:tab pos="749935" algn="l"/>
              </a:tabLst>
            </a:pPr>
            <a:r>
              <a:rPr lang="it-IT" sz="1000" dirty="0">
                <a:effectLst/>
                <a:latin typeface="Georgia" panose="02040502050405020303" pitchFamily="18" charset="0"/>
                <a:ea typeface="Georgia" panose="02040502050405020303" pitchFamily="18" charset="0"/>
                <a:cs typeface="Georgia" panose="02040502050405020303" pitchFamily="18" charset="0"/>
              </a:rPr>
              <a:t> </a:t>
            </a:r>
            <a:endParaRPr lang="it-IT" sz="1100"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297470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0"/>
            <a:ext cx="12192000" cy="97312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7590" marR="1455420" algn="ct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2g)  impegni  Memorandum</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d’intesa</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per</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50"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qualificazione</a:t>
            </a:r>
            <a:r>
              <a:rPr lang="it-IT" sz="2400" b="1" kern="0" cap="small" spc="-5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20" dirty="0">
                <a:effectLst/>
                <a:latin typeface="Georgia" panose="02040502050405020303" pitchFamily="18" charset="0"/>
                <a:ea typeface="Georgia" panose="02040502050405020303" pitchFamily="18" charset="0"/>
                <a:cs typeface="Georgia" panose="02040502050405020303" pitchFamily="18" charset="0"/>
              </a:rPr>
              <a:t>club -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La</a:t>
            </a:r>
            <a:r>
              <a:rPr lang="it-IT" sz="2400" b="1" kern="0" cap="small" spc="-4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dirty="0">
                <a:effectLst/>
                <a:latin typeface="Georgia" panose="02040502050405020303" pitchFamily="18" charset="0"/>
                <a:ea typeface="Georgia" panose="02040502050405020303" pitchFamily="18" charset="0"/>
                <a:cs typeface="Georgia" panose="02040502050405020303" pitchFamily="18" charset="0"/>
              </a:rPr>
              <a:t>Fondazione</a:t>
            </a:r>
            <a:r>
              <a:rPr lang="it-IT" sz="2400" b="1" kern="0" cap="small" spc="-35" dirty="0">
                <a:effectLst/>
                <a:latin typeface="Georgia" panose="02040502050405020303" pitchFamily="18" charset="0"/>
                <a:ea typeface="Georgia" panose="02040502050405020303" pitchFamily="18" charset="0"/>
                <a:cs typeface="Georgia" panose="02040502050405020303" pitchFamily="18" charset="0"/>
              </a:rPr>
              <a:t> </a:t>
            </a:r>
            <a:r>
              <a:rPr lang="it-IT" sz="2400" b="1" kern="0" cap="small" spc="-10" dirty="0">
                <a:effectLst/>
                <a:latin typeface="Georgia" panose="02040502050405020303" pitchFamily="18" charset="0"/>
                <a:ea typeface="Georgia" panose="02040502050405020303" pitchFamily="18" charset="0"/>
                <a:cs typeface="Georgia" panose="02040502050405020303" pitchFamily="18" charset="0"/>
              </a:rPr>
              <a:t>Rotary</a:t>
            </a: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a:p>
            <a:pPr marL="1037590" marR="1455420" algn="ctr"/>
            <a:endParaRPr lang="it-IT" sz="2400" b="1" kern="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5" name="CasellaDiTesto 4">
            <a:extLst>
              <a:ext uri="{FF2B5EF4-FFF2-40B4-BE49-F238E27FC236}">
                <a16:creationId xmlns:a16="http://schemas.microsoft.com/office/drawing/2014/main" id="{51111207-0509-A30F-1E3D-11E8390DA230}"/>
              </a:ext>
            </a:extLst>
          </p:cNvPr>
          <p:cNvSpPr txBox="1"/>
          <p:nvPr/>
        </p:nvSpPr>
        <p:spPr>
          <a:xfrm>
            <a:off x="0" y="656949"/>
            <a:ext cx="12375472" cy="292388"/>
          </a:xfrm>
          <a:prstGeom prst="rect">
            <a:avLst/>
          </a:prstGeom>
          <a:noFill/>
        </p:spPr>
        <p:txBody>
          <a:bodyPr wrap="square">
            <a:spAutoFit/>
          </a:bodyPr>
          <a:lstStyle/>
          <a:p>
            <a:pPr marL="520700"/>
            <a:r>
              <a:rPr lang="it-IT" sz="1300" b="1" dirty="0">
                <a:effectLst/>
                <a:latin typeface="Georgia" panose="02040502050405020303" pitchFamily="18" charset="0"/>
                <a:ea typeface="Georgia" panose="02040502050405020303" pitchFamily="18" charset="0"/>
                <a:cs typeface="Georgia" panose="02040502050405020303" pitchFamily="18" charset="0"/>
              </a:rPr>
              <a:t> </a:t>
            </a:r>
            <a:endParaRPr lang="it-IT" sz="1200" spc="-5"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3" name="CasellaDiTesto 2">
            <a:extLst>
              <a:ext uri="{FF2B5EF4-FFF2-40B4-BE49-F238E27FC236}">
                <a16:creationId xmlns:a16="http://schemas.microsoft.com/office/drawing/2014/main" id="{4F3D3553-19D3-F931-BD97-C32D5CDA46AC}"/>
              </a:ext>
            </a:extLst>
          </p:cNvPr>
          <p:cNvSpPr txBox="1"/>
          <p:nvPr/>
        </p:nvSpPr>
        <p:spPr>
          <a:xfrm>
            <a:off x="183472" y="1140052"/>
            <a:ext cx="12192000" cy="4985980"/>
          </a:xfrm>
          <a:prstGeom prst="rect">
            <a:avLst/>
          </a:prstGeom>
          <a:noFill/>
        </p:spPr>
        <p:txBody>
          <a:bodyPr wrap="square">
            <a:spAutoFit/>
          </a:bodyPr>
          <a:lstStyle/>
          <a:p>
            <a:pPr marL="63500" indent="-229235">
              <a:spcBef>
                <a:spcPts val="5"/>
              </a:spcBef>
            </a:pPr>
            <a:r>
              <a:rPr lang="it-IT" sz="1800" b="1" spc="-10" dirty="0">
                <a:effectLst/>
                <a:latin typeface="Georgia" panose="02040502050405020303" pitchFamily="18" charset="0"/>
                <a:ea typeface="Georgia" panose="02040502050405020303" pitchFamily="18" charset="0"/>
                <a:cs typeface="Georgia" panose="02040502050405020303" pitchFamily="18" charset="0"/>
              </a:rPr>
              <a:t>Autorizzazioni</a:t>
            </a:r>
            <a:r>
              <a:rPr lang="it-IT" sz="1800" b="1" spc="30" dirty="0">
                <a:effectLst/>
                <a:latin typeface="Georgia" panose="02040502050405020303" pitchFamily="18" charset="0"/>
                <a:ea typeface="Georgia" panose="02040502050405020303" pitchFamily="18" charset="0"/>
                <a:cs typeface="Georgia" panose="02040502050405020303" pitchFamily="18" charset="0"/>
              </a:rPr>
              <a:t> </a:t>
            </a:r>
            <a:r>
              <a:rPr lang="it-IT" sz="1800" b="1" spc="-10" dirty="0">
                <a:effectLst/>
                <a:latin typeface="Georgia" panose="02040502050405020303" pitchFamily="18" charset="0"/>
                <a:ea typeface="Georgia" panose="02040502050405020303" pitchFamily="18" charset="0"/>
                <a:cs typeface="Georgia" panose="02040502050405020303" pitchFamily="18" charset="0"/>
              </a:rPr>
              <a:t>richieste</a:t>
            </a:r>
            <a:endParaRPr lang="it-IT" sz="1800" b="1" dirty="0">
              <a:effectLst/>
              <a:latin typeface="Georgia" panose="02040502050405020303" pitchFamily="18" charset="0"/>
              <a:ea typeface="Georgia" panose="02040502050405020303" pitchFamily="18" charset="0"/>
              <a:cs typeface="Georgia" panose="02040502050405020303" pitchFamily="18" charset="0"/>
            </a:endParaRPr>
          </a:p>
          <a:p>
            <a:pPr marL="63500" marR="554355">
              <a:spcAft>
                <a:spcPts val="0"/>
              </a:spcAft>
            </a:pP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Questo Memorandum d’Intesa rappresenta un accordo tra il club ed il distretto e conferma che il club prenderà tutte le misure necessarie per assicurare la corretta implementazione delle attività delle sovvenzioni</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e</a:t>
            </a:r>
            <a:r>
              <a:rPr lang="it-IT" sz="2000" i="1"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la</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corretta</a:t>
            </a:r>
            <a:r>
              <a:rPr lang="it-IT" sz="2000" i="1" spc="-1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gestione</a:t>
            </a:r>
            <a:r>
              <a:rPr lang="it-IT" sz="2000" i="1"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dei</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fondi</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delle</a:t>
            </a:r>
            <a:r>
              <a:rPr lang="it-IT" sz="2000" i="1" spc="-25"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sovvenzioni</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della</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Fondazione.</a:t>
            </a:r>
            <a:r>
              <a:rPr lang="it-IT" sz="2000" i="1" spc="-3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Autorizzando</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il</a:t>
            </a:r>
            <a:r>
              <a:rPr lang="it-IT" sz="2000" i="1" spc="-20"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 </a:t>
            </a:r>
            <a:r>
              <a:rPr lang="it-IT" sz="2000" i="1" dirty="0">
                <a:effectLst/>
                <a:highlight>
                  <a:srgbClr val="FFFF00"/>
                </a:highlight>
                <a:latin typeface="Georgia" panose="02040502050405020303" pitchFamily="18" charset="0"/>
                <a:ea typeface="Georgia" panose="02040502050405020303" pitchFamily="18" charset="0"/>
                <a:cs typeface="Georgia" panose="02040502050405020303" pitchFamily="18" charset="0"/>
              </a:rPr>
              <a:t>presente documento, il club dichiara di conformarsi alle condizioni ed ai requisiti dello stesso MOU.</a:t>
            </a:r>
            <a:endParaRPr lang="it-IT" sz="2000" dirty="0">
              <a:effectLst/>
              <a:highlight>
                <a:srgbClr val="FFFF00"/>
              </a:highlight>
              <a:latin typeface="Georgia" panose="02040502050405020303" pitchFamily="18" charset="0"/>
              <a:ea typeface="Georgia" panose="02040502050405020303" pitchFamily="18" charset="0"/>
              <a:cs typeface="Georgia" panose="02040502050405020303" pitchFamily="18" charset="0"/>
            </a:endParaRPr>
          </a:p>
          <a:p>
            <a:pPr marL="520700">
              <a:spcBef>
                <a:spcPts val="10"/>
              </a:spcBef>
              <a:spcAft>
                <a:spcPts val="0"/>
              </a:spcAft>
            </a:pPr>
            <a:r>
              <a:rPr lang="it-IT" sz="1800" i="1" dirty="0">
                <a:effectLst/>
                <a:latin typeface="Georgia" panose="02040502050405020303" pitchFamily="18" charset="0"/>
                <a:ea typeface="Georgia" panose="02040502050405020303" pitchFamily="18" charset="0"/>
                <a:cs typeface="Georgia" panose="02040502050405020303" pitchFamily="18" charset="0"/>
              </a:rPr>
              <a:t> </a:t>
            </a:r>
            <a:endParaRPr lang="it-IT" sz="1800" dirty="0">
              <a:effectLst/>
              <a:latin typeface="Georgia" panose="02040502050405020303" pitchFamily="18" charset="0"/>
              <a:ea typeface="Georgia" panose="02040502050405020303" pitchFamily="18" charset="0"/>
              <a:cs typeface="Georgia" panose="02040502050405020303" pitchFamily="18" charset="0"/>
            </a:endParaRPr>
          </a:p>
          <a:p>
            <a:pPr marL="63500" marR="554355">
              <a:tabLst>
                <a:tab pos="1442720" algn="l"/>
                <a:tab pos="3803650" algn="l"/>
                <a:tab pos="4652010" algn="l"/>
              </a:tabLst>
            </a:pPr>
            <a:r>
              <a:rPr lang="it-IT" sz="1800" i="1" dirty="0">
                <a:effectLst/>
                <a:latin typeface="Georgia" panose="02040502050405020303" pitchFamily="18" charset="0"/>
                <a:ea typeface="Georgia" panose="02040502050405020303" pitchFamily="18" charset="0"/>
                <a:cs typeface="Georgia" panose="02040502050405020303" pitchFamily="18" charset="0"/>
              </a:rPr>
              <a:t>A nome del Rotary/Rotaract club di</a:t>
            </a:r>
            <a:r>
              <a:rPr lang="it-IT" sz="1800" i="1" spc="250" dirty="0">
                <a:effectLst/>
                <a:latin typeface="Georgia" panose="02040502050405020303" pitchFamily="18" charset="0"/>
                <a:ea typeface="Georgia" panose="02040502050405020303" pitchFamily="18" charset="0"/>
                <a:cs typeface="Georgia" panose="02040502050405020303" pitchFamily="18" charset="0"/>
              </a:rPr>
              <a:t> </a:t>
            </a:r>
            <a:r>
              <a:rPr lang="it-IT" sz="1800" i="1" u="sng"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 i sottoscritti dichiarano che il club è conforme ai requisiti elencati nel MOU per l’anno rotariano 2023/2024 e notificheranno al Distretto 2032 del</a:t>
            </a:r>
            <a:r>
              <a:rPr lang="it-IT" sz="1800" i="1" spc="-1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Rotary</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International</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in</a:t>
            </a:r>
            <a:r>
              <a:rPr lang="it-IT" sz="1800" i="1" spc="-25"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caso</a:t>
            </a:r>
            <a:r>
              <a:rPr lang="it-IT" sz="1800" i="1" spc="-15"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di</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qualsiasi</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modifica</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o</a:t>
            </a:r>
            <a:r>
              <a:rPr lang="it-IT" sz="1800" i="1" spc="-20"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revisione</a:t>
            </a:r>
            <a:r>
              <a:rPr lang="it-IT" sz="1800" i="1" spc="-25"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delle</a:t>
            </a:r>
            <a:r>
              <a:rPr lang="it-IT" sz="1800" i="1" spc="-25"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norme</a:t>
            </a:r>
            <a:r>
              <a:rPr lang="it-IT" sz="1800" i="1" spc="-25" dirty="0">
                <a:effectLst/>
                <a:latin typeface="Georgia" panose="02040502050405020303" pitchFamily="18" charset="0"/>
                <a:ea typeface="Georgia" panose="02040502050405020303" pitchFamily="18" charset="0"/>
                <a:cs typeface="Georgia" panose="02040502050405020303" pitchFamily="18" charset="0"/>
              </a:rPr>
              <a:t> </a:t>
            </a:r>
            <a:r>
              <a:rPr lang="it-IT" sz="1800" i="1" dirty="0">
                <a:effectLst/>
                <a:latin typeface="Georgia" panose="02040502050405020303" pitchFamily="18" charset="0"/>
                <a:ea typeface="Georgia" panose="02040502050405020303" pitchFamily="18" charset="0"/>
                <a:cs typeface="Georgia" panose="02040502050405020303" pitchFamily="18" charset="0"/>
              </a:rPr>
              <a:t>o procedure del club relative a tali requisiti.</a:t>
            </a:r>
            <a:r>
              <a:rPr lang="it-IT" sz="1800" dirty="0">
                <a:effectLst/>
                <a:latin typeface="Georgia" panose="02040502050405020303" pitchFamily="18" charset="0"/>
                <a:ea typeface="Georgia" panose="02040502050405020303" pitchFamily="18" charset="0"/>
                <a:cs typeface="Georgia" panose="02040502050405020303" pitchFamily="18" charset="0"/>
              </a:rPr>
              <a:t> </a:t>
            </a:r>
          </a:p>
          <a:p>
            <a:pPr marL="63500" marR="554355">
              <a:tabLst>
                <a:tab pos="1442720" algn="l"/>
                <a:tab pos="3803650" algn="l"/>
                <a:tab pos="4652010" algn="l"/>
              </a:tabLst>
            </a:pPr>
            <a:endParaRPr lang="it-IT" dirty="0">
              <a:latin typeface="Georgia" panose="02040502050405020303" pitchFamily="18" charset="0"/>
              <a:ea typeface="Georgia" panose="02040502050405020303" pitchFamily="18" charset="0"/>
              <a:cs typeface="Georgia" panose="02040502050405020303" pitchFamily="18" charset="0"/>
            </a:endParaRPr>
          </a:p>
          <a:p>
            <a:pPr marL="63500" marR="554355">
              <a:tabLst>
                <a:tab pos="1442720" algn="l"/>
                <a:tab pos="3803650" algn="l"/>
                <a:tab pos="4652010" algn="l"/>
              </a:tabLst>
            </a:pPr>
            <a:endParaRPr lang="it-IT" sz="1800" dirty="0">
              <a:effectLst/>
              <a:latin typeface="Georgia" panose="02040502050405020303" pitchFamily="18" charset="0"/>
              <a:ea typeface="Georgia" panose="02040502050405020303" pitchFamily="18" charset="0"/>
              <a:cs typeface="Georgia" panose="02040502050405020303" pitchFamily="18" charset="0"/>
            </a:endParaRPr>
          </a:p>
          <a:p>
            <a:pPr marL="63500" marR="554355">
              <a:tabLst>
                <a:tab pos="1442720" algn="l"/>
                <a:tab pos="3803650" algn="l"/>
                <a:tab pos="4652010" algn="l"/>
              </a:tabLst>
            </a:pPr>
            <a:r>
              <a:rPr lang="it-IT" sz="1800" dirty="0">
                <a:effectLst/>
                <a:latin typeface="Georgia" panose="02040502050405020303" pitchFamily="18" charset="0"/>
                <a:ea typeface="Georgia" panose="02040502050405020303" pitchFamily="18" charset="0"/>
                <a:cs typeface="Georgia" panose="02040502050405020303" pitchFamily="18" charset="0"/>
              </a:rPr>
              <a:t>*Per i Club Rotaract che non avessero ancora il Presidente Designato, in sua vece firmerà l’attuale Presidente del Club, anno 2022/23, a nome e su mandato del Club, dopo acquisizione delibera a maggioranza qualificata che impegna il club Rotaract; il tutto secondo quanto previsto nel manuale di procedura della Rotary Foundation Distrettuale e sulla base di quanto votato dai club Rotaract ad Alba il 1/10/2022.  </a:t>
            </a:r>
          </a:p>
          <a:p>
            <a:pPr marL="63500" marR="554355">
              <a:spcAft>
                <a:spcPts val="0"/>
              </a:spcAft>
              <a:tabLst>
                <a:tab pos="1442720" algn="l"/>
                <a:tab pos="3803650" algn="l"/>
                <a:tab pos="4652010" algn="l"/>
              </a:tabLst>
            </a:pPr>
            <a:endParaRPr lang="it-IT" sz="1800" dirty="0">
              <a:effectLst/>
              <a:latin typeface="Georgia" panose="02040502050405020303" pitchFamily="18" charset="0"/>
              <a:ea typeface="Georgia" panose="02040502050405020303" pitchFamily="18" charset="0"/>
              <a:cs typeface="Georgia" panose="02040502050405020303" pitchFamily="18" charset="0"/>
            </a:endParaRPr>
          </a:p>
          <a:p>
            <a:pPr marL="1600200" marR="804545" lvl="3" indent="-228600">
              <a:spcBef>
                <a:spcPts val="10"/>
              </a:spcBef>
              <a:spcAft>
                <a:spcPts val="0"/>
              </a:spcAft>
              <a:buSzPts val="1000"/>
              <a:buFont typeface="Georgia" panose="02040502050405020303" pitchFamily="18" charset="0"/>
              <a:buAutoNum type="arabicPeriod"/>
              <a:tabLst>
                <a:tab pos="749935" algn="l"/>
              </a:tabLst>
            </a:pPr>
            <a:endParaRPr lang="it-IT" sz="1200" dirty="0">
              <a:effectLst/>
              <a:latin typeface="Georgia" panose="02040502050405020303" pitchFamily="18" charset="0"/>
              <a:ea typeface="Georgia" panose="02040502050405020303" pitchFamily="18" charset="0"/>
              <a:cs typeface="Georgia" panose="02040502050405020303" pitchFamily="18" charset="0"/>
            </a:endParaRPr>
          </a:p>
          <a:p>
            <a:pPr marR="804545">
              <a:spcBef>
                <a:spcPts val="10"/>
              </a:spcBef>
              <a:spcAft>
                <a:spcPts val="0"/>
              </a:spcAft>
              <a:tabLst>
                <a:tab pos="749935" algn="l"/>
              </a:tabLst>
            </a:pPr>
            <a:r>
              <a:rPr lang="it-IT" sz="1000" dirty="0">
                <a:effectLst/>
                <a:latin typeface="Georgia" panose="02040502050405020303" pitchFamily="18" charset="0"/>
                <a:ea typeface="Georgia" panose="02040502050405020303" pitchFamily="18" charset="0"/>
                <a:cs typeface="Georgia" panose="02040502050405020303" pitchFamily="18" charset="0"/>
              </a:rPr>
              <a:t> </a:t>
            </a:r>
            <a:endParaRPr lang="it-IT" sz="1100"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362283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66855"/>
            <a:ext cx="12192000" cy="613865"/>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dirty="0">
                <a:solidFill>
                  <a:schemeClr val="bg1"/>
                </a:solidFill>
                <a:latin typeface="Calibri"/>
              </a:rPr>
              <a:t>III) COME SI RICHIEDONO I DISTRICT GRANT?</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2999530" y="658686"/>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92829B98-87B1-C00A-220B-A8B5ACC03150}"/>
              </a:ext>
            </a:extLst>
          </p:cNvPr>
          <p:cNvSpPr txBox="1"/>
          <p:nvPr/>
        </p:nvSpPr>
        <p:spPr>
          <a:xfrm>
            <a:off x="84574" y="847649"/>
            <a:ext cx="11883906" cy="4832092"/>
          </a:xfrm>
          <a:prstGeom prst="rect">
            <a:avLst/>
          </a:prstGeom>
          <a:noFill/>
        </p:spPr>
        <p:txBody>
          <a:bodyPr wrap="square">
            <a:spAutoFit/>
          </a:bodyPr>
          <a:lstStyle/>
          <a:p>
            <a:r>
              <a:rPr lang="it-IT" sz="2000" b="1" u="sng" dirty="0"/>
              <a:t>Sito del Distretto 2032 – Distretto – Anno Rotariano 2023/24 – Domanda Club per Sovvenzione Distrettuale</a:t>
            </a:r>
          </a:p>
          <a:p>
            <a:endParaRPr lang="it-IT" dirty="0"/>
          </a:p>
          <a:p>
            <a:r>
              <a:rPr lang="it-IT" dirty="0"/>
              <a:t>Si invita a compilare tutte le sezioni di questo modulo. I Rotariani possono aggiungere, se ritengono, ulteriori pagine. Moduli incompleti e mancanti dei preventivi dei Fornitori non saranno presi in considerazione. </a:t>
            </a:r>
          </a:p>
          <a:p>
            <a:r>
              <a:rPr lang="it-IT" dirty="0"/>
              <a:t>Solo i Club che abbiano ottenuto, da parte del Distretto, la Qualificazione sono ammessi alle Sovvenzioni. </a:t>
            </a:r>
          </a:p>
          <a:p>
            <a:endParaRPr lang="it-IT" dirty="0"/>
          </a:p>
          <a:p>
            <a:pPr marL="342900" indent="-342900">
              <a:buAutoNum type="arabicPeriod"/>
            </a:pPr>
            <a:r>
              <a:rPr lang="it-IT" u="sng" dirty="0"/>
              <a:t>ROTARY CLUB CHE RICHIEDE LA SOVVENZIONE</a:t>
            </a:r>
            <a:r>
              <a:rPr lang="it-IT" dirty="0"/>
              <a:t>.  In caso di raggruppamento di più Club, indicare i nominativi degli altri (aggiungendo righe). </a:t>
            </a:r>
          </a:p>
          <a:p>
            <a:pPr marL="342900" indent="-342900">
              <a:buAutoNum type="arabicPeriod"/>
            </a:pPr>
            <a:r>
              <a:rPr lang="it-IT" u="sng" dirty="0"/>
              <a:t>TITOLO DEL PROGETTO</a:t>
            </a:r>
          </a:p>
          <a:p>
            <a:pPr marL="342900" indent="-342900">
              <a:buAutoNum type="arabicPeriod"/>
            </a:pPr>
            <a:r>
              <a:rPr lang="it-IT" u="sng" dirty="0"/>
              <a:t>AREA DI INTERVENTO: </a:t>
            </a:r>
            <a:r>
              <a:rPr lang="it-IT" dirty="0"/>
              <a:t>Si prega di attenersi a quanto indicato nel regolamento di assegnazione. </a:t>
            </a:r>
          </a:p>
          <a:p>
            <a:pPr marL="342900" indent="-342900">
              <a:buAutoNum type="arabicPeriod"/>
            </a:pPr>
            <a:r>
              <a:rPr lang="it-IT" u="sng" dirty="0"/>
              <a:t>DESCRIZIONE DEL PROGETTO: </a:t>
            </a:r>
            <a:r>
              <a:rPr lang="it-IT" dirty="0"/>
              <a:t>Si prega di descrivere il progetto, i suoi obiettivi e come questi saranno conseguiti, Per poter presentare in modo chiaro il progetto, lo spazio disponibile può essere aumentato. </a:t>
            </a:r>
          </a:p>
          <a:p>
            <a:pPr marL="285750" indent="-285750">
              <a:buFont typeface="Arial" panose="020B0604020202020204" pitchFamily="34" charset="0"/>
              <a:buChar char="•"/>
            </a:pPr>
            <a:r>
              <a:rPr lang="it-IT" dirty="0"/>
              <a:t>Descrizione e obbiettivi</a:t>
            </a:r>
          </a:p>
          <a:p>
            <a:pPr marL="285750" indent="-285750">
              <a:buFont typeface="Arial" panose="020B0604020202020204" pitchFamily="34" charset="0"/>
              <a:buChar char="•"/>
            </a:pPr>
            <a:r>
              <a:rPr lang="it-IT" dirty="0"/>
              <a:t>Numero di rotariani coinvolti del Club presentatore (professione e attività svolta nel service) </a:t>
            </a:r>
          </a:p>
          <a:p>
            <a:pPr marL="285750" indent="-285750">
              <a:buFont typeface="Arial" panose="020B0604020202020204" pitchFamily="34" charset="0"/>
              <a:buChar char="•"/>
            </a:pPr>
            <a:r>
              <a:rPr lang="it-IT" dirty="0"/>
              <a:t>Numero dei rotariani coinvolti degli altri Club (professione e attività svolta nel service)</a:t>
            </a:r>
          </a:p>
          <a:p>
            <a:pPr marL="285750" indent="-285750">
              <a:buFont typeface="Arial" panose="020B0604020202020204" pitchFamily="34" charset="0"/>
              <a:buChar char="•"/>
            </a:pPr>
            <a:r>
              <a:rPr lang="it-IT" dirty="0"/>
              <a:t>Numero beneficiati</a:t>
            </a:r>
          </a:p>
          <a:p>
            <a:pPr marL="285750" indent="-285750">
              <a:buFont typeface="Arial" panose="020B0604020202020204" pitchFamily="34" charset="0"/>
              <a:buChar char="•"/>
            </a:pPr>
            <a:r>
              <a:rPr lang="it-IT" dirty="0"/>
              <a:t>In caso di donazione bene a chi rimane la proprietà </a:t>
            </a:r>
          </a:p>
        </p:txBody>
      </p:sp>
    </p:spTree>
    <p:extLst>
      <p:ext uri="{BB962C8B-B14F-4D97-AF65-F5344CB8AC3E}">
        <p14:creationId xmlns:p14="http://schemas.microsoft.com/office/powerpoint/2010/main" val="6747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72398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a:solidFill>
                  <a:schemeClr val="bg1"/>
                </a:solidFill>
                <a:latin typeface="Calibri"/>
              </a:rPr>
              <a:t>III) COME SI RICHIEDONO I DISTRICT GRANT?</a:t>
            </a:r>
            <a:endParaRPr lang="en-US" sz="3600" b="1" strike="noStrike" spc="-1" dirty="0">
              <a:solidFill>
                <a:schemeClr val="bg1"/>
              </a:solidFill>
              <a:latin typeface="Calibri"/>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6389E543-2F0C-AD8C-28FE-C1A5D4DBB05C}"/>
              </a:ext>
            </a:extLst>
          </p:cNvPr>
          <p:cNvSpPr txBox="1"/>
          <p:nvPr/>
        </p:nvSpPr>
        <p:spPr>
          <a:xfrm>
            <a:off x="0" y="938172"/>
            <a:ext cx="11927839" cy="5086736"/>
          </a:xfrm>
          <a:prstGeom prst="rect">
            <a:avLst/>
          </a:prstGeom>
          <a:noFill/>
        </p:spPr>
        <p:txBody>
          <a:bodyPr wrap="square">
            <a:spAutoFit/>
          </a:bodyPr>
          <a:lstStyle/>
          <a:p>
            <a:r>
              <a:rPr lang="it-IT" dirty="0"/>
              <a:t>      5. </a:t>
            </a:r>
            <a:r>
              <a:rPr lang="it-IT" u="sng" dirty="0"/>
              <a:t>ALTRE ORGANIZZAZIONI NON ROTARIANE </a:t>
            </a:r>
            <a:r>
              <a:rPr lang="it-IT" dirty="0"/>
              <a:t>Se questo progetto coinvolge un’altra organizzazione: </a:t>
            </a:r>
          </a:p>
          <a:p>
            <a:pPr marL="342900" indent="-342900">
              <a:buFont typeface="Arial" panose="020B0604020202020204" pitchFamily="34" charset="0"/>
              <a:buChar char="•"/>
            </a:pPr>
            <a:r>
              <a:rPr lang="it-IT" dirty="0"/>
              <a:t>Fornire il nome di tale organizzazione.</a:t>
            </a:r>
          </a:p>
          <a:p>
            <a:pPr marL="342900" indent="-342900">
              <a:buFont typeface="Arial" panose="020B0604020202020204" pitchFamily="34" charset="0"/>
              <a:buChar char="•"/>
            </a:pPr>
            <a:r>
              <a:rPr lang="it-IT" dirty="0"/>
              <a:t> Allegare una lettera di assunzione di impegno da parte di questa organizzazione che dichiara specificamente le sue responsabilità e come i Rotariani interagiranno con l’organizzazione in questo progetto. </a:t>
            </a:r>
          </a:p>
          <a:p>
            <a:pPr marL="342900" indent="-342900">
              <a:buFont typeface="Arial" panose="020B0604020202020204" pitchFamily="34" charset="0"/>
              <a:buChar char="•"/>
            </a:pPr>
            <a:r>
              <a:rPr lang="it-IT" dirty="0"/>
              <a:t>Nome dell’organizzazione</a:t>
            </a:r>
          </a:p>
          <a:p>
            <a:pPr marL="342900" indent="-342900">
              <a:buFont typeface="Arial" panose="020B0604020202020204" pitchFamily="34" charset="0"/>
              <a:buChar char="•"/>
            </a:pPr>
            <a:r>
              <a:rPr lang="it-IT" dirty="0"/>
              <a:t>Allegata lettera di assunzione di impegno dell’organizzazione </a:t>
            </a:r>
          </a:p>
          <a:p>
            <a:pPr marL="342900" indent="-342900">
              <a:buAutoNum type="arabicPeriod"/>
            </a:pPr>
            <a:endParaRPr lang="it-IT" dirty="0"/>
          </a:p>
          <a:p>
            <a:r>
              <a:rPr lang="it-IT" dirty="0"/>
              <a:t>6. </a:t>
            </a:r>
            <a:r>
              <a:rPr lang="it-IT" u="sng" dirty="0"/>
              <a:t>SINTESI DEL PIANO DI COMUNICAZIONE PREFERIBILMENTE CONDIVISO CON COMUNICAZIONE ED IMMAGINE PUBBLICA</a:t>
            </a:r>
            <a:r>
              <a:rPr lang="it-IT" dirty="0"/>
              <a:t> Il Club richiedente la sovvenzione deve produrre un piano di comunicazione</a:t>
            </a:r>
          </a:p>
          <a:p>
            <a:r>
              <a:rPr lang="it-IT" dirty="0"/>
              <a:t> 7.</a:t>
            </a:r>
            <a:r>
              <a:rPr lang="it-IT" u="sng" dirty="0"/>
              <a:t>SOSTENIBILITA</a:t>
            </a:r>
            <a:r>
              <a:rPr lang="it-IT" dirty="0"/>
              <a:t>’ Il Club richiedente la sovvenzione deve descrivere brevemente come ritiene di rendere sostenibile l’iniziativa al termine del ciclo progettuale</a:t>
            </a:r>
          </a:p>
          <a:p>
            <a:r>
              <a:rPr lang="it-IT" dirty="0"/>
              <a:t> 8. </a:t>
            </a:r>
            <a:r>
              <a:rPr lang="it-IT" u="sng" dirty="0"/>
              <a:t>COMITATO RESPONSABILE </a:t>
            </a:r>
            <a:r>
              <a:rPr lang="it-IT" dirty="0"/>
              <a:t>Il Club richiedente la sovvenzione deve nominare un comitato di almeno tre membri che sovrintende al progetto per tutto il tempo della sua durata.</a:t>
            </a:r>
          </a:p>
          <a:p>
            <a:r>
              <a:rPr lang="it-IT" dirty="0"/>
              <a:t> Primo membro del comitato Cognome e Nome, Posizione nel Rotary, Telefono, E-mail</a:t>
            </a:r>
          </a:p>
          <a:p>
            <a:r>
              <a:rPr lang="it-IT" dirty="0"/>
              <a:t>9. </a:t>
            </a:r>
            <a:r>
              <a:rPr lang="it-IT" u="sng" dirty="0"/>
              <a:t>ACQUISTO DI EQUIPAGGIAMENTI, MATERIALI O ATTREZZATURE </a:t>
            </a:r>
          </a:p>
          <a:p>
            <a:pPr marL="342900" indent="-342900">
              <a:buAutoNum type="arabicPeriod"/>
            </a:pPr>
            <a:r>
              <a:rPr lang="it-IT" dirty="0"/>
              <a:t>Chi possiederà gli equipaggiamenti, materiali o attrezzature? (Non può essere un Rotary Club o un Rotariano)</a:t>
            </a:r>
          </a:p>
          <a:p>
            <a:pPr marL="342900" indent="-342900">
              <a:buAutoNum type="arabicPeriod"/>
            </a:pPr>
            <a:r>
              <a:rPr lang="it-IT" dirty="0"/>
              <a:t>Chi sarà responsabile della manutenzione e operatività di questi beni? </a:t>
            </a:r>
          </a:p>
          <a:p>
            <a:endParaRPr lang="it-IT" dirty="0"/>
          </a:p>
        </p:txBody>
      </p:sp>
    </p:spTree>
    <p:extLst>
      <p:ext uri="{BB962C8B-B14F-4D97-AF65-F5344CB8AC3E}">
        <p14:creationId xmlns:p14="http://schemas.microsoft.com/office/powerpoint/2010/main" val="389815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3"/>
            <a:ext cx="12192000" cy="466326"/>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a:solidFill>
                  <a:schemeClr val="bg1"/>
                </a:solidFill>
                <a:latin typeface="Calibri"/>
              </a:rPr>
              <a:t>III) COME SI RICHIEDONO I DISTRICT GRANT?</a:t>
            </a:r>
            <a:endParaRPr lang="en-US" sz="3600" b="1" strike="noStrike" spc="-1" dirty="0">
              <a:solidFill>
                <a:schemeClr val="bg1"/>
              </a:solidFill>
              <a:latin typeface="Calibri"/>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6389E543-2F0C-AD8C-28FE-C1A5D4DBB05C}"/>
              </a:ext>
            </a:extLst>
          </p:cNvPr>
          <p:cNvSpPr txBox="1"/>
          <p:nvPr/>
        </p:nvSpPr>
        <p:spPr>
          <a:xfrm>
            <a:off x="91440" y="522009"/>
            <a:ext cx="11836399" cy="5442903"/>
          </a:xfrm>
          <a:prstGeom prst="rect">
            <a:avLst/>
          </a:prstGeom>
          <a:noFill/>
        </p:spPr>
        <p:txBody>
          <a:bodyPr wrap="square">
            <a:spAutoFit/>
          </a:bodyPr>
          <a:lstStyle/>
          <a:p>
            <a:r>
              <a:rPr lang="it-IT" dirty="0"/>
              <a:t>10. </a:t>
            </a:r>
            <a:r>
              <a:rPr lang="it-IT" u="sng" dirty="0"/>
              <a:t>PREVENTIVO DI SPESA DEL PROGETTO </a:t>
            </a:r>
          </a:p>
          <a:p>
            <a:r>
              <a:rPr lang="it-IT" dirty="0"/>
              <a:t>Fornire il dettaglio delle spese allegando preventivi; (se necessario aggiungere altre righe) </a:t>
            </a:r>
          </a:p>
          <a:p>
            <a:r>
              <a:rPr lang="it-IT" dirty="0"/>
              <a:t>Voci del budget</a:t>
            </a:r>
          </a:p>
          <a:p>
            <a:r>
              <a:rPr lang="it-IT" dirty="0"/>
              <a:t> Nome fornitore </a:t>
            </a:r>
          </a:p>
          <a:p>
            <a:r>
              <a:rPr lang="it-IT" dirty="0"/>
              <a:t>Importi in Euro 1. 2. 3. 4.</a:t>
            </a:r>
          </a:p>
          <a:p>
            <a:r>
              <a:rPr lang="it-IT" dirty="0"/>
              <a:t> Totale spese del Progetto</a:t>
            </a:r>
          </a:p>
          <a:p>
            <a:r>
              <a:rPr lang="it-IT" dirty="0"/>
              <a:t> Tasso di cambio US$/Euro maggio 2023 reperibile su www.rotary.org/myrotary/it/exchange-rates = 1 US$</a:t>
            </a:r>
          </a:p>
          <a:p>
            <a:r>
              <a:rPr lang="it-IT" dirty="0"/>
              <a:t> Totale progetto in US$ … N° … preventivi allegati </a:t>
            </a:r>
          </a:p>
          <a:p>
            <a:endParaRPr lang="it-IT" dirty="0"/>
          </a:p>
          <a:p>
            <a:r>
              <a:rPr lang="it-IT" dirty="0"/>
              <a:t>11. </a:t>
            </a:r>
            <a:r>
              <a:rPr lang="it-IT" u="sng" dirty="0"/>
              <a:t>PROPOSTA FINANZIARIA </a:t>
            </a:r>
          </a:p>
          <a:p>
            <a:r>
              <a:rPr lang="it-IT" dirty="0"/>
              <a:t>Indicare la somma di competenza del Club e quella richiesta come contributo alla Rotary Foundation. </a:t>
            </a:r>
          </a:p>
          <a:p>
            <a:r>
              <a:rPr lang="it-IT" dirty="0"/>
              <a:t>La somma a carico del Club non potrà essere inferiore al 50% del costo totale del progetto. </a:t>
            </a:r>
          </a:p>
          <a:p>
            <a:r>
              <a:rPr lang="it-IT" dirty="0"/>
              <a:t>Entrate (se necessario aggiungere altre righe)</a:t>
            </a:r>
          </a:p>
          <a:p>
            <a:r>
              <a:rPr lang="it-IT" dirty="0"/>
              <a:t> Fonti delle entrate Importi in US$ </a:t>
            </a:r>
          </a:p>
          <a:p>
            <a:pPr marL="342900" indent="-342900">
              <a:buFont typeface="Arial" panose="020B0604020202020204" pitchFamily="34" charset="0"/>
              <a:buChar char="•"/>
            </a:pPr>
            <a:r>
              <a:rPr lang="it-IT" dirty="0"/>
              <a:t>Fondi dal Club presentante </a:t>
            </a:r>
          </a:p>
          <a:p>
            <a:pPr marL="342900" indent="-342900">
              <a:buFont typeface="Arial" panose="020B0604020202020204" pitchFamily="34" charset="0"/>
              <a:buChar char="•"/>
            </a:pPr>
            <a:r>
              <a:rPr lang="it-IT" dirty="0"/>
              <a:t>Fondi da Club co-sponsor</a:t>
            </a:r>
          </a:p>
          <a:p>
            <a:pPr marL="342900" indent="-342900">
              <a:buFont typeface="Arial" panose="020B0604020202020204" pitchFamily="34" charset="0"/>
              <a:buChar char="•"/>
            </a:pPr>
            <a:r>
              <a:rPr lang="it-IT" dirty="0"/>
              <a:t> Altri fondi (specificare) Importo finanziato dal/dai Club US$ …</a:t>
            </a:r>
          </a:p>
          <a:p>
            <a:pPr marL="342900" indent="-342900">
              <a:buFont typeface="Arial" panose="020B0604020202020204" pitchFamily="34" charset="0"/>
              <a:buChar char="•"/>
            </a:pPr>
            <a:r>
              <a:rPr lang="it-IT" dirty="0"/>
              <a:t>Importo richiesto alla Rotary Foundation US$ </a:t>
            </a:r>
          </a:p>
          <a:p>
            <a:pPr marL="342900" indent="-342900">
              <a:buFont typeface="Arial" panose="020B0604020202020204" pitchFamily="34" charset="0"/>
              <a:buChar char="•"/>
            </a:pPr>
            <a:r>
              <a:rPr lang="it-IT" dirty="0" err="1"/>
              <a:t>Totale:US</a:t>
            </a:r>
            <a:r>
              <a:rPr lang="it-IT" dirty="0"/>
              <a:t>$ … (*) (*) Deve corrispondere al Totale del Progetto.</a:t>
            </a:r>
          </a:p>
        </p:txBody>
      </p:sp>
    </p:spTree>
    <p:extLst>
      <p:ext uri="{BB962C8B-B14F-4D97-AF65-F5344CB8AC3E}">
        <p14:creationId xmlns:p14="http://schemas.microsoft.com/office/powerpoint/2010/main" val="239717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917441"/>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dirty="0">
                <a:solidFill>
                  <a:schemeClr val="bg1"/>
                </a:solidFill>
                <a:latin typeface="Calibri"/>
              </a:rPr>
              <a:t>IV) ENTRO QUANDO DEVO TERMINARE E RENDICONTARE IL PROGETTO?</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6389E543-2F0C-AD8C-28FE-C1A5D4DBB05C}"/>
              </a:ext>
            </a:extLst>
          </p:cNvPr>
          <p:cNvSpPr txBox="1"/>
          <p:nvPr/>
        </p:nvSpPr>
        <p:spPr>
          <a:xfrm>
            <a:off x="91440" y="1140052"/>
            <a:ext cx="11836399" cy="4401205"/>
          </a:xfrm>
          <a:prstGeom prst="rect">
            <a:avLst/>
          </a:prstGeom>
          <a:noFill/>
        </p:spPr>
        <p:txBody>
          <a:bodyPr wrap="square">
            <a:spAutoFit/>
          </a:bodyPr>
          <a:lstStyle/>
          <a:p>
            <a:r>
              <a:rPr lang="it-IT" dirty="0"/>
              <a:t>12. </a:t>
            </a:r>
            <a:r>
              <a:rPr lang="it-IT" u="sng" dirty="0"/>
              <a:t>FIRMA </a:t>
            </a:r>
            <a:r>
              <a:rPr lang="it-IT" dirty="0"/>
              <a:t>Il sottoscritto dichiara che i fondi che riceverà tramite questa sovvenzione saranno spesi in conformità a quanto descritto ed in rispetto al Regolamento di Assegnazione. </a:t>
            </a:r>
          </a:p>
          <a:p>
            <a:r>
              <a:rPr lang="it-IT" dirty="0"/>
              <a:t>Cognome e Nome del Presidente 2023-2024 del Club presentante e del Presidente 2023-2024 del Club </a:t>
            </a:r>
            <a:r>
              <a:rPr lang="it-IT" dirty="0" err="1"/>
              <a:t>cosponsor</a:t>
            </a:r>
            <a:r>
              <a:rPr lang="it-IT" dirty="0"/>
              <a:t> firma data (Se il progetto viene realizzato in collaborazione tra più Club ogni Presidente deve apporre la firma - allo scopo aggiungere altre righe) </a:t>
            </a:r>
          </a:p>
          <a:p>
            <a:endParaRPr lang="it-IT" dirty="0"/>
          </a:p>
          <a:p>
            <a:r>
              <a:rPr lang="it-IT" dirty="0"/>
              <a:t>13</a:t>
            </a:r>
            <a:r>
              <a:rPr lang="it-IT" u="sng" dirty="0"/>
              <a:t>. RELAZIONE FINALE </a:t>
            </a:r>
          </a:p>
          <a:p>
            <a:r>
              <a:rPr lang="it-IT" dirty="0">
                <a:highlight>
                  <a:srgbClr val="FFFF00"/>
                </a:highlight>
              </a:rPr>
              <a:t>Alla conclusione del progetto, comunque </a:t>
            </a:r>
            <a:r>
              <a:rPr lang="it-IT" sz="2800" b="1" dirty="0">
                <a:highlight>
                  <a:srgbClr val="FFFF00"/>
                </a:highlight>
              </a:rPr>
              <a:t>non oltre il 26 Maggio 2024</a:t>
            </a:r>
            <a:r>
              <a:rPr lang="it-IT" dirty="0"/>
              <a:t>, il Club presentante si impegna a fornire al Distretto una relazione dettagliata (su modulo che i Club riceveranno), comprendente copia delle fatture di acquisto quietanziate dai fornitori, copia dell’estratto del conto corrente dedicato, una descrizione dei risultati ottenuti e una documentazione del risalto dato dai media al progetto. I documenti devono essere conservati dal Club proponente per cinque anni. Firmando sotto il nostro Club accetta la responsabilità primaria dei rapporti. </a:t>
            </a:r>
          </a:p>
          <a:p>
            <a:r>
              <a:rPr lang="it-IT" dirty="0"/>
              <a:t>Cognome e Nome del soggetto incaricato della rendicontazione, Rotary Club, Posizione nel Club, e-mail, Data  Firma  Assistente del Governatore Cognome e Nome Firma.</a:t>
            </a:r>
          </a:p>
          <a:p>
            <a:r>
              <a:rPr lang="it-IT" dirty="0"/>
              <a:t> </a:t>
            </a:r>
          </a:p>
        </p:txBody>
      </p:sp>
    </p:spTree>
    <p:extLst>
      <p:ext uri="{BB962C8B-B14F-4D97-AF65-F5344CB8AC3E}">
        <p14:creationId xmlns:p14="http://schemas.microsoft.com/office/powerpoint/2010/main" val="345714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1"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2" name="CasellaDiTesto 1">
            <a:extLst>
              <a:ext uri="{FF2B5EF4-FFF2-40B4-BE49-F238E27FC236}">
                <a16:creationId xmlns:a16="http://schemas.microsoft.com/office/drawing/2014/main" id="{DB80F4FA-32F0-6E8F-C519-72134A36E6B3}"/>
              </a:ext>
            </a:extLst>
          </p:cNvPr>
          <p:cNvSpPr txBox="1"/>
          <p:nvPr/>
        </p:nvSpPr>
        <p:spPr>
          <a:xfrm>
            <a:off x="351368" y="666750"/>
            <a:ext cx="8021107" cy="707886"/>
          </a:xfrm>
          <a:prstGeom prst="rect">
            <a:avLst/>
          </a:prstGeom>
          <a:noFill/>
        </p:spPr>
        <p:txBody>
          <a:bodyPr wrap="square" rtlCol="0">
            <a:spAutoFit/>
          </a:bodyPr>
          <a:lstStyle/>
          <a:p>
            <a:r>
              <a:rPr lang="it-IT" sz="4000" b="1" dirty="0">
                <a:solidFill>
                  <a:schemeClr val="bg1"/>
                </a:solidFill>
              </a:rPr>
              <a:t>Messaggio Presidente Internazionale</a:t>
            </a:r>
          </a:p>
        </p:txBody>
      </p:sp>
      <p:sp>
        <p:nvSpPr>
          <p:cNvPr id="4" name="CasellaDiTesto 3">
            <a:extLst>
              <a:ext uri="{FF2B5EF4-FFF2-40B4-BE49-F238E27FC236}">
                <a16:creationId xmlns:a16="http://schemas.microsoft.com/office/drawing/2014/main" id="{93060093-DD59-A381-5135-E15780D7F565}"/>
              </a:ext>
            </a:extLst>
          </p:cNvPr>
          <p:cNvSpPr txBox="1"/>
          <p:nvPr/>
        </p:nvSpPr>
        <p:spPr>
          <a:xfrm>
            <a:off x="351368" y="1664336"/>
            <a:ext cx="10792883" cy="5693866"/>
          </a:xfrm>
          <a:prstGeom prst="rect">
            <a:avLst/>
          </a:prstGeom>
          <a:noFill/>
        </p:spPr>
        <p:txBody>
          <a:bodyPr wrap="square" rtlCol="0">
            <a:spAutoFit/>
          </a:bodyPr>
          <a:lstStyle/>
          <a:p>
            <a:r>
              <a:rPr lang="it-IT" sz="2800" b="1" dirty="0">
                <a:solidFill>
                  <a:schemeClr val="bg1"/>
                </a:solidFill>
              </a:rPr>
              <a:t>Attenzione verso il prossimo e noi stessi </a:t>
            </a:r>
          </a:p>
          <a:p>
            <a:r>
              <a:rPr lang="it-IT" sz="2800" b="1" dirty="0">
                <a:solidFill>
                  <a:schemeClr val="bg1"/>
                </a:solidFill>
              </a:rPr>
              <a:t>Creiamo ponti con il prossimo e le altre organizzazioni</a:t>
            </a:r>
          </a:p>
          <a:p>
            <a:r>
              <a:rPr lang="it-IT" sz="2800" b="1" dirty="0">
                <a:solidFill>
                  <a:schemeClr val="bg1"/>
                </a:solidFill>
              </a:rPr>
              <a:t>Sosteniamo lo sforzo di chi ci ha preceduto</a:t>
            </a:r>
            <a:r>
              <a:rPr lang="it-IT" sz="2800" dirty="0">
                <a:solidFill>
                  <a:schemeClr val="bg1"/>
                </a:solidFill>
              </a:rPr>
              <a:t>:</a:t>
            </a:r>
          </a:p>
          <a:p>
            <a:r>
              <a:rPr lang="it-IT" sz="2800" dirty="0">
                <a:solidFill>
                  <a:schemeClr val="bg1"/>
                </a:solidFill>
              </a:rPr>
              <a:t>                    </a:t>
            </a:r>
            <a:r>
              <a:rPr lang="it-IT" sz="3200" b="1" dirty="0">
                <a:solidFill>
                  <a:schemeClr val="bg1"/>
                </a:solidFill>
              </a:rPr>
              <a:t>Continuità</a:t>
            </a:r>
            <a:r>
              <a:rPr lang="it-IT" sz="3600" b="1" dirty="0">
                <a:solidFill>
                  <a:schemeClr val="bg1"/>
                </a:solidFill>
              </a:rPr>
              <a:t>:</a:t>
            </a:r>
          </a:p>
          <a:p>
            <a:pPr marL="914400" lvl="1" indent="-457200">
              <a:buFont typeface="Arial" panose="020B0604020202020204" pitchFamily="34" charset="0"/>
              <a:buChar char="•"/>
            </a:pPr>
            <a:r>
              <a:rPr lang="it-IT" sz="3200" b="1" dirty="0" err="1">
                <a:solidFill>
                  <a:schemeClr val="bg1"/>
                </a:solidFill>
              </a:rPr>
              <a:t>Empowering</a:t>
            </a:r>
            <a:r>
              <a:rPr lang="it-IT" sz="3200" b="1" dirty="0">
                <a:solidFill>
                  <a:schemeClr val="bg1"/>
                </a:solidFill>
              </a:rPr>
              <a:t> Girl (Metha)</a:t>
            </a:r>
          </a:p>
          <a:p>
            <a:pPr marL="914400" lvl="1" indent="-457200">
              <a:buFont typeface="Arial" panose="020B0604020202020204" pitchFamily="34" charset="0"/>
              <a:buChar char="•"/>
            </a:pPr>
            <a:r>
              <a:rPr lang="it-IT" sz="3200" b="1" dirty="0">
                <a:solidFill>
                  <a:schemeClr val="bg1"/>
                </a:solidFill>
              </a:rPr>
              <a:t>Equità/Diversità/ Inclusione: DEI</a:t>
            </a:r>
          </a:p>
          <a:p>
            <a:pPr marL="914400" lvl="1" indent="-457200">
              <a:buFont typeface="Arial" panose="020B0604020202020204" pitchFamily="34" charset="0"/>
              <a:buChar char="•"/>
            </a:pPr>
            <a:r>
              <a:rPr lang="it-IT" sz="3200" b="1" dirty="0">
                <a:solidFill>
                  <a:schemeClr val="bg1"/>
                </a:solidFill>
              </a:rPr>
              <a:t>Priorità lotta alla Polio</a:t>
            </a:r>
          </a:p>
          <a:p>
            <a:pPr marL="914400" lvl="1" indent="-457200">
              <a:buFont typeface="Arial" panose="020B0604020202020204" pitchFamily="34" charset="0"/>
              <a:buChar char="•"/>
            </a:pPr>
            <a:r>
              <a:rPr lang="it-IT" sz="3200" b="1" dirty="0">
                <a:solidFill>
                  <a:schemeClr val="bg1"/>
                </a:solidFill>
              </a:rPr>
              <a:t>Rotary e Rotaract: Nuovi modi per collaborare</a:t>
            </a:r>
          </a:p>
          <a:p>
            <a:pPr marL="914400" lvl="1" indent="-457200">
              <a:buFont typeface="Arial" panose="020B0604020202020204" pitchFamily="34" charset="0"/>
              <a:buChar char="•"/>
            </a:pPr>
            <a:r>
              <a:rPr lang="it-IT" sz="3200" b="1" dirty="0">
                <a:solidFill>
                  <a:schemeClr val="bg1"/>
                </a:solidFill>
              </a:rPr>
              <a:t>Essere Agenti di Pace	</a:t>
            </a:r>
          </a:p>
          <a:p>
            <a:pPr lvl="1"/>
            <a:r>
              <a:rPr lang="it-IT" sz="2800" dirty="0">
                <a:solidFill>
                  <a:schemeClr val="bg1"/>
                </a:solidFill>
              </a:rPr>
              <a:t> </a:t>
            </a:r>
          </a:p>
          <a:p>
            <a:pPr lvl="1"/>
            <a:endParaRPr lang="it-IT" sz="2800" dirty="0">
              <a:solidFill>
                <a:schemeClr val="bg1"/>
              </a:solidFill>
            </a:endParaRPr>
          </a:p>
          <a:p>
            <a:pPr lvl="1"/>
            <a:endParaRPr lang="it-IT" sz="2800" dirty="0">
              <a:solidFill>
                <a:schemeClr val="bg1"/>
              </a:solidFill>
            </a:endParaRPr>
          </a:p>
        </p:txBody>
      </p:sp>
      <p:pic>
        <p:nvPicPr>
          <p:cNvPr id="12" name="Immagine 11" descr="Immagine che contiene persona, tuta&#10;&#10;Descrizione generata automaticamente">
            <a:extLst>
              <a:ext uri="{FF2B5EF4-FFF2-40B4-BE49-F238E27FC236}">
                <a16:creationId xmlns:a16="http://schemas.microsoft.com/office/drawing/2014/main" id="{79DA910D-EE97-4713-3223-FB9120EFE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991" y="1777789"/>
            <a:ext cx="3277657" cy="3116460"/>
          </a:xfrm>
          <a:prstGeom prst="rect">
            <a:avLst/>
          </a:prstGeom>
        </p:spPr>
      </p:pic>
    </p:spTree>
    <p:custDataLst>
      <p:tags r:id="rId1"/>
    </p:custDataLst>
    <p:extLst>
      <p:ext uri="{BB962C8B-B14F-4D97-AF65-F5344CB8AC3E}">
        <p14:creationId xmlns:p14="http://schemas.microsoft.com/office/powerpoint/2010/main" val="1185945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723983"/>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trike="noStrike" spc="-1" dirty="0">
                <a:solidFill>
                  <a:schemeClr val="bg1"/>
                </a:solidFill>
                <a:latin typeface="Calibri"/>
              </a:rPr>
              <a:t>TERMINI E MODALITA’ DI PRESENTAZIONE ?</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6389E543-2F0C-AD8C-28FE-C1A5D4DBB05C}"/>
              </a:ext>
            </a:extLst>
          </p:cNvPr>
          <p:cNvSpPr txBox="1"/>
          <p:nvPr/>
        </p:nvSpPr>
        <p:spPr>
          <a:xfrm>
            <a:off x="142240" y="946594"/>
            <a:ext cx="11785599" cy="4401205"/>
          </a:xfrm>
          <a:prstGeom prst="rect">
            <a:avLst/>
          </a:prstGeom>
          <a:noFill/>
        </p:spPr>
        <p:txBody>
          <a:bodyPr wrap="square">
            <a:spAutoFit/>
          </a:bodyPr>
          <a:lstStyle/>
          <a:p>
            <a:r>
              <a:rPr lang="it-IT" sz="2000" b="1" dirty="0">
                <a:highlight>
                  <a:srgbClr val="FFFF00"/>
                </a:highlight>
              </a:rPr>
              <a:t>La domanda deve essere presentata </a:t>
            </a:r>
            <a:r>
              <a:rPr lang="it-IT" sz="2800" b="1" dirty="0">
                <a:highlight>
                  <a:srgbClr val="FFFF00"/>
                </a:highlight>
              </a:rPr>
              <a:t>entro la data del 21 Maggio 2023 </a:t>
            </a:r>
            <a:r>
              <a:rPr lang="it-IT" dirty="0"/>
              <a:t>e, se approvata, il progetto potrà iniziare solo dopo aver ricevuto la sovvenzione della Rotary Foundation.</a:t>
            </a:r>
          </a:p>
          <a:p>
            <a:endParaRPr lang="it-IT" dirty="0"/>
          </a:p>
          <a:p>
            <a:r>
              <a:rPr lang="it-IT" dirty="0"/>
              <a:t> Modalità di presentazione:</a:t>
            </a:r>
          </a:p>
          <a:p>
            <a:r>
              <a:rPr lang="it-IT" dirty="0"/>
              <a:t> </a:t>
            </a:r>
            <a:r>
              <a:rPr lang="it-IT" dirty="0">
                <a:highlight>
                  <a:srgbClr val="FFFF00"/>
                </a:highlight>
              </a:rPr>
              <a:t>invio tramite e-mail in formato Word </a:t>
            </a:r>
            <a:r>
              <a:rPr lang="it-IT" dirty="0"/>
              <a:t>alla Sottocommissione Sovvenzioni della Rotary Foundation Distretto 2032 ai seguenti indirizzi: </a:t>
            </a:r>
          </a:p>
          <a:p>
            <a:r>
              <a:rPr lang="it-IT" dirty="0"/>
              <a:t>silvio.tavella@rotary2032.it e, in copia a </a:t>
            </a:r>
          </a:p>
          <a:p>
            <a:r>
              <a:rPr lang="it-IT" dirty="0">
                <a:hlinkClick r:id="rId4"/>
              </a:rPr>
              <a:t>fortunato.crovari@rotary2032.it</a:t>
            </a:r>
            <a:endParaRPr lang="it-IT" dirty="0"/>
          </a:p>
          <a:p>
            <a:endParaRPr lang="it-IT" dirty="0"/>
          </a:p>
          <a:p>
            <a:endParaRPr lang="it-IT" dirty="0"/>
          </a:p>
          <a:p>
            <a:r>
              <a:rPr lang="it-IT" dirty="0"/>
              <a:t> (Da completare a cura del Distretto) Domanda arrivata in data,</a:t>
            </a:r>
          </a:p>
          <a:p>
            <a:r>
              <a:rPr lang="it-IT" dirty="0"/>
              <a:t>Firme di approvazione Coordinatore </a:t>
            </a:r>
            <a:r>
              <a:rPr lang="it-IT" dirty="0" err="1"/>
              <a:t>Sottocomm</a:t>
            </a:r>
            <a:r>
              <a:rPr lang="it-IT" dirty="0"/>
              <a:t>. </a:t>
            </a:r>
            <a:r>
              <a:rPr lang="it-IT" dirty="0" err="1"/>
              <a:t>Sovv</a:t>
            </a:r>
            <a:r>
              <a:rPr lang="it-IT" dirty="0"/>
              <a:t>. F.R. Silvio Tavella </a:t>
            </a:r>
          </a:p>
          <a:p>
            <a:r>
              <a:rPr lang="it-IT" dirty="0"/>
              <a:t>Firma Presidente Comm. Distrettuale F.R. Fortunato Crovari</a:t>
            </a:r>
          </a:p>
          <a:p>
            <a:r>
              <a:rPr lang="it-IT" dirty="0"/>
              <a:t> Firma Governatore Distrettuale 2023-2024 Remo </a:t>
            </a:r>
            <a:r>
              <a:rPr lang="it-IT" dirty="0" err="1"/>
              <a:t>Gattiglia</a:t>
            </a:r>
            <a:r>
              <a:rPr lang="it-IT" dirty="0"/>
              <a:t> </a:t>
            </a:r>
          </a:p>
          <a:p>
            <a:r>
              <a:rPr lang="it-IT" dirty="0"/>
              <a:t>Firma Approvata come Sovvenzione Distrettuale Semplificata N°………. Non approvata per i seguenti motivi </a:t>
            </a:r>
          </a:p>
        </p:txBody>
      </p:sp>
    </p:spTree>
    <p:extLst>
      <p:ext uri="{BB962C8B-B14F-4D97-AF65-F5344CB8AC3E}">
        <p14:creationId xmlns:p14="http://schemas.microsoft.com/office/powerpoint/2010/main" val="2930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86451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3600" b="1" strike="noStrike" spc="-1" dirty="0">
                <a:solidFill>
                  <a:schemeClr val="bg1"/>
                </a:solidFill>
                <a:latin typeface="Calibri"/>
              </a:rPr>
              <a:t>VI) CHE COSA POSSO FINANZIARE E QUALI PROGETTI HANNO PRIORITA’ PER L’A.R. 2023-2024?</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4" name="CasellaDiTesto 3">
            <a:extLst>
              <a:ext uri="{FF2B5EF4-FFF2-40B4-BE49-F238E27FC236}">
                <a16:creationId xmlns:a16="http://schemas.microsoft.com/office/drawing/2014/main" id="{2119B20A-4111-B3E7-45DF-0CC298F1A652}"/>
              </a:ext>
            </a:extLst>
          </p:cNvPr>
          <p:cNvSpPr txBox="1"/>
          <p:nvPr/>
        </p:nvSpPr>
        <p:spPr>
          <a:xfrm>
            <a:off x="0" y="973123"/>
            <a:ext cx="12181839" cy="5016758"/>
          </a:xfrm>
          <a:prstGeom prst="rect">
            <a:avLst/>
          </a:prstGeom>
          <a:noFill/>
        </p:spPr>
        <p:txBody>
          <a:bodyPr wrap="square">
            <a:spAutoFit/>
          </a:bodyPr>
          <a:lstStyle/>
          <a:p>
            <a:r>
              <a:rPr lang="it-IT" sz="2000" dirty="0"/>
              <a:t>Rotary International Distretto 2032:  </a:t>
            </a:r>
            <a:r>
              <a:rPr lang="it-IT" sz="2000" b="1" u="sng" dirty="0"/>
              <a:t>Bando Sovvenzioni Distrettuali 2023/24 </a:t>
            </a:r>
          </a:p>
          <a:p>
            <a:r>
              <a:rPr lang="it-IT" sz="2000" b="1" dirty="0"/>
              <a:t>                                               </a:t>
            </a:r>
            <a:r>
              <a:rPr lang="it-IT" sz="2000" b="1" u="sng" dirty="0"/>
              <a:t>Regolamento di assegnazione</a:t>
            </a:r>
            <a:r>
              <a:rPr lang="it-IT" sz="2000" dirty="0"/>
              <a:t> </a:t>
            </a:r>
          </a:p>
          <a:p>
            <a:r>
              <a:rPr lang="it-IT" sz="2000" dirty="0"/>
              <a:t>Le sovvenzioni distrettuali finanziano progetti di minore portata, a breve termine, che rispondono a bisogni immediati nella vostra comunità o all’estero.</a:t>
            </a:r>
          </a:p>
          <a:p>
            <a:r>
              <a:rPr lang="it-IT" sz="2000" dirty="0"/>
              <a:t> Il Distretto 2032, aderendo al programma di Sovvenzioni Distrettuali della Fondazione Rotary, mette a disposizione fino al 50% del contributo FODD dell’anno per progetti d’importo singolo minimo di 5.000 US$. </a:t>
            </a:r>
          </a:p>
          <a:p>
            <a:r>
              <a:rPr lang="it-IT" sz="2000" dirty="0"/>
              <a:t>Di questi la somma a carico del/dei Club deve essere almeno pari al 50% del costo totale del progetto.</a:t>
            </a:r>
          </a:p>
          <a:p>
            <a:r>
              <a:rPr lang="it-IT" sz="2000" dirty="0"/>
              <a:t> Ogni Club capofila può presentare un massimo di due richieste di Sovvenzione.</a:t>
            </a:r>
          </a:p>
          <a:p>
            <a:r>
              <a:rPr lang="it-IT" sz="2000" dirty="0"/>
              <a:t> Il contributo distrettuale, assegnato su base competitiva, terrà conto delle seguenti priorità </a:t>
            </a:r>
          </a:p>
          <a:p>
            <a:pPr marL="342900" indent="-342900">
              <a:buAutoNum type="arabicPeriod"/>
            </a:pPr>
            <a:r>
              <a:rPr lang="it-IT" sz="2000" dirty="0"/>
              <a:t>Il/i club Rotary abbia/no regolarmente contribuito alle donazioni a favore dei Fondi della Rotary Foundation (per quanto stabilito per l’A.R. 2022-2023: minimo pro-capite </a:t>
            </a:r>
            <a:r>
              <a:rPr lang="it-IT" sz="2000" dirty="0">
                <a:highlight>
                  <a:srgbClr val="FFFF00"/>
                </a:highlight>
              </a:rPr>
              <a:t>110 EURO </a:t>
            </a:r>
            <a:r>
              <a:rPr lang="it-IT" sz="2000" dirty="0"/>
              <a:t>al Fondo Annuale Programmi, minimo 25 USD pro-capite al Fondo Polio Plus); il/i club Rotaract abbia/no regolarmente contribuito alle donazioni a favore dei Fondi della Rotary Foundation: versamento minimo </a:t>
            </a:r>
            <a:r>
              <a:rPr lang="it-IT" sz="2000" dirty="0">
                <a:highlight>
                  <a:srgbClr val="FFFF00"/>
                </a:highlight>
              </a:rPr>
              <a:t>100 euro a Club </a:t>
            </a:r>
            <a:r>
              <a:rPr lang="it-IT" sz="2000" dirty="0"/>
              <a:t>versati al Fondo Annuale programmi.</a:t>
            </a:r>
          </a:p>
          <a:p>
            <a:pPr marL="342900" indent="-342900">
              <a:buAutoNum type="arabicPeriod"/>
            </a:pPr>
            <a:r>
              <a:rPr lang="it-IT" sz="2000" dirty="0"/>
              <a:t> Realizzazione di Service con la partecipazione di più Club, </a:t>
            </a:r>
          </a:p>
          <a:p>
            <a:pPr marL="342900" indent="-342900">
              <a:buAutoNum type="arabicPeriod"/>
            </a:pPr>
            <a:r>
              <a:rPr lang="it-IT" sz="2000" dirty="0"/>
              <a:t> Destinazione del programma a favore delle 7 Aree di intervento previste dalla Rotary Foundation, </a:t>
            </a:r>
            <a:r>
              <a:rPr lang="it-IT" sz="2000" dirty="0">
                <a:highlight>
                  <a:srgbClr val="FFFF00"/>
                </a:highlight>
              </a:rPr>
              <a:t>incluse V.T.T.</a:t>
            </a:r>
            <a:r>
              <a:rPr lang="it-IT" sz="2000" dirty="0"/>
              <a:t> e Borse di Studio </a:t>
            </a:r>
          </a:p>
        </p:txBody>
      </p:sp>
    </p:spTree>
    <p:extLst>
      <p:ext uri="{BB962C8B-B14F-4D97-AF65-F5344CB8AC3E}">
        <p14:creationId xmlns:p14="http://schemas.microsoft.com/office/powerpoint/2010/main" val="41685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103143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3600" b="1" strike="noStrike" spc="-1" dirty="0">
                <a:solidFill>
                  <a:schemeClr val="bg1"/>
                </a:solidFill>
                <a:latin typeface="Calibri"/>
              </a:rPr>
              <a:t>VI) CHE COSA POSSO FINANZIARE E QUALI PROGETTI HANNO PRIORITA’ PER L’A.R. 2023-2024?</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4" name="CasellaDiTesto 3">
            <a:extLst>
              <a:ext uri="{FF2B5EF4-FFF2-40B4-BE49-F238E27FC236}">
                <a16:creationId xmlns:a16="http://schemas.microsoft.com/office/drawing/2014/main" id="{2119B20A-4111-B3E7-45DF-0CC298F1A652}"/>
              </a:ext>
            </a:extLst>
          </p:cNvPr>
          <p:cNvSpPr txBox="1"/>
          <p:nvPr/>
        </p:nvSpPr>
        <p:spPr>
          <a:xfrm>
            <a:off x="132080" y="1140052"/>
            <a:ext cx="12049759" cy="4708981"/>
          </a:xfrm>
          <a:prstGeom prst="rect">
            <a:avLst/>
          </a:prstGeom>
          <a:noFill/>
        </p:spPr>
        <p:txBody>
          <a:bodyPr wrap="square">
            <a:spAutoFit/>
          </a:bodyPr>
          <a:lstStyle/>
          <a:p>
            <a:r>
              <a:rPr lang="it-IT" sz="2000" dirty="0"/>
              <a:t>4. Redazione di un Piano di Comunicazione, preferibilmente condiviso con la Commissione Comunicazione ed Immagine Pubblica</a:t>
            </a:r>
          </a:p>
          <a:p>
            <a:r>
              <a:rPr lang="it-IT" sz="2000" dirty="0"/>
              <a:t> 5. Sostenibilità: effetti dell’intervento perduranti nel tempo verosimilmente senza ulteriore supporto economico.</a:t>
            </a:r>
          </a:p>
          <a:p>
            <a:r>
              <a:rPr lang="it-IT" sz="2000" dirty="0"/>
              <a:t> 6. Services che apportino benefici al maggior numero possibile di soggetti </a:t>
            </a:r>
          </a:p>
          <a:p>
            <a:r>
              <a:rPr lang="it-IT" sz="2000" dirty="0"/>
              <a:t>7. Services partecipativi che coinvolgano un congruo numero di Soci</a:t>
            </a:r>
          </a:p>
          <a:p>
            <a:r>
              <a:rPr lang="it-IT" sz="2000" dirty="0"/>
              <a:t> 8. Service ove i soci intervengano con le loro professionalità </a:t>
            </a:r>
          </a:p>
          <a:p>
            <a:r>
              <a:rPr lang="it-IT" sz="2000" dirty="0"/>
              <a:t>9. Sostanziale equilibrio delle quote apportate dai Club al Service presentato, in linea con quelle del club capofila </a:t>
            </a:r>
          </a:p>
          <a:p>
            <a:r>
              <a:rPr lang="it-IT" sz="2000" dirty="0"/>
              <a:t>10. Caricamento degli obiettivi su My Rotary nella sezione Rotary Club Central</a:t>
            </a:r>
          </a:p>
          <a:p>
            <a:r>
              <a:rPr lang="it-IT" sz="2000" dirty="0"/>
              <a:t> 11. Intervento richiesto al Distretto significativamente minoritario rispetto a quanto apportato dai club</a:t>
            </a:r>
          </a:p>
          <a:p>
            <a:endParaRPr lang="it-IT" sz="2000" dirty="0"/>
          </a:p>
          <a:p>
            <a:r>
              <a:rPr lang="it-IT" sz="2000" dirty="0"/>
              <a:t> </a:t>
            </a:r>
            <a:r>
              <a:rPr lang="it-IT" sz="2000" b="1" u="sng" dirty="0">
                <a:highlight>
                  <a:srgbClr val="FFFF00"/>
                </a:highlight>
              </a:rPr>
              <a:t>Non </a:t>
            </a:r>
            <a:r>
              <a:rPr lang="it-IT" sz="2000" dirty="0">
                <a:highlight>
                  <a:srgbClr val="FFFF00"/>
                </a:highlight>
              </a:rPr>
              <a:t>verranno prese in considerazione le seguenti richieste di sostegno: </a:t>
            </a:r>
          </a:p>
          <a:p>
            <a:r>
              <a:rPr lang="it-IT" sz="2000" dirty="0">
                <a:highlight>
                  <a:srgbClr val="FFFF00"/>
                </a:highlight>
              </a:rPr>
              <a:t>Erogazioni ad altre organizzazioni umanitarie (Onlus, ONG, altre Organizzazioni di Servizio);</a:t>
            </a:r>
          </a:p>
          <a:p>
            <a:r>
              <a:rPr lang="it-IT" sz="2000" dirty="0">
                <a:highlight>
                  <a:srgbClr val="FFFF00"/>
                </a:highlight>
              </a:rPr>
              <a:t>-   Forum, convegni, concerti ed analoghe iniziative; </a:t>
            </a:r>
          </a:p>
          <a:p>
            <a:pPr marL="285750" indent="-285750">
              <a:buFontTx/>
              <a:buChar char="-"/>
            </a:pPr>
            <a:r>
              <a:rPr lang="it-IT" sz="2000" dirty="0">
                <a:highlight>
                  <a:srgbClr val="FFFF00"/>
                </a:highlight>
              </a:rPr>
              <a:t>Restauri e ristrutturazioni; </a:t>
            </a:r>
          </a:p>
          <a:p>
            <a:pPr marL="285750" indent="-285750">
              <a:buFontTx/>
              <a:buChar char="-"/>
            </a:pPr>
            <a:r>
              <a:rPr lang="it-IT" sz="2000" dirty="0">
                <a:highlight>
                  <a:srgbClr val="FFFF00"/>
                </a:highlight>
              </a:rPr>
              <a:t> Attività per la raccolta di fondi;</a:t>
            </a:r>
          </a:p>
        </p:txBody>
      </p:sp>
    </p:spTree>
    <p:extLst>
      <p:ext uri="{BB962C8B-B14F-4D97-AF65-F5344CB8AC3E}">
        <p14:creationId xmlns:p14="http://schemas.microsoft.com/office/powerpoint/2010/main" val="127042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1031438"/>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3600" b="1" strike="noStrike" spc="-1" dirty="0">
                <a:solidFill>
                  <a:schemeClr val="bg1"/>
                </a:solidFill>
                <a:latin typeface="Calibri"/>
              </a:rPr>
              <a:t>VI) CHE COSA POSSO FINANZIARE E QUALI PROGETTI HANNO PRIORITA’ PER L’A.R. 2023-2024?</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7C075705-21BB-039F-3EFE-D2EFF10F65D3}"/>
              </a:ext>
            </a:extLst>
          </p:cNvPr>
          <p:cNvSpPr txBox="1"/>
          <p:nvPr/>
        </p:nvSpPr>
        <p:spPr>
          <a:xfrm>
            <a:off x="264160" y="1492928"/>
            <a:ext cx="11498878" cy="3785652"/>
          </a:xfrm>
          <a:prstGeom prst="rect">
            <a:avLst/>
          </a:prstGeom>
          <a:noFill/>
        </p:spPr>
        <p:txBody>
          <a:bodyPr wrap="square">
            <a:spAutoFit/>
          </a:bodyPr>
          <a:lstStyle/>
          <a:p>
            <a:r>
              <a:rPr lang="it-IT" sz="2000" dirty="0"/>
              <a:t>Condizione necessaria per l’accettazione delle domande è che il/i Club richiedente/i: </a:t>
            </a:r>
          </a:p>
          <a:p>
            <a:pPr marL="342900" indent="-342900">
              <a:buFontTx/>
              <a:buChar char="-"/>
            </a:pPr>
            <a:r>
              <a:rPr lang="it-IT" sz="2000" dirty="0"/>
              <a:t>sia/no qualificati (MOU regolarmente sottoscritto e consegnato e aver partecipato al seminario della RF),</a:t>
            </a:r>
          </a:p>
          <a:p>
            <a:pPr marL="342900" indent="-342900">
              <a:buFontTx/>
              <a:buChar char="-"/>
            </a:pPr>
            <a:r>
              <a:rPr lang="it-IT" sz="2000" dirty="0"/>
              <a:t>che le rendicontazioni finali delle precedenti assegnazioni siano state presentate tempestivamente entro il termine del 21/05/2023.</a:t>
            </a:r>
          </a:p>
          <a:p>
            <a:r>
              <a:rPr lang="it-IT" sz="2000" dirty="0"/>
              <a:t> Le </a:t>
            </a:r>
            <a:r>
              <a:rPr lang="it-IT" sz="2000" dirty="0">
                <a:highlight>
                  <a:srgbClr val="FFFF00"/>
                </a:highlight>
              </a:rPr>
              <a:t>domande</a:t>
            </a:r>
            <a:r>
              <a:rPr lang="it-IT" sz="2000" dirty="0"/>
              <a:t> dovranno:</a:t>
            </a:r>
          </a:p>
          <a:p>
            <a:pPr marL="342900" indent="-342900">
              <a:buFontTx/>
              <a:buChar char="-"/>
            </a:pPr>
            <a:r>
              <a:rPr lang="it-IT" sz="2000" dirty="0"/>
              <a:t> pervenire in formato word, utilizzando il modulo scaricabile dal sito distrettuale senza che questo venga modificato nella sua struttura ed indicando in particolare il dettaglio dell’attività svolta dai rotariani ed il numero delle persone coinvolte e beneficiarie. </a:t>
            </a:r>
          </a:p>
          <a:p>
            <a:pPr marL="342900" indent="-342900">
              <a:buFontTx/>
              <a:buChar char="-"/>
            </a:pPr>
            <a:r>
              <a:rPr lang="it-IT" sz="2000" dirty="0"/>
              <a:t> </a:t>
            </a:r>
            <a:r>
              <a:rPr lang="it-IT" sz="2000" dirty="0">
                <a:highlight>
                  <a:srgbClr val="FFFF00"/>
                </a:highlight>
              </a:rPr>
              <a:t>essere accompagnate da dichiarazione assenza conflitto interessi </a:t>
            </a:r>
          </a:p>
          <a:p>
            <a:pPr marL="342900" indent="-342900">
              <a:buFontTx/>
              <a:buChar char="-"/>
            </a:pPr>
            <a:r>
              <a:rPr lang="it-IT" sz="2000" dirty="0"/>
              <a:t>essere firmate dal/i Presidente/i dei Club coinvolti, dall’Assistente del Governatore competente, nonché dal soggetto che assume l’obbligo della rendicontazione finale ed inviate: Entro il 21 maggio 2023 a silvio.tavella@rotary2032.it e p.c. a fortunato.crovari@rotary2032.it</a:t>
            </a:r>
          </a:p>
        </p:txBody>
      </p:sp>
    </p:spTree>
    <p:extLst>
      <p:ext uri="{BB962C8B-B14F-4D97-AF65-F5344CB8AC3E}">
        <p14:creationId xmlns:p14="http://schemas.microsoft.com/office/powerpoint/2010/main" val="34036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917441"/>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3600" b="1" strike="noStrike" spc="-1" dirty="0">
                <a:solidFill>
                  <a:schemeClr val="bg1"/>
                </a:solidFill>
                <a:latin typeface="Calibri"/>
              </a:rPr>
              <a:t>VI) CHE COSA POSSO FINANZIARE E QUALI PROGETTI HANNO PRIORITA’ PER L’A.R. 2023-2024?</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3" name="CasellaDiTesto 2">
            <a:extLst>
              <a:ext uri="{FF2B5EF4-FFF2-40B4-BE49-F238E27FC236}">
                <a16:creationId xmlns:a16="http://schemas.microsoft.com/office/drawing/2014/main" id="{7C075705-21BB-039F-3EFE-D2EFF10F65D3}"/>
              </a:ext>
            </a:extLst>
          </p:cNvPr>
          <p:cNvSpPr txBox="1"/>
          <p:nvPr/>
        </p:nvSpPr>
        <p:spPr>
          <a:xfrm>
            <a:off x="0" y="973124"/>
            <a:ext cx="11763038" cy="4822978"/>
          </a:xfrm>
          <a:prstGeom prst="rect">
            <a:avLst/>
          </a:prstGeom>
          <a:noFill/>
        </p:spPr>
        <p:txBody>
          <a:bodyPr wrap="square">
            <a:spAutoFit/>
          </a:bodyPr>
          <a:lstStyle/>
          <a:p>
            <a:r>
              <a:rPr lang="it-IT" sz="2000" dirty="0"/>
              <a:t>Entro il 10 luglio 2023 il Governatore, unitamente al Presidente della Commissione Rotary Foundation e al Referente della Sottocommissione Sovvenzioni esamineranno le domande al fine dell’assegnazione dei fondi, del cui risultato sarà data immediata comunicazione ai Club richiedenti. </a:t>
            </a:r>
          </a:p>
          <a:p>
            <a:endParaRPr lang="it-IT" sz="2000" dirty="0"/>
          </a:p>
          <a:p>
            <a:r>
              <a:rPr lang="it-IT" sz="2000" dirty="0"/>
              <a:t>I service finanziati dovranno essere realizzati entro aprile 2024. </a:t>
            </a:r>
          </a:p>
          <a:p>
            <a:r>
              <a:rPr lang="it-IT" sz="2000" dirty="0"/>
              <a:t>Entro e non oltre il 26 maggio 2024 dovrà essere consegnata alla Sottocommissione Sovvenzioni la seguente documentazione: </a:t>
            </a:r>
          </a:p>
          <a:p>
            <a:pPr marL="342900" indent="-342900">
              <a:buFontTx/>
              <a:buChar char="-"/>
            </a:pPr>
            <a:r>
              <a:rPr lang="it-IT" sz="2000" dirty="0"/>
              <a:t>Rapporto finale del progetto su apposito modulo di rendicontazione </a:t>
            </a:r>
          </a:p>
          <a:p>
            <a:pPr marL="342900" indent="-342900">
              <a:buFontTx/>
              <a:buChar char="-"/>
            </a:pPr>
            <a:r>
              <a:rPr lang="it-IT" sz="2000" dirty="0"/>
              <a:t>Documentazione contabile attestante le spese effettuate </a:t>
            </a:r>
          </a:p>
          <a:p>
            <a:pPr marL="342900" indent="-342900">
              <a:buFontTx/>
              <a:buChar char="-"/>
            </a:pPr>
            <a:r>
              <a:rPr lang="it-IT" sz="2000" dirty="0"/>
              <a:t>Estratto del conto corrente dedicato </a:t>
            </a:r>
          </a:p>
          <a:p>
            <a:pPr marL="342900" indent="-342900">
              <a:buFontTx/>
              <a:buChar char="-"/>
            </a:pPr>
            <a:r>
              <a:rPr lang="it-IT" sz="2000" dirty="0"/>
              <a:t>Documentazione fotografica, relazione ed uscite sui media</a:t>
            </a:r>
          </a:p>
          <a:p>
            <a:pPr marL="342900" indent="-342900">
              <a:buFontTx/>
              <a:buChar char="-"/>
            </a:pPr>
            <a:r>
              <a:rPr lang="it-IT" sz="2000" dirty="0"/>
              <a:t>I sopraindicati criteri di presentazione, selezione e finanziamento sono stabiliti avendo presenti le linee guida della Fondazione Rotary. Per ulteriori informazioni potete cliccare sul link </a:t>
            </a:r>
            <a:r>
              <a:rPr lang="it-IT" sz="2000" dirty="0" err="1"/>
              <a:t>seguente:https</a:t>
            </a:r>
            <a:r>
              <a:rPr lang="it-IT" sz="2000" dirty="0"/>
              <a:t>://my-cms.rotary.org/</a:t>
            </a:r>
            <a:r>
              <a:rPr lang="it-IT" sz="2000" dirty="0" err="1"/>
              <a:t>it</a:t>
            </a:r>
            <a:r>
              <a:rPr lang="it-IT" sz="2000" dirty="0"/>
              <a:t>/</a:t>
            </a:r>
            <a:r>
              <a:rPr lang="it-IT" sz="2000" dirty="0" err="1"/>
              <a:t>document</a:t>
            </a:r>
            <a:r>
              <a:rPr lang="it-IT" sz="2000" dirty="0"/>
              <a:t>/terms-and-conditions-rotary-foundationdistrict-grants-and-global-grants Il Governatore </a:t>
            </a:r>
            <a:r>
              <a:rPr lang="it-IT" sz="2000" dirty="0" err="1"/>
              <a:t>a.r.</a:t>
            </a:r>
            <a:r>
              <a:rPr lang="it-IT" sz="2000" dirty="0"/>
              <a:t> 2023/24 Il D.R.F.C.C. </a:t>
            </a:r>
            <a:r>
              <a:rPr lang="it-IT" sz="2000" dirty="0" err="1"/>
              <a:t>a.r.</a:t>
            </a:r>
            <a:r>
              <a:rPr lang="it-IT" sz="2000" dirty="0"/>
              <a:t> 2022/25 Remo GATTIGLIA Fortunato CROVARI </a:t>
            </a:r>
          </a:p>
        </p:txBody>
      </p:sp>
    </p:spTree>
    <p:extLst>
      <p:ext uri="{BB962C8B-B14F-4D97-AF65-F5344CB8AC3E}">
        <p14:creationId xmlns:p14="http://schemas.microsoft.com/office/powerpoint/2010/main" val="389104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10160" y="55682"/>
            <a:ext cx="12192000" cy="917441"/>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en-US" sz="3600" b="1" strike="noStrike" spc="-1" dirty="0">
                <a:solidFill>
                  <a:schemeClr val="bg1"/>
                </a:solidFill>
                <a:latin typeface="Calibri"/>
              </a:rPr>
              <a:t>VI) AREE DI INTERVENTO:</a:t>
            </a: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898550"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b="1" dirty="0">
                <a:solidFill>
                  <a:srgbClr val="005DAC"/>
                </a:solidFill>
                <a:latin typeface="Arial" panose="020B0604020202020204" pitchFamily="34" charset="0"/>
                <a:cs typeface="Arial" panose="020B0604020202020204" pitchFamily="34" charset="0"/>
              </a:rPr>
              <a:t>Casale Monferrato (AL)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solidFill>
                <a:schemeClr val="bg1"/>
              </a:solidFill>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4" name="CasellaDiTesto 3">
            <a:extLst>
              <a:ext uri="{FF2B5EF4-FFF2-40B4-BE49-F238E27FC236}">
                <a16:creationId xmlns:a16="http://schemas.microsoft.com/office/drawing/2014/main" id="{EFF74DFF-3086-08A9-1B41-3897A653AE70}"/>
              </a:ext>
            </a:extLst>
          </p:cNvPr>
          <p:cNvSpPr txBox="1"/>
          <p:nvPr/>
        </p:nvSpPr>
        <p:spPr>
          <a:xfrm>
            <a:off x="101600" y="1056640"/>
            <a:ext cx="11643360" cy="4915505"/>
          </a:xfrm>
          <a:prstGeom prst="rect">
            <a:avLst/>
          </a:prstGeom>
          <a:noFill/>
        </p:spPr>
        <p:txBody>
          <a:bodyPr wrap="square">
            <a:spAutoFit/>
          </a:bodyPr>
          <a:lstStyle/>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PACE E PREVENZIONE/RISOLUZIONE DEI CONFLITTI</a:t>
            </a:r>
          </a:p>
          <a:p>
            <a:pPr algn="just" fontAlgn="base">
              <a:buFont typeface="Arial" panose="020B0604020202020204" pitchFamily="34" charset="0"/>
              <a:buChar char="•"/>
            </a:pPr>
            <a:endParaRPr lang="it-IT" sz="2800" b="0" i="0" dirty="0">
              <a:solidFill>
                <a:srgbClr val="0070C0"/>
              </a:solidFill>
              <a:effectLst/>
              <a:latin typeface="Open Sans" panose="020B0606030504020204" pitchFamily="34" charset="0"/>
            </a:endParaRPr>
          </a:p>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PREVENZIONE E CURA DELLE MALATTIE</a:t>
            </a:r>
          </a:p>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ACQUA E STRUTTURE IGIENICO-SANITARIE</a:t>
            </a:r>
          </a:p>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SALUTE MATERNA E INFANTILE</a:t>
            </a:r>
          </a:p>
          <a:p>
            <a:pPr algn="just" fontAlgn="base">
              <a:buFont typeface="Arial" panose="020B0604020202020204" pitchFamily="34" charset="0"/>
              <a:buChar char="•"/>
            </a:pPr>
            <a:endParaRPr lang="it-IT" sz="2800" b="0" i="0" dirty="0">
              <a:solidFill>
                <a:srgbClr val="0070C0"/>
              </a:solidFill>
              <a:effectLst/>
              <a:latin typeface="Open Sans" panose="020B0606030504020204" pitchFamily="34" charset="0"/>
            </a:endParaRPr>
          </a:p>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ALFABETIZZAZIONE E EDUCAZIONE DI BASE</a:t>
            </a:r>
          </a:p>
          <a:p>
            <a:pPr algn="just" fontAlgn="base">
              <a:buFont typeface="Arial" panose="020B0604020202020204" pitchFamily="34" charset="0"/>
              <a:buChar char="•"/>
            </a:pPr>
            <a:endParaRPr lang="it-IT" sz="2800" b="0" i="0" dirty="0">
              <a:solidFill>
                <a:srgbClr val="0070C0"/>
              </a:solidFill>
              <a:effectLst/>
              <a:latin typeface="Open Sans" panose="020B0606030504020204" pitchFamily="34" charset="0"/>
            </a:endParaRPr>
          </a:p>
          <a:p>
            <a:pPr algn="just" fontAlgn="base">
              <a:buFont typeface="Arial" panose="020B0604020202020204" pitchFamily="34" charset="0"/>
              <a:buChar char="•"/>
            </a:pPr>
            <a:r>
              <a:rPr lang="it-IT" sz="2800" b="0" i="0" dirty="0">
                <a:solidFill>
                  <a:srgbClr val="0070C0"/>
                </a:solidFill>
                <a:effectLst/>
                <a:latin typeface="Open Sans" panose="020B0606030504020204" pitchFamily="34" charset="0"/>
              </a:rPr>
              <a:t>SVILUPPO ECONOMICO E COMUNITARIO</a:t>
            </a:r>
          </a:p>
          <a:p>
            <a:pPr algn="just" fontAlgn="base">
              <a:buFont typeface="Arial" panose="020B0604020202020204" pitchFamily="34" charset="0"/>
              <a:buChar char="•"/>
            </a:pPr>
            <a:endParaRPr lang="it-IT" sz="2800" b="0" i="0" dirty="0">
              <a:solidFill>
                <a:srgbClr val="0070C0"/>
              </a:solidFill>
              <a:effectLst/>
              <a:latin typeface="Open Sans" panose="020B0606030504020204" pitchFamily="34" charset="0"/>
            </a:endParaRPr>
          </a:p>
          <a:p>
            <a:pPr algn="just" fontAlgn="base">
              <a:buFont typeface="Arial" panose="020B0604020202020204" pitchFamily="34" charset="0"/>
              <a:buChar char="•"/>
            </a:pPr>
            <a:r>
              <a:rPr lang="it-IT" sz="2800" dirty="0">
                <a:solidFill>
                  <a:srgbClr val="0070C0"/>
                </a:solidFill>
                <a:latin typeface="Open Sans" panose="020B0606030504020204" pitchFamily="34" charset="0"/>
              </a:rPr>
              <a:t>TUTELA DELL’ AMBIENTE</a:t>
            </a:r>
            <a:endParaRPr lang="it-IT" sz="2800" b="0" i="0" dirty="0">
              <a:solidFill>
                <a:srgbClr val="0070C0"/>
              </a:solidFill>
              <a:effectLst/>
              <a:latin typeface="Open Sans" panose="020B0606030504020204" pitchFamily="34" charset="0"/>
            </a:endParaRPr>
          </a:p>
        </p:txBody>
      </p:sp>
    </p:spTree>
    <p:extLst>
      <p:ext uri="{BB962C8B-B14F-4D97-AF65-F5344CB8AC3E}">
        <p14:creationId xmlns:p14="http://schemas.microsoft.com/office/powerpoint/2010/main" val="19276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IL PROGRAMMA SCAMBIO GIOVANI</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100" b="1" dirty="0">
                <a:solidFill>
                  <a:srgbClr val="005DAA"/>
                </a:solidFill>
              </a:rPr>
              <a:t>Willi Brignone, </a:t>
            </a:r>
            <a:r>
              <a:rPr lang="en-US" sz="3100" b="1" dirty="0" err="1">
                <a:solidFill>
                  <a:srgbClr val="005DAA"/>
                </a:solidFill>
              </a:rPr>
              <a:t>Presidente</a:t>
            </a:r>
            <a:r>
              <a:rPr lang="en-US" sz="3100" b="1" dirty="0">
                <a:solidFill>
                  <a:srgbClr val="005DAA"/>
                </a:solidFill>
              </a:rPr>
              <a:t> </a:t>
            </a:r>
            <a:r>
              <a:rPr lang="en-US" sz="3100" b="1" dirty="0" err="1">
                <a:solidFill>
                  <a:srgbClr val="005DAA"/>
                </a:solidFill>
              </a:rPr>
              <a:t>Commissione</a:t>
            </a:r>
            <a:r>
              <a:rPr lang="en-US" sz="3100" b="1" dirty="0">
                <a:solidFill>
                  <a:srgbClr val="005DAA"/>
                </a:solidFill>
              </a:rPr>
              <a:t> Distrettuale </a:t>
            </a:r>
            <a:r>
              <a:rPr lang="en-US" sz="3100" b="1" dirty="0" err="1">
                <a:solidFill>
                  <a:srgbClr val="005DAA"/>
                </a:solidFill>
              </a:rPr>
              <a:t>Nuove</a:t>
            </a:r>
            <a:r>
              <a:rPr lang="en-US" sz="3100" b="1" dirty="0">
                <a:solidFill>
                  <a:srgbClr val="005DAA"/>
                </a:solidFill>
              </a:rPr>
              <a:t> </a:t>
            </a:r>
            <a:r>
              <a:rPr lang="en-US" sz="3100" b="1" dirty="0" err="1">
                <a:solidFill>
                  <a:srgbClr val="005DAA"/>
                </a:solidFill>
              </a:rPr>
              <a:t>Generazioni</a:t>
            </a:r>
            <a:endParaRPr lang="en-US" sz="3100" b="1" dirty="0">
              <a:solidFill>
                <a:srgbClr val="005DAA"/>
              </a:solidFill>
            </a:endParaRP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28962" y="6036240"/>
            <a:ext cx="2789546"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a:t>
            </a:r>
          </a:p>
          <a:p>
            <a:r>
              <a:rPr lang="it-IT" sz="1400" dirty="0">
                <a:solidFill>
                  <a:schemeClr val="bg1"/>
                </a:solidFill>
                <a:latin typeface="Arial" panose="020B0604020202020204" pitchFamily="34" charset="0"/>
                <a:cs typeface="Arial" panose="020B0604020202020204" pitchFamily="34" charset="0"/>
              </a:rPr>
              <a:t>Casale Monferrato, 1 aprile 2023</a:t>
            </a:r>
          </a:p>
        </p:txBody>
      </p:sp>
    </p:spTree>
    <p:extLst>
      <p:ext uri="{BB962C8B-B14F-4D97-AF65-F5344CB8AC3E}">
        <p14:creationId xmlns:p14="http://schemas.microsoft.com/office/powerpoint/2010/main" val="154068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57C9E0A-3D41-4763-938B-8BBBA55CAE79}"/>
              </a:ext>
            </a:extLst>
          </p:cNvPr>
          <p:cNvSpPr/>
          <p:nvPr/>
        </p:nvSpPr>
        <p:spPr>
          <a:xfrm>
            <a:off x="0" y="-26895"/>
            <a:ext cx="12192000" cy="567467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Schema di visualizzazione immagini</a:t>
            </a:r>
          </a:p>
        </p:txBody>
      </p:sp>
      <p:pic>
        <p:nvPicPr>
          <p:cNvPr id="5" name="Immagine 4">
            <a:extLst>
              <a:ext uri="{FF2B5EF4-FFF2-40B4-BE49-F238E27FC236}">
                <a16:creationId xmlns:a16="http://schemas.microsoft.com/office/drawing/2014/main" id="{1D216EF9-81F6-333C-D0D8-7C5CA9285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9495"/>
            <a:ext cx="12192000" cy="158505"/>
          </a:xfrm>
          <a:prstGeom prst="rect">
            <a:avLst/>
          </a:prstGeom>
        </p:spPr>
      </p:pic>
      <p:sp>
        <p:nvSpPr>
          <p:cNvPr id="8" name="Rectangle 8">
            <a:extLst>
              <a:ext uri="{FF2B5EF4-FFF2-40B4-BE49-F238E27FC236}">
                <a16:creationId xmlns:a16="http://schemas.microsoft.com/office/drawing/2014/main" id="{6B8362FB-53AD-4553-AA26-90E0AC1B301A}"/>
              </a:ext>
            </a:extLst>
          </p:cNvPr>
          <p:cNvSpPr/>
          <p:nvPr/>
        </p:nvSpPr>
        <p:spPr>
          <a:xfrm>
            <a:off x="0" y="5457040"/>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2759" y="5860350"/>
            <a:ext cx="2789546"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a:t>
            </a:r>
          </a:p>
          <a:p>
            <a:r>
              <a:rPr lang="it-IT" sz="1400" dirty="0">
                <a:solidFill>
                  <a:schemeClr val="bg1"/>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018EF332-5B4C-B0A9-85C6-2AC3DFAD9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64857"/>
            <a:ext cx="7050813" cy="857927"/>
          </a:xfrm>
          <a:prstGeom prst="rect">
            <a:avLst/>
          </a:prstGeom>
        </p:spPr>
      </p:pic>
      <p:pic>
        <p:nvPicPr>
          <p:cNvPr id="9" name="Immagine 8">
            <a:extLst>
              <a:ext uri="{FF2B5EF4-FFF2-40B4-BE49-F238E27FC236}">
                <a16:creationId xmlns:a16="http://schemas.microsoft.com/office/drawing/2014/main" id="{0FFA734E-6C32-3567-FEDD-5BFDA7009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000" y="23144"/>
            <a:ext cx="9000000" cy="5383857"/>
          </a:xfrm>
          <a:prstGeom prst="rect">
            <a:avLst/>
          </a:prstGeom>
        </p:spPr>
      </p:pic>
      <p:pic>
        <p:nvPicPr>
          <p:cNvPr id="6" name="Immagine 5">
            <a:extLst>
              <a:ext uri="{FF2B5EF4-FFF2-40B4-BE49-F238E27FC236}">
                <a16:creationId xmlns:a16="http://schemas.microsoft.com/office/drawing/2014/main" id="{4D09A9C7-EBC1-88D2-E642-B23C80364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29" y="130222"/>
            <a:ext cx="1057343" cy="1080000"/>
          </a:xfrm>
          <a:prstGeom prst="rect">
            <a:avLst/>
          </a:prstGeom>
        </p:spPr>
      </p:pic>
      <p:pic>
        <p:nvPicPr>
          <p:cNvPr id="7" name="Immagine 6">
            <a:extLst>
              <a:ext uri="{FF2B5EF4-FFF2-40B4-BE49-F238E27FC236}">
                <a16:creationId xmlns:a16="http://schemas.microsoft.com/office/drawing/2014/main" id="{68336AB7-5B17-9C49-EBEB-3FA236047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923" y="1526147"/>
            <a:ext cx="1246154" cy="1080000"/>
          </a:xfrm>
          <a:prstGeom prst="rect">
            <a:avLst/>
          </a:prstGeom>
        </p:spPr>
      </p:pic>
      <p:pic>
        <p:nvPicPr>
          <p:cNvPr id="10" name="Immagine 9">
            <a:extLst>
              <a:ext uri="{FF2B5EF4-FFF2-40B4-BE49-F238E27FC236}">
                <a16:creationId xmlns:a16="http://schemas.microsoft.com/office/drawing/2014/main" id="{3CF3D5F3-93A9-FC81-EC6E-7CB1D21B2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503" y="2782858"/>
            <a:ext cx="1344035" cy="1080000"/>
          </a:xfrm>
          <a:prstGeom prst="rect">
            <a:avLst/>
          </a:prstGeom>
        </p:spPr>
      </p:pic>
      <p:pic>
        <p:nvPicPr>
          <p:cNvPr id="15" name="Immagine 14">
            <a:extLst>
              <a:ext uri="{FF2B5EF4-FFF2-40B4-BE49-F238E27FC236}">
                <a16:creationId xmlns:a16="http://schemas.microsoft.com/office/drawing/2014/main" id="{6EA22429-4261-CF09-E7FA-C55F24C6A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334" y="4119949"/>
            <a:ext cx="1173333" cy="1080000"/>
          </a:xfrm>
          <a:prstGeom prst="rect">
            <a:avLst/>
          </a:prstGeom>
        </p:spPr>
      </p:pic>
      <p:pic>
        <p:nvPicPr>
          <p:cNvPr id="11" name="Immagine 10">
            <a:extLst>
              <a:ext uri="{FF2B5EF4-FFF2-40B4-BE49-F238E27FC236}">
                <a16:creationId xmlns:a16="http://schemas.microsoft.com/office/drawing/2014/main" id="{F9FD95BF-8DE2-CDE2-B5DF-87A0583A8E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3462" y="-101885"/>
            <a:ext cx="1440000" cy="1440000"/>
          </a:xfrm>
          <a:prstGeom prst="rect">
            <a:avLst/>
          </a:prstGeom>
        </p:spPr>
      </p:pic>
      <p:pic>
        <p:nvPicPr>
          <p:cNvPr id="12" name="Immagine 11">
            <a:extLst>
              <a:ext uri="{FF2B5EF4-FFF2-40B4-BE49-F238E27FC236}">
                <a16:creationId xmlns:a16="http://schemas.microsoft.com/office/drawing/2014/main" id="{E447661D-E6FD-F654-B8D3-1C75AC9990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09740" y="1355194"/>
            <a:ext cx="958065" cy="1080000"/>
          </a:xfrm>
          <a:prstGeom prst="rect">
            <a:avLst/>
          </a:prstGeom>
        </p:spPr>
      </p:pic>
      <p:pic>
        <p:nvPicPr>
          <p:cNvPr id="21" name="Immagine 20">
            <a:extLst>
              <a:ext uri="{FF2B5EF4-FFF2-40B4-BE49-F238E27FC236}">
                <a16:creationId xmlns:a16="http://schemas.microsoft.com/office/drawing/2014/main" id="{FB7E1F06-DC9F-798B-4660-9940ACF854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3885" y="2782858"/>
            <a:ext cx="1549776" cy="864000"/>
          </a:xfrm>
          <a:prstGeom prst="rect">
            <a:avLst/>
          </a:prstGeom>
        </p:spPr>
      </p:pic>
      <p:pic>
        <p:nvPicPr>
          <p:cNvPr id="13" name="Immagine 12">
            <a:extLst>
              <a:ext uri="{FF2B5EF4-FFF2-40B4-BE49-F238E27FC236}">
                <a16:creationId xmlns:a16="http://schemas.microsoft.com/office/drawing/2014/main" id="{414BA8E4-6F86-5CD6-A696-C8E4E404C8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45167" y="4036318"/>
            <a:ext cx="922638" cy="1080000"/>
          </a:xfrm>
          <a:prstGeom prst="rect">
            <a:avLst/>
          </a:prstGeom>
        </p:spPr>
      </p:pic>
    </p:spTree>
    <p:extLst>
      <p:ext uri="{BB962C8B-B14F-4D97-AF65-F5344CB8AC3E}">
        <p14:creationId xmlns:p14="http://schemas.microsoft.com/office/powerpoint/2010/main" val="214450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Il Rotary Youth Exchange</a:t>
            </a: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557032"/>
            <a:ext cx="11180329" cy="707886"/>
          </a:xfrm>
          <a:prstGeom prst="rect">
            <a:avLst/>
          </a:prstGeom>
          <a:noFill/>
        </p:spPr>
        <p:txBody>
          <a:bodyPr wrap="square" rtlCol="0">
            <a:spAutoFit/>
          </a:bodyPr>
          <a:lstStyle/>
          <a:p>
            <a:pPr algn="ctr"/>
            <a:r>
              <a:rPr lang="it-IT" sz="2000" b="1" i="0" dirty="0">
                <a:solidFill>
                  <a:srgbClr val="00B0F0"/>
                </a:solidFill>
                <a:effectLst/>
                <a:latin typeface="Arial" panose="020B0604020202020204" pitchFamily="34" charset="0"/>
                <a:cs typeface="Arial" panose="020B0604020202020204" pitchFamily="34" charset="0"/>
              </a:rPr>
              <a:t>È un programma del Rotary International, che offre la possibilità ogni anno </a:t>
            </a:r>
          </a:p>
          <a:p>
            <a:pPr algn="ctr"/>
            <a:r>
              <a:rPr lang="it-IT" sz="2000" b="1" i="0" dirty="0">
                <a:solidFill>
                  <a:srgbClr val="00B0F0"/>
                </a:solidFill>
                <a:effectLst/>
                <a:latin typeface="Arial" panose="020B0604020202020204" pitchFamily="34" charset="0"/>
                <a:cs typeface="Arial" panose="020B0604020202020204" pitchFamily="34" charset="0"/>
              </a:rPr>
              <a:t>a migliaia di studenti di provare un’esperienza di vita all’estero</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pic>
        <p:nvPicPr>
          <p:cNvPr id="3" name="Immagine 2">
            <a:extLst>
              <a:ext uri="{FF2B5EF4-FFF2-40B4-BE49-F238E27FC236}">
                <a16:creationId xmlns:a16="http://schemas.microsoft.com/office/drawing/2014/main" id="{B5252FD6-8049-C55B-BD2D-17F10BC29A38}"/>
              </a:ext>
            </a:extLst>
          </p:cNvPr>
          <p:cNvPicPr>
            <a:picLocks noChangeAspect="1"/>
          </p:cNvPicPr>
          <p:nvPr/>
        </p:nvPicPr>
        <p:blipFill>
          <a:blip r:embed="rId4"/>
          <a:stretch>
            <a:fillRect/>
          </a:stretch>
        </p:blipFill>
        <p:spPr>
          <a:xfrm>
            <a:off x="0" y="1227313"/>
            <a:ext cx="12192000" cy="4403374"/>
          </a:xfrm>
          <a:prstGeom prst="rect">
            <a:avLst/>
          </a:prstGeom>
        </p:spPr>
      </p:pic>
    </p:spTree>
    <p:extLst>
      <p:ext uri="{BB962C8B-B14F-4D97-AF65-F5344CB8AC3E}">
        <p14:creationId xmlns:p14="http://schemas.microsoft.com/office/powerpoint/2010/main" val="407938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C650E78-8C22-0695-3FE4-47F25114C106}"/>
              </a:ext>
            </a:extLst>
          </p:cNvPr>
          <p:cNvPicPr>
            <a:picLocks noChangeAspect="1"/>
          </p:cNvPicPr>
          <p:nvPr/>
        </p:nvPicPr>
        <p:blipFill rotWithShape="1">
          <a:blip r:embed="rId2"/>
          <a:srcRect t="5237"/>
          <a:stretch/>
        </p:blipFill>
        <p:spPr>
          <a:xfrm>
            <a:off x="3214854" y="1140052"/>
            <a:ext cx="5762291" cy="4608000"/>
          </a:xfrm>
          <a:prstGeom prst="rect">
            <a:avLst/>
          </a:prstGeom>
        </p:spPr>
      </p:pic>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È una formidabile occasione per il Club</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Tree>
    <p:extLst>
      <p:ext uri="{BB962C8B-B14F-4D97-AF65-F5344CB8AC3E}">
        <p14:creationId xmlns:p14="http://schemas.microsoft.com/office/powerpoint/2010/main" val="64019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5" name="Subtitle 3">
            <a:extLst>
              <a:ext uri="{FF2B5EF4-FFF2-40B4-BE49-F238E27FC236}">
                <a16:creationId xmlns:a16="http://schemas.microsoft.com/office/drawing/2014/main" id="{A0CA2C3B-2400-8546-9129-3397E5BFDCA2}"/>
              </a:ext>
            </a:extLst>
          </p:cNvPr>
          <p:cNvSpPr txBox="1">
            <a:spLocks/>
          </p:cNvSpPr>
          <p:nvPr/>
        </p:nvSpPr>
        <p:spPr>
          <a:xfrm>
            <a:off x="-2000250" y="89256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it" sz="4800" b="1" i="0" u="none" baseline="0" dirty="0">
                <a:solidFill>
                  <a:schemeClr val="bg1"/>
                </a:solidFill>
                <a:latin typeface="Arial" panose="020B0604020202020204" pitchFamily="34" charset="0"/>
                <a:cs typeface="Arial" panose="020B0604020202020204" pitchFamily="34" charset="0"/>
              </a:rPr>
              <a:t>Presidente Internazionale</a:t>
            </a:r>
          </a:p>
        </p:txBody>
      </p:sp>
      <p:sp>
        <p:nvSpPr>
          <p:cNvPr id="11" name="Text Placeholder 6">
            <a:extLst>
              <a:ext uri="{FF2B5EF4-FFF2-40B4-BE49-F238E27FC236}">
                <a16:creationId xmlns:a16="http://schemas.microsoft.com/office/drawing/2014/main" id="{D8D50398-13B0-6D4F-900E-23CAD9343C1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rtl="0"/>
            <a:endParaRPr lang="it" sz="3600" b="1" dirty="0">
              <a:solidFill>
                <a:srgbClr val="DA1A5A"/>
              </a:solidFill>
              <a:latin typeface="Arial" panose="020B0604020202020204" pitchFamily="34" charset="0"/>
              <a:ea typeface="Arial" charset="0"/>
              <a:cs typeface="Arial" panose="020B0604020202020204" pitchFamily="34" charset="0"/>
            </a:endParaRPr>
          </a:p>
        </p:txBody>
      </p:sp>
      <p:sp>
        <p:nvSpPr>
          <p:cNvPr id="7" name="CasellaDiTesto 6">
            <a:extLst>
              <a:ext uri="{FF2B5EF4-FFF2-40B4-BE49-F238E27FC236}">
                <a16:creationId xmlns:a16="http://schemas.microsoft.com/office/drawing/2014/main" id="{03E21645-E292-F223-2745-853AB87D62E6}"/>
              </a:ext>
            </a:extLst>
          </p:cNvPr>
          <p:cNvSpPr txBox="1"/>
          <p:nvPr/>
        </p:nvSpPr>
        <p:spPr>
          <a:xfrm>
            <a:off x="4239491" y="1828047"/>
            <a:ext cx="7294005" cy="4524315"/>
          </a:xfrm>
          <a:prstGeom prst="rect">
            <a:avLst/>
          </a:prstGeom>
          <a:noFill/>
        </p:spPr>
        <p:txBody>
          <a:bodyPr wrap="square" rtlCol="0">
            <a:spAutoFit/>
          </a:bodyPr>
          <a:lstStyle/>
          <a:p>
            <a:r>
              <a:rPr lang="it-IT" sz="2800" b="0" i="0" dirty="0">
                <a:solidFill>
                  <a:schemeClr val="bg1"/>
                </a:solidFill>
                <a:effectLst/>
                <a:latin typeface="Open Sans" panose="020B0606030504020204" pitchFamily="34" charset="0"/>
              </a:rPr>
              <a:t>«</a:t>
            </a:r>
            <a:r>
              <a:rPr lang="it-IT" sz="2800" b="1" i="0" dirty="0">
                <a:solidFill>
                  <a:schemeClr val="bg1"/>
                </a:solidFill>
                <a:effectLst/>
                <a:latin typeface="Open Sans" panose="020B0606030504020204" pitchFamily="34" charset="0"/>
              </a:rPr>
              <a:t>Rinnovare la speranza</a:t>
            </a:r>
            <a:r>
              <a:rPr lang="it-IT" sz="2800" b="0" i="0" dirty="0">
                <a:solidFill>
                  <a:schemeClr val="bg1"/>
                </a:solidFill>
                <a:effectLst/>
                <a:latin typeface="Open Sans" panose="020B0606030504020204" pitchFamily="34" charset="0"/>
              </a:rPr>
              <a:t>, per aiutare il mondo a riprendersi dai conflitti distruttivi </a:t>
            </a:r>
            <a:r>
              <a:rPr lang="it-IT" sz="2800" b="1" i="0" dirty="0">
                <a:solidFill>
                  <a:schemeClr val="bg1"/>
                </a:solidFill>
                <a:effectLst/>
                <a:latin typeface="Open Sans" panose="020B0606030504020204" pitchFamily="34" charset="0"/>
              </a:rPr>
              <a:t>Realizzare un cambiamento duraturo per noi stessi»</a:t>
            </a:r>
          </a:p>
          <a:p>
            <a:r>
              <a:rPr lang="it-IT" sz="2800" b="0" i="0" dirty="0">
                <a:solidFill>
                  <a:schemeClr val="bg1"/>
                </a:solidFill>
                <a:effectLst/>
                <a:latin typeface="Open Sans" panose="020B0606030504020204" pitchFamily="34" charset="0"/>
              </a:rPr>
              <a:t>«</a:t>
            </a:r>
            <a:r>
              <a:rPr lang="it-IT" sz="2800" b="1" i="0" dirty="0">
                <a:solidFill>
                  <a:schemeClr val="bg1"/>
                </a:solidFill>
                <a:effectLst/>
                <a:latin typeface="Open Sans" panose="020B0606030504020204" pitchFamily="34" charset="0"/>
              </a:rPr>
              <a:t>Fare ciò che sappiamo fare meglio, </a:t>
            </a:r>
            <a:r>
              <a:rPr lang="it-IT" sz="2800" i="0" dirty="0">
                <a:solidFill>
                  <a:schemeClr val="bg1"/>
                </a:solidFill>
                <a:effectLst/>
                <a:latin typeface="Open Sans" panose="020B0606030504020204" pitchFamily="34" charset="0"/>
              </a:rPr>
              <a:t>rimanere</a:t>
            </a:r>
            <a:r>
              <a:rPr lang="it-IT" sz="2800" b="1" i="0" dirty="0">
                <a:solidFill>
                  <a:schemeClr val="bg1"/>
                </a:solidFill>
                <a:effectLst/>
                <a:latin typeface="Open Sans" panose="020B0606030504020204" pitchFamily="34" charset="0"/>
              </a:rPr>
              <a:t> aperti e disposti al cambiamento</a:t>
            </a:r>
            <a:r>
              <a:rPr lang="it-IT" sz="2800" b="0" i="0" dirty="0">
                <a:solidFill>
                  <a:schemeClr val="bg1"/>
                </a:solidFill>
                <a:effectLst/>
                <a:latin typeface="Open Sans" panose="020B0606030504020204" pitchFamily="34" charset="0"/>
              </a:rPr>
              <a:t>, e mantenere la nostra attenzione sulla </a:t>
            </a:r>
            <a:r>
              <a:rPr lang="it-IT" sz="2800" b="1" i="0" dirty="0">
                <a:solidFill>
                  <a:schemeClr val="bg1"/>
                </a:solidFill>
                <a:effectLst/>
                <a:latin typeface="Open Sans" panose="020B0606030504020204" pitchFamily="34" charset="0"/>
              </a:rPr>
              <a:t>costruzione della pace nel mondo e dentro di noi</a:t>
            </a:r>
            <a:r>
              <a:rPr lang="it-IT" sz="2800" b="0" i="0" dirty="0">
                <a:solidFill>
                  <a:schemeClr val="bg1"/>
                </a:solidFill>
                <a:effectLst/>
                <a:latin typeface="Open Sans" panose="020B0606030504020204" pitchFamily="34" charset="0"/>
              </a:rPr>
              <a:t>.                       </a:t>
            </a:r>
            <a:r>
              <a:rPr lang="it-IT" sz="2800" b="1" i="0" dirty="0">
                <a:solidFill>
                  <a:schemeClr val="bg1"/>
                </a:solidFill>
                <a:effectLst/>
                <a:latin typeface="Open Sans" panose="020B0606030504020204" pitchFamily="34" charset="0"/>
              </a:rPr>
              <a:t>In un mondo più pieno di </a:t>
            </a:r>
            <a:r>
              <a:rPr lang="it-IT" sz="3600" b="1" i="0" dirty="0">
                <a:solidFill>
                  <a:schemeClr val="bg1"/>
                </a:solidFill>
                <a:effectLst/>
                <a:latin typeface="Open Sans" panose="020B0606030504020204" pitchFamily="34" charset="0"/>
              </a:rPr>
              <a:t>Speranza</a:t>
            </a:r>
            <a:r>
              <a:rPr lang="it-IT" sz="2800" b="1" i="0" dirty="0">
                <a:solidFill>
                  <a:schemeClr val="bg1"/>
                </a:solidFill>
                <a:effectLst/>
                <a:latin typeface="Open Sans" panose="020B0606030504020204" pitchFamily="34" charset="0"/>
              </a:rPr>
              <a:t>».</a:t>
            </a:r>
            <a:endParaRPr lang="it-IT" sz="2800" b="1" dirty="0">
              <a:solidFill>
                <a:schemeClr val="bg1"/>
              </a:solidFill>
            </a:endParaRPr>
          </a:p>
        </p:txBody>
      </p:sp>
      <p:sp>
        <p:nvSpPr>
          <p:cNvPr id="2" name="CasellaDiTesto 1">
            <a:extLst>
              <a:ext uri="{FF2B5EF4-FFF2-40B4-BE49-F238E27FC236}">
                <a16:creationId xmlns:a16="http://schemas.microsoft.com/office/drawing/2014/main" id="{0B3CB095-92F3-0C62-51C3-168703A25712}"/>
              </a:ext>
            </a:extLst>
          </p:cNvPr>
          <p:cNvSpPr txBox="1"/>
          <p:nvPr/>
        </p:nvSpPr>
        <p:spPr>
          <a:xfrm>
            <a:off x="422759" y="5860350"/>
            <a:ext cx="2234651"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 23.24</a:t>
            </a:r>
          </a:p>
          <a:p>
            <a:r>
              <a:rPr lang="it-IT" sz="1400" dirty="0">
                <a:solidFill>
                  <a:schemeClr val="bg1"/>
                </a:solidFill>
                <a:latin typeface="Arial" panose="020B0604020202020204" pitchFamily="34" charset="0"/>
                <a:cs typeface="Arial" panose="020B0604020202020204" pitchFamily="34" charset="0"/>
              </a:rPr>
              <a:t>Casale M.to 1 Aprile 2023</a:t>
            </a:r>
          </a:p>
        </p:txBody>
      </p:sp>
      <p:pic>
        <p:nvPicPr>
          <p:cNvPr id="4" name="Immagine 3" descr="Immagine che contiene uomo, persona, occhiali, finestra&#10;&#10;Descrizione generata automaticamente">
            <a:extLst>
              <a:ext uri="{FF2B5EF4-FFF2-40B4-BE49-F238E27FC236}">
                <a16:creationId xmlns:a16="http://schemas.microsoft.com/office/drawing/2014/main" id="{617BF0BA-8FC3-1796-4E77-736AD4385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15" y="2195512"/>
            <a:ext cx="2234651" cy="2983374"/>
          </a:xfrm>
          <a:prstGeom prst="rect">
            <a:avLst/>
          </a:prstGeom>
        </p:spPr>
      </p:pic>
    </p:spTree>
    <p:custDataLst>
      <p:tags r:id="rId1"/>
    </p:custDataLst>
    <p:extLst>
      <p:ext uri="{BB962C8B-B14F-4D97-AF65-F5344CB8AC3E}">
        <p14:creationId xmlns:p14="http://schemas.microsoft.com/office/powerpoint/2010/main" val="43670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Il testimonial</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pic>
        <p:nvPicPr>
          <p:cNvPr id="4" name="Immagine 3">
            <a:extLst>
              <a:ext uri="{FF2B5EF4-FFF2-40B4-BE49-F238E27FC236}">
                <a16:creationId xmlns:a16="http://schemas.microsoft.com/office/drawing/2014/main" id="{F89E256A-47D3-EB98-DE24-E0062F6DB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62" y="1918600"/>
            <a:ext cx="2625773" cy="3600000"/>
          </a:xfrm>
          <a:prstGeom prst="rect">
            <a:avLst/>
          </a:prstGeom>
        </p:spPr>
      </p:pic>
      <p:sp>
        <p:nvSpPr>
          <p:cNvPr id="8" name="CasellaDiTesto 7">
            <a:extLst>
              <a:ext uri="{FF2B5EF4-FFF2-40B4-BE49-F238E27FC236}">
                <a16:creationId xmlns:a16="http://schemas.microsoft.com/office/drawing/2014/main" id="{C48AFA7B-52F9-2138-52AB-7A1830361031}"/>
              </a:ext>
            </a:extLst>
          </p:cNvPr>
          <p:cNvSpPr txBox="1"/>
          <p:nvPr/>
        </p:nvSpPr>
        <p:spPr>
          <a:xfrm>
            <a:off x="8427817" y="1862450"/>
            <a:ext cx="3274607" cy="954107"/>
          </a:xfrm>
          <a:prstGeom prst="rect">
            <a:avLst/>
          </a:prstGeom>
          <a:noFill/>
        </p:spPr>
        <p:txBody>
          <a:bodyPr wrap="square" rtlCol="0">
            <a:spAutoFit/>
          </a:bodyPr>
          <a:lstStyle/>
          <a:p>
            <a:r>
              <a:rPr lang="it-IT" sz="2800" b="1" i="0" dirty="0">
                <a:solidFill>
                  <a:srgbClr val="00B0F0"/>
                </a:solidFill>
                <a:effectLst/>
                <a:latin typeface="Arial" panose="020B0604020202020204" pitchFamily="34" charset="0"/>
                <a:cs typeface="Arial" panose="020B0604020202020204" pitchFamily="34" charset="0"/>
              </a:rPr>
              <a:t>Matthew</a:t>
            </a:r>
          </a:p>
          <a:p>
            <a:r>
              <a:rPr lang="it-IT" sz="2800" b="1" dirty="0">
                <a:solidFill>
                  <a:srgbClr val="00B0F0"/>
                </a:solidFill>
                <a:latin typeface="Arial" panose="020B0604020202020204" pitchFamily="34" charset="0"/>
                <a:cs typeface="Arial" panose="020B0604020202020204" pitchFamily="34" charset="0"/>
              </a:rPr>
              <a:t>McConaughey</a:t>
            </a:r>
            <a:endParaRPr lang="it-IT" sz="2800" b="1" i="0" dirty="0">
              <a:solidFill>
                <a:srgbClr val="00B0F0"/>
              </a:solidFill>
              <a:effectLst/>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16B7DC4F-2203-E28B-95BD-4F05004F2F36}"/>
              </a:ext>
            </a:extLst>
          </p:cNvPr>
          <p:cNvSpPr txBox="1"/>
          <p:nvPr/>
        </p:nvSpPr>
        <p:spPr>
          <a:xfrm>
            <a:off x="8427817" y="3050340"/>
            <a:ext cx="3186027" cy="1938992"/>
          </a:xfrm>
          <a:prstGeom prst="rect">
            <a:avLst/>
          </a:prstGeom>
          <a:noFill/>
        </p:spPr>
        <p:txBody>
          <a:bodyPr wrap="square" rtlCol="0">
            <a:spAutoFit/>
          </a:bodyPr>
          <a:lstStyle/>
          <a:p>
            <a:pPr algn="just">
              <a:spcBef>
                <a:spcPts val="1200"/>
              </a:spcBef>
            </a:pPr>
            <a:r>
              <a:rPr lang="it-IT" sz="2000" b="0" i="0" dirty="0">
                <a:solidFill>
                  <a:srgbClr val="002060"/>
                </a:solidFill>
                <a:effectLst/>
                <a:latin typeface="Arial" panose="020B0604020202020204" pitchFamily="34" charset="0"/>
                <a:cs typeface="Arial" panose="020B0604020202020204" pitchFamily="34" charset="0"/>
              </a:rPr>
              <a:t>Exchange </a:t>
            </a:r>
            <a:r>
              <a:rPr lang="it-IT" sz="2000" b="0" i="0" dirty="0" err="1">
                <a:solidFill>
                  <a:srgbClr val="002060"/>
                </a:solidFill>
                <a:effectLst/>
                <a:latin typeface="Arial" panose="020B0604020202020204" pitchFamily="34" charset="0"/>
                <a:cs typeface="Arial" panose="020B0604020202020204" pitchFamily="34" charset="0"/>
              </a:rPr>
              <a:t>student</a:t>
            </a:r>
            <a:r>
              <a:rPr lang="it-IT" sz="2000" b="0" i="0" dirty="0">
                <a:solidFill>
                  <a:srgbClr val="002060"/>
                </a:solidFill>
                <a:effectLst/>
                <a:latin typeface="Arial" panose="020B0604020202020204" pitchFamily="34" charset="0"/>
                <a:cs typeface="Arial" panose="020B0604020202020204" pitchFamily="34" charset="0"/>
              </a:rPr>
              <a:t> in Australia nel 1988</a:t>
            </a:r>
          </a:p>
          <a:p>
            <a:pPr algn="just">
              <a:spcBef>
                <a:spcPts val="1200"/>
              </a:spcBef>
            </a:pPr>
            <a:r>
              <a:rPr lang="it-IT" sz="1400" dirty="0">
                <a:solidFill>
                  <a:srgbClr val="002060"/>
                </a:solidFill>
                <a:latin typeface="Arial" panose="020B0604020202020204" pitchFamily="34" charset="0"/>
                <a:cs typeface="Arial" panose="020B0604020202020204" pitchFamily="34" charset="0"/>
              </a:rPr>
              <a:t>Fonte: </a:t>
            </a:r>
            <a:r>
              <a:rPr lang="it-IT" sz="1400" dirty="0">
                <a:solidFill>
                  <a:srgbClr val="002060"/>
                </a:solidFill>
                <a:latin typeface="Arial" panose="020B0604020202020204" pitchFamily="34" charset="0"/>
                <a:cs typeface="Arial" panose="020B0604020202020204" pitchFamily="34" charset="0"/>
                <a:hlinkClick r:id="rId5"/>
              </a:rPr>
              <a:t>https://www.dailymail.co.uk/tvshowbiz/article-2572586/Matthew-McConaugheys-Australian-family-members-speak-time.html</a:t>
            </a:r>
            <a:r>
              <a:rPr lang="it-IT" sz="1400" dirty="0">
                <a:solidFill>
                  <a:srgbClr val="002060"/>
                </a:solidFill>
                <a:latin typeface="Arial" panose="020B0604020202020204" pitchFamily="34" charset="0"/>
                <a:cs typeface="Arial" panose="020B0604020202020204" pitchFamily="34" charset="0"/>
              </a:rPr>
              <a:t> </a:t>
            </a:r>
          </a:p>
        </p:txBody>
      </p:sp>
      <p:pic>
        <p:nvPicPr>
          <p:cNvPr id="13" name="Immagine 12">
            <a:extLst>
              <a:ext uri="{FF2B5EF4-FFF2-40B4-BE49-F238E27FC236}">
                <a16:creationId xmlns:a16="http://schemas.microsoft.com/office/drawing/2014/main" id="{2BABC290-59E0-81B2-466C-FA80677F5CBE}"/>
              </a:ext>
            </a:extLst>
          </p:cNvPr>
          <p:cNvPicPr>
            <a:picLocks noChangeAspect="1"/>
          </p:cNvPicPr>
          <p:nvPr/>
        </p:nvPicPr>
        <p:blipFill>
          <a:blip r:embed="rId6"/>
          <a:stretch>
            <a:fillRect/>
          </a:stretch>
        </p:blipFill>
        <p:spPr>
          <a:xfrm>
            <a:off x="3866049" y="1864600"/>
            <a:ext cx="3843586" cy="3708000"/>
          </a:xfrm>
          <a:prstGeom prst="rect">
            <a:avLst/>
          </a:prstGeom>
        </p:spPr>
      </p:pic>
    </p:spTree>
    <p:extLst>
      <p:ext uri="{BB962C8B-B14F-4D97-AF65-F5344CB8AC3E}">
        <p14:creationId xmlns:p14="http://schemas.microsoft.com/office/powerpoint/2010/main" val="197904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La testimonial</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8" name="CasellaDiTesto 7">
            <a:extLst>
              <a:ext uri="{FF2B5EF4-FFF2-40B4-BE49-F238E27FC236}">
                <a16:creationId xmlns:a16="http://schemas.microsoft.com/office/drawing/2014/main" id="{C48AFA7B-52F9-2138-52AB-7A1830361031}"/>
              </a:ext>
            </a:extLst>
          </p:cNvPr>
          <p:cNvSpPr txBox="1"/>
          <p:nvPr/>
        </p:nvSpPr>
        <p:spPr>
          <a:xfrm>
            <a:off x="4162018" y="1468655"/>
            <a:ext cx="3274607" cy="523220"/>
          </a:xfrm>
          <a:prstGeom prst="rect">
            <a:avLst/>
          </a:prstGeom>
          <a:noFill/>
        </p:spPr>
        <p:txBody>
          <a:bodyPr wrap="square" rtlCol="0">
            <a:spAutoFit/>
          </a:bodyPr>
          <a:lstStyle/>
          <a:p>
            <a:r>
              <a:rPr lang="it-IT" sz="2800" b="1" i="0" dirty="0">
                <a:solidFill>
                  <a:srgbClr val="00B0F0"/>
                </a:solidFill>
                <a:effectLst/>
                <a:latin typeface="Arial" panose="020B0604020202020204" pitchFamily="34" charset="0"/>
                <a:cs typeface="Arial" panose="020B0604020202020204" pitchFamily="34" charset="0"/>
              </a:rPr>
              <a:t>Simona Marchese</a:t>
            </a:r>
          </a:p>
        </p:txBody>
      </p:sp>
      <p:sp>
        <p:nvSpPr>
          <p:cNvPr id="11" name="CasellaDiTesto 10">
            <a:extLst>
              <a:ext uri="{FF2B5EF4-FFF2-40B4-BE49-F238E27FC236}">
                <a16:creationId xmlns:a16="http://schemas.microsoft.com/office/drawing/2014/main" id="{16B7DC4F-2203-E28B-95BD-4F05004F2F36}"/>
              </a:ext>
            </a:extLst>
          </p:cNvPr>
          <p:cNvSpPr txBox="1"/>
          <p:nvPr/>
        </p:nvSpPr>
        <p:spPr>
          <a:xfrm>
            <a:off x="4162018" y="2040803"/>
            <a:ext cx="7841385" cy="3477875"/>
          </a:xfrm>
          <a:prstGeom prst="rect">
            <a:avLst/>
          </a:prstGeom>
          <a:noFill/>
        </p:spPr>
        <p:txBody>
          <a:bodyPr wrap="square" rtlCol="0">
            <a:spAutoFit/>
          </a:bodyPr>
          <a:lstStyle/>
          <a:p>
            <a:pPr algn="just"/>
            <a:r>
              <a:rPr lang="it-IT" sz="2000" b="0" i="0" dirty="0">
                <a:solidFill>
                  <a:srgbClr val="002060"/>
                </a:solidFill>
                <a:effectLst/>
                <a:latin typeface="Arial" panose="020B0604020202020204" pitchFamily="34" charset="0"/>
                <a:cs typeface="Arial" panose="020B0604020202020204" pitchFamily="34" charset="0"/>
              </a:rPr>
              <a:t>• Exchange </a:t>
            </a:r>
            <a:r>
              <a:rPr lang="it-IT" sz="2000" b="0" i="0" dirty="0" err="1">
                <a:solidFill>
                  <a:srgbClr val="002060"/>
                </a:solidFill>
                <a:effectLst/>
                <a:latin typeface="Arial" panose="020B0604020202020204" pitchFamily="34" charset="0"/>
                <a:cs typeface="Arial" panose="020B0604020202020204" pitchFamily="34" charset="0"/>
              </a:rPr>
              <a:t>student</a:t>
            </a:r>
            <a:r>
              <a:rPr lang="it-IT" sz="2000" b="0" i="0" dirty="0">
                <a:solidFill>
                  <a:srgbClr val="002060"/>
                </a:solidFill>
                <a:effectLst/>
                <a:latin typeface="Arial" panose="020B0604020202020204" pitchFamily="34" charset="0"/>
                <a:cs typeface="Arial" panose="020B0604020202020204" pitchFamily="34" charset="0"/>
              </a:rPr>
              <a:t> in Canada AR 2016-2017</a:t>
            </a:r>
          </a:p>
          <a:p>
            <a:pPr algn="just"/>
            <a:r>
              <a:rPr lang="it-IT" sz="2000" dirty="0">
                <a:solidFill>
                  <a:srgbClr val="002060"/>
                </a:solidFill>
                <a:latin typeface="Arial" panose="020B0604020202020204" pitchFamily="34" charset="0"/>
                <a:cs typeface="Arial" panose="020B0604020202020204" pitchFamily="34" charset="0"/>
              </a:rPr>
              <a:t>• Università Bocconi: </a:t>
            </a:r>
            <a:r>
              <a:rPr lang="it-IT" sz="2000" dirty="0" err="1">
                <a:solidFill>
                  <a:srgbClr val="002060"/>
                </a:solidFill>
                <a:latin typeface="Arial" panose="020B0604020202020204" pitchFamily="34" charset="0"/>
                <a:cs typeface="Arial" panose="020B0604020202020204" pitchFamily="34" charset="0"/>
              </a:rPr>
              <a:t>Bachelor’s</a:t>
            </a:r>
            <a:r>
              <a:rPr lang="it-IT" sz="2000" dirty="0">
                <a:solidFill>
                  <a:srgbClr val="002060"/>
                </a:solidFill>
                <a:latin typeface="Arial" panose="020B0604020202020204" pitchFamily="34" charset="0"/>
                <a:cs typeface="Arial" panose="020B0604020202020204" pitchFamily="34" charset="0"/>
              </a:rPr>
              <a:t> degree 110/110 </a:t>
            </a:r>
            <a:r>
              <a:rPr lang="it-IT" sz="2000" dirty="0" err="1">
                <a:solidFill>
                  <a:srgbClr val="002060"/>
                </a:solidFill>
                <a:latin typeface="Arial" panose="020B0604020202020204" pitchFamily="34" charset="0"/>
                <a:cs typeface="Arial" panose="020B0604020202020204" pitchFamily="34" charset="0"/>
              </a:rPr>
              <a:t>cum</a:t>
            </a:r>
            <a:r>
              <a:rPr lang="it-IT" sz="2000" dirty="0">
                <a:solidFill>
                  <a:srgbClr val="002060"/>
                </a:solidFill>
                <a:latin typeface="Arial" panose="020B0604020202020204" pitchFamily="34" charset="0"/>
                <a:cs typeface="Arial" panose="020B0604020202020204" pitchFamily="34" charset="0"/>
              </a:rPr>
              <a:t> laude</a:t>
            </a:r>
          </a:p>
          <a:p>
            <a:pPr algn="just"/>
            <a:r>
              <a:rPr lang="it-IT" sz="2000" b="0" i="0" dirty="0">
                <a:solidFill>
                  <a:srgbClr val="002060"/>
                </a:solidFill>
                <a:effectLst/>
                <a:latin typeface="Arial" panose="020B0604020202020204" pitchFamily="34" charset="0"/>
                <a:cs typeface="Arial" panose="020B0604020202020204" pitchFamily="34" charset="0"/>
              </a:rPr>
              <a:t>• EDHEC Business School – </a:t>
            </a:r>
            <a:r>
              <a:rPr lang="it-IT" sz="2000" i="0" dirty="0">
                <a:solidFill>
                  <a:srgbClr val="002060"/>
                </a:solidFill>
                <a:effectLst/>
                <a:latin typeface="Arial" panose="020B0604020202020204" pitchFamily="34" charset="0"/>
                <a:cs typeface="Arial" panose="020B0604020202020204" pitchFamily="34" charset="0"/>
              </a:rPr>
              <a:t>Grande </a:t>
            </a:r>
            <a:r>
              <a:rPr lang="it-IT" sz="2000" i="0" cap="all" dirty="0">
                <a:solidFill>
                  <a:srgbClr val="002060"/>
                </a:solidFill>
                <a:effectLst/>
                <a:latin typeface="Arial" panose="020B0604020202020204" pitchFamily="34" charset="0"/>
                <a:cs typeface="Arial" panose="020B0604020202020204" pitchFamily="34" charset="0"/>
              </a:rPr>
              <a:t>É</a:t>
            </a:r>
            <a:r>
              <a:rPr lang="it-IT" sz="2000" i="0" dirty="0">
                <a:solidFill>
                  <a:srgbClr val="002060"/>
                </a:solidFill>
                <a:effectLst/>
                <a:latin typeface="Arial" panose="020B0604020202020204" pitchFamily="34" charset="0"/>
                <a:cs typeface="Arial" panose="020B0604020202020204" pitchFamily="34" charset="0"/>
              </a:rPr>
              <a:t>cole Program</a:t>
            </a:r>
          </a:p>
          <a:p>
            <a:pPr algn="just"/>
            <a:r>
              <a:rPr lang="it-IT" sz="2000" dirty="0">
                <a:solidFill>
                  <a:srgbClr val="002060"/>
                </a:solidFill>
                <a:latin typeface="Arial" panose="020B0604020202020204" pitchFamily="34" charset="0"/>
                <a:cs typeface="Arial" panose="020B0604020202020204" pitchFamily="34" charset="0"/>
              </a:rPr>
              <a:t>• </a:t>
            </a:r>
            <a:r>
              <a:rPr lang="it-IT" sz="2000" i="0" dirty="0">
                <a:solidFill>
                  <a:srgbClr val="002060"/>
                </a:solidFill>
                <a:effectLst/>
                <a:latin typeface="Arial" panose="020B0604020202020204" pitchFamily="34" charset="0"/>
                <a:cs typeface="Arial" panose="020B0604020202020204" pitchFamily="34" charset="0"/>
              </a:rPr>
              <a:t>Deutsche </a:t>
            </a:r>
            <a:r>
              <a:rPr lang="it-IT" sz="2000" i="0" dirty="0" err="1">
                <a:solidFill>
                  <a:srgbClr val="002060"/>
                </a:solidFill>
                <a:effectLst/>
                <a:latin typeface="Arial" panose="020B0604020202020204" pitchFamily="34" charset="0"/>
                <a:cs typeface="Arial" panose="020B0604020202020204" pitchFamily="34" charset="0"/>
              </a:rPr>
              <a:t>Beteiligungs</a:t>
            </a:r>
            <a:r>
              <a:rPr lang="it-IT" sz="2000" i="0" dirty="0">
                <a:solidFill>
                  <a:srgbClr val="002060"/>
                </a:solidFill>
                <a:effectLst/>
                <a:latin typeface="Arial" panose="020B0604020202020204" pitchFamily="34" charset="0"/>
                <a:cs typeface="Arial" panose="020B0604020202020204" pitchFamily="34" charset="0"/>
              </a:rPr>
              <a:t> AG Italia: Private Equity </a:t>
            </a:r>
            <a:r>
              <a:rPr lang="it-IT" sz="2000" b="0" i="0" dirty="0" err="1">
                <a:solidFill>
                  <a:srgbClr val="002060"/>
                </a:solidFill>
                <a:effectLst/>
                <a:latin typeface="Arial" panose="020B0604020202020204" pitchFamily="34" charset="0"/>
                <a:cs typeface="Arial" panose="020B0604020202020204" pitchFamily="34" charset="0"/>
              </a:rPr>
              <a:t>intern</a:t>
            </a:r>
            <a:endParaRPr lang="it-IT" sz="2000" b="0" i="0" dirty="0">
              <a:solidFill>
                <a:srgbClr val="002060"/>
              </a:solidFill>
              <a:effectLst/>
              <a:latin typeface="Arial" panose="020B0604020202020204" pitchFamily="34" charset="0"/>
              <a:cs typeface="Arial" panose="020B0604020202020204" pitchFamily="34" charset="0"/>
            </a:endParaRPr>
          </a:p>
          <a:p>
            <a:pPr algn="just"/>
            <a:r>
              <a:rPr lang="it-IT" sz="2000" dirty="0">
                <a:solidFill>
                  <a:srgbClr val="002060"/>
                </a:solidFill>
                <a:latin typeface="Arial" panose="020B0604020202020204" pitchFamily="34" charset="0"/>
                <a:cs typeface="Arial" panose="020B0604020202020204" pitchFamily="34" charset="0"/>
              </a:rPr>
              <a:t>• LGT Capital Partners: Incoming </a:t>
            </a:r>
            <a:r>
              <a:rPr lang="it-IT" sz="2000" b="0" i="0" dirty="0">
                <a:solidFill>
                  <a:srgbClr val="002060"/>
                </a:solidFill>
                <a:effectLst/>
                <a:latin typeface="Arial" panose="020B0604020202020204" pitchFamily="34" charset="0"/>
                <a:cs typeface="Arial" panose="020B0604020202020204" pitchFamily="34" charset="0"/>
              </a:rPr>
              <a:t>Private Equity </a:t>
            </a:r>
            <a:r>
              <a:rPr lang="it-IT" sz="2000" b="0" i="0" dirty="0" err="1">
                <a:solidFill>
                  <a:srgbClr val="002060"/>
                </a:solidFill>
                <a:effectLst/>
                <a:latin typeface="Arial" panose="020B0604020202020204" pitchFamily="34" charset="0"/>
                <a:cs typeface="Arial" panose="020B0604020202020204" pitchFamily="34" charset="0"/>
              </a:rPr>
              <a:t>intern</a:t>
            </a:r>
            <a:endParaRPr lang="it-IT" sz="2000" b="0" i="0" dirty="0">
              <a:solidFill>
                <a:srgbClr val="002060"/>
              </a:solidFill>
              <a:effectLst/>
              <a:latin typeface="Arial" panose="020B0604020202020204" pitchFamily="34" charset="0"/>
              <a:cs typeface="Arial" panose="020B0604020202020204" pitchFamily="34" charset="0"/>
            </a:endParaRPr>
          </a:p>
          <a:p>
            <a:pPr algn="just"/>
            <a:r>
              <a:rPr lang="it-IT" sz="2000" dirty="0">
                <a:solidFill>
                  <a:srgbClr val="002060"/>
                </a:solidFill>
                <a:latin typeface="Arial" panose="020B0604020202020204" pitchFamily="34" charset="0"/>
                <a:cs typeface="Arial" panose="020B0604020202020204" pitchFamily="34" charset="0"/>
              </a:rPr>
              <a:t>• </a:t>
            </a:r>
            <a:r>
              <a:rPr lang="it-IT" sz="2000" i="0" dirty="0" err="1">
                <a:solidFill>
                  <a:srgbClr val="002060"/>
                </a:solidFill>
                <a:effectLst/>
                <a:latin typeface="Arial" panose="020B0604020202020204" pitchFamily="34" charset="0"/>
                <a:cs typeface="Arial" panose="020B0604020202020204" pitchFamily="34" charset="0"/>
              </a:rPr>
              <a:t>Talos</a:t>
            </a:r>
            <a:r>
              <a:rPr lang="it-IT" sz="2000" i="0" dirty="0">
                <a:solidFill>
                  <a:srgbClr val="002060"/>
                </a:solidFill>
                <a:effectLst/>
                <a:latin typeface="Arial" panose="020B0604020202020204" pitchFamily="34" charset="0"/>
                <a:cs typeface="Arial" panose="020B0604020202020204" pitchFamily="34" charset="0"/>
              </a:rPr>
              <a:t> Finance Club</a:t>
            </a:r>
            <a:r>
              <a:rPr lang="it-IT" sz="2000" dirty="0">
                <a:solidFill>
                  <a:srgbClr val="002060"/>
                </a:solidFill>
                <a:latin typeface="Arial" panose="020B0604020202020204" pitchFamily="34" charset="0"/>
                <a:cs typeface="Arial" panose="020B0604020202020204" pitchFamily="34" charset="0"/>
              </a:rPr>
              <a:t>: </a:t>
            </a:r>
            <a:r>
              <a:rPr lang="en-US" sz="2000" i="0" dirty="0">
                <a:solidFill>
                  <a:srgbClr val="002060"/>
                </a:solidFill>
                <a:effectLst/>
                <a:latin typeface="Arial" panose="020B0604020202020204" pitchFamily="34" charset="0"/>
                <a:cs typeface="Arial" panose="020B0604020202020204" pitchFamily="34" charset="0"/>
              </a:rPr>
              <a:t>Co-Head of the Sustainable Finance Division</a:t>
            </a:r>
          </a:p>
          <a:p>
            <a:pPr algn="just"/>
            <a:r>
              <a:rPr lang="en-US" sz="2000" dirty="0">
                <a:solidFill>
                  <a:srgbClr val="002060"/>
                </a:solidFill>
                <a:latin typeface="Arial" panose="020B0604020202020204" pitchFamily="34" charset="0"/>
                <a:cs typeface="Arial" panose="020B0604020202020204" pitchFamily="34" charset="0"/>
              </a:rPr>
              <a:t>• Rotaract Club Savona: </a:t>
            </a:r>
            <a:r>
              <a:rPr lang="en-US" sz="2000" dirty="0" err="1">
                <a:solidFill>
                  <a:srgbClr val="002060"/>
                </a:solidFill>
                <a:latin typeface="Arial" panose="020B0604020202020204" pitchFamily="34" charset="0"/>
                <a:cs typeface="Arial" panose="020B0604020202020204" pitchFamily="34" charset="0"/>
              </a:rPr>
              <a:t>Presidente</a:t>
            </a:r>
            <a:r>
              <a:rPr lang="en-US" sz="2000" dirty="0">
                <a:solidFill>
                  <a:srgbClr val="002060"/>
                </a:solidFill>
                <a:latin typeface="Arial" panose="020B0604020202020204" pitchFamily="34" charset="0"/>
                <a:cs typeface="Arial" panose="020B0604020202020204" pitchFamily="34" charset="0"/>
              </a:rPr>
              <a:t> AR 2021-2022 e 2022-2023</a:t>
            </a:r>
          </a:p>
          <a:p>
            <a:pPr algn="just"/>
            <a:r>
              <a:rPr lang="en-US" sz="2000" dirty="0">
                <a:solidFill>
                  <a:srgbClr val="002060"/>
                </a:solidFill>
                <a:latin typeface="Arial" panose="020B0604020202020204" pitchFamily="34" charset="0"/>
                <a:cs typeface="Arial" panose="020B0604020202020204" pitchFamily="34" charset="0"/>
              </a:rPr>
              <a:t>• RAC D2023 </a:t>
            </a:r>
            <a:r>
              <a:rPr lang="en-US" sz="2000" dirty="0" err="1">
                <a:solidFill>
                  <a:srgbClr val="002060"/>
                </a:solidFill>
                <a:latin typeface="Arial" panose="020B0604020202020204" pitchFamily="34" charset="0"/>
                <a:cs typeface="Arial" panose="020B0604020202020204" pitchFamily="34" charset="0"/>
              </a:rPr>
              <a:t>Prefetto</a:t>
            </a:r>
            <a:r>
              <a:rPr lang="en-US" sz="2000" dirty="0">
                <a:solidFill>
                  <a:srgbClr val="002060"/>
                </a:solidFill>
                <a:latin typeface="Arial" panose="020B0604020202020204" pitchFamily="34" charset="0"/>
                <a:cs typeface="Arial" panose="020B0604020202020204" pitchFamily="34" charset="0"/>
              </a:rPr>
              <a:t> Distrettuale AR 2020-2021</a:t>
            </a:r>
          </a:p>
          <a:p>
            <a:pPr algn="just"/>
            <a:r>
              <a:rPr lang="en-US" sz="2000" dirty="0">
                <a:solidFill>
                  <a:srgbClr val="002060"/>
                </a:solidFill>
                <a:latin typeface="Arial" panose="020B0604020202020204" pitchFamily="34" charset="0"/>
                <a:cs typeface="Arial" panose="020B0604020202020204" pitchFamily="34" charset="0"/>
              </a:rPr>
              <a:t>• RAC D2023 DDZ Riviera Ponente Ligure AR 2023-2024</a:t>
            </a:r>
          </a:p>
          <a:p>
            <a:pPr algn="just"/>
            <a:r>
              <a:rPr lang="en-US" sz="2000" i="0" dirty="0">
                <a:solidFill>
                  <a:srgbClr val="002060"/>
                </a:solidFill>
                <a:effectLst/>
                <a:latin typeface="Arial" panose="020B0604020202020204" pitchFamily="34" charset="0"/>
                <a:cs typeface="Arial" panose="020B0604020202020204" pitchFamily="34" charset="0"/>
              </a:rPr>
              <a:t>• RI D2032 RYPEN Chairman AR 2022-2023</a:t>
            </a:r>
            <a:endParaRPr lang="en-US" sz="2000" dirty="0">
              <a:solidFill>
                <a:srgbClr val="002060"/>
              </a:solidFill>
              <a:latin typeface="Arial" panose="020B0604020202020204" pitchFamily="34" charset="0"/>
              <a:cs typeface="Arial" panose="020B0604020202020204" pitchFamily="34" charset="0"/>
            </a:endParaRPr>
          </a:p>
          <a:p>
            <a:pPr algn="just"/>
            <a:r>
              <a:rPr lang="en-US" sz="2000" i="0" dirty="0">
                <a:solidFill>
                  <a:srgbClr val="002060"/>
                </a:solidFill>
                <a:effectLst/>
                <a:latin typeface="Arial" panose="020B0604020202020204" pitchFamily="34" charset="0"/>
                <a:cs typeface="Arial" panose="020B0604020202020204" pitchFamily="34" charset="0"/>
              </a:rPr>
              <a:t>• </a:t>
            </a:r>
            <a:r>
              <a:rPr lang="en-US" sz="2000" b="1" i="0" dirty="0">
                <a:solidFill>
                  <a:srgbClr val="002060"/>
                </a:solidFill>
                <a:effectLst/>
                <a:latin typeface="Arial" panose="020B0604020202020204" pitchFamily="34" charset="0"/>
                <a:cs typeface="Arial" panose="020B0604020202020204" pitchFamily="34" charset="0"/>
              </a:rPr>
              <a:t>RI D2032 RYE Chairman AR 2023-2024</a:t>
            </a:r>
          </a:p>
        </p:txBody>
      </p:sp>
      <p:pic>
        <p:nvPicPr>
          <p:cNvPr id="3" name="Immagine 2">
            <a:extLst>
              <a:ext uri="{FF2B5EF4-FFF2-40B4-BE49-F238E27FC236}">
                <a16:creationId xmlns:a16="http://schemas.microsoft.com/office/drawing/2014/main" id="{9A3A595F-89BD-E063-8F5C-8F329D649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97" y="1469291"/>
            <a:ext cx="3858676" cy="4320000"/>
          </a:xfrm>
          <a:prstGeom prst="rect">
            <a:avLst/>
          </a:prstGeom>
        </p:spPr>
      </p:pic>
    </p:spTree>
    <p:extLst>
      <p:ext uri="{BB962C8B-B14F-4D97-AF65-F5344CB8AC3E}">
        <p14:creationId xmlns:p14="http://schemas.microsoft.com/office/powerpoint/2010/main" val="356411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Il </a:t>
            </a:r>
            <a:r>
              <a:rPr lang="en-US" sz="3600" b="1" dirty="0" err="1">
                <a:solidFill>
                  <a:schemeClr val="bg1"/>
                </a:solidFill>
                <a:latin typeface="Arial" panose="020B0604020202020204" pitchFamily="34" charset="0"/>
                <a:cs typeface="Arial" panose="020B0604020202020204" pitchFamily="34" charset="0"/>
              </a:rPr>
              <a:t>ruolo</a:t>
            </a:r>
            <a:r>
              <a:rPr lang="en-US" sz="3600" b="1" dirty="0">
                <a:solidFill>
                  <a:schemeClr val="bg1"/>
                </a:solidFill>
                <a:latin typeface="Arial" panose="020B0604020202020204" pitchFamily="34" charset="0"/>
                <a:cs typeface="Arial" panose="020B0604020202020204" pitchFamily="34" charset="0"/>
              </a:rPr>
              <a:t> del Club</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662730" y="2306501"/>
            <a:ext cx="10951798" cy="3170099"/>
          </a:xfrm>
          <a:prstGeom prst="rect">
            <a:avLst/>
          </a:prstGeom>
          <a:noFill/>
        </p:spPr>
        <p:txBody>
          <a:bodyPr wrap="square" rtlCol="0">
            <a:spAutoFit/>
          </a:bodyPr>
          <a:lstStyle/>
          <a:p>
            <a:pPr algn="just" fontAlgn="base"/>
            <a:r>
              <a:rPr lang="it-IT" sz="2000" b="0" i="0" dirty="0">
                <a:solidFill>
                  <a:srgbClr val="002060"/>
                </a:solidFill>
                <a:effectLst/>
                <a:latin typeface="Arial" panose="020B0604020202020204" pitchFamily="34" charset="0"/>
                <a:cs typeface="Arial" panose="020B0604020202020204" pitchFamily="34" charset="0"/>
              </a:rPr>
              <a:t>Il Rotary Club sponsor è l'attore rotariano principale dello Scambio Giovani: </a:t>
            </a:r>
            <a:r>
              <a:rPr lang="it-IT" sz="2000" i="0" dirty="0">
                <a:solidFill>
                  <a:srgbClr val="002060"/>
                </a:solidFill>
                <a:effectLst/>
                <a:latin typeface="Arial" panose="020B0604020202020204" pitchFamily="34" charset="0"/>
                <a:cs typeface="Arial" panose="020B0604020202020204" pitchFamily="34" charset="0"/>
              </a:rPr>
              <a:t>lo Scambio viene ufficialmente promosso da due Club</a:t>
            </a:r>
            <a:r>
              <a:rPr lang="it-IT" sz="2000" b="0" i="0" dirty="0">
                <a:solidFill>
                  <a:srgbClr val="002060"/>
                </a:solidFill>
                <a:effectLst/>
                <a:latin typeface="Arial" panose="020B0604020202020204" pitchFamily="34" charset="0"/>
                <a:cs typeface="Arial" panose="020B0604020202020204" pitchFamily="34" charset="0"/>
              </a:rPr>
              <a:t>, uno in Italia e uno all'estero, nell'ambito della loro piena autonomia decisionale, e non dai Distretti o dalle famiglie. </a:t>
            </a:r>
          </a:p>
          <a:p>
            <a:pPr algn="just" fontAlgn="base"/>
            <a:r>
              <a:rPr lang="it-IT" sz="2000" b="0" i="0" dirty="0">
                <a:solidFill>
                  <a:srgbClr val="002060"/>
                </a:solidFill>
                <a:effectLst/>
                <a:latin typeface="Arial" panose="020B0604020202020204" pitchFamily="34" charset="0"/>
                <a:cs typeface="Arial" panose="020B0604020202020204" pitchFamily="34" charset="0"/>
              </a:rPr>
              <a:t>I compiti, delicati e importanti, del Club italiano, supportati dalla Sottocommissione Scambio Giovani del Distretto 2032, sono:</a:t>
            </a:r>
          </a:p>
          <a:p>
            <a:pPr algn="just" fontAlgn="base">
              <a:buFont typeface="+mj-lt"/>
              <a:buAutoNum type="arabicPeriod"/>
            </a:pPr>
            <a:r>
              <a:rPr lang="it-IT" sz="2000" b="0" i="0" dirty="0">
                <a:solidFill>
                  <a:srgbClr val="002060"/>
                </a:solidFill>
                <a:effectLst/>
                <a:latin typeface="Arial" panose="020B0604020202020204" pitchFamily="34" charset="0"/>
                <a:cs typeface="Arial" panose="020B0604020202020204" pitchFamily="34" charset="0"/>
              </a:rPr>
              <a:t> Colloqui preliminari con i candidati e le famiglie per accertare che esistano le condizioni di base, anche logistiche, per partecipare allo Scambio Giovani.</a:t>
            </a:r>
          </a:p>
          <a:p>
            <a:pPr algn="just" fontAlgn="base">
              <a:buFont typeface="+mj-lt"/>
              <a:buAutoNum type="arabicPeriod"/>
            </a:pPr>
            <a:r>
              <a:rPr lang="it-IT" sz="2000" b="0" i="0" dirty="0">
                <a:solidFill>
                  <a:srgbClr val="002060"/>
                </a:solidFill>
                <a:effectLst/>
                <a:latin typeface="Arial" panose="020B0604020202020204" pitchFamily="34" charset="0"/>
                <a:cs typeface="Arial" panose="020B0604020202020204" pitchFamily="34" charset="0"/>
              </a:rPr>
              <a:t> Selezione dei candidati (</a:t>
            </a:r>
            <a:r>
              <a:rPr lang="it-IT" sz="2000" dirty="0" err="1">
                <a:solidFill>
                  <a:srgbClr val="002060"/>
                </a:solidFill>
                <a:latin typeface="Arial" panose="020B0604020202020204" pitchFamily="34" charset="0"/>
                <a:cs typeface="Arial" panose="020B0604020202020204" pitchFamily="34" charset="0"/>
              </a:rPr>
              <a:t>O</a:t>
            </a:r>
            <a:r>
              <a:rPr lang="it-IT" sz="2000" b="0" i="0" dirty="0" err="1">
                <a:solidFill>
                  <a:srgbClr val="002060"/>
                </a:solidFill>
                <a:effectLst/>
                <a:latin typeface="Arial" panose="020B0604020202020204" pitchFamily="34" charset="0"/>
                <a:cs typeface="Arial" panose="020B0604020202020204" pitchFamily="34" charset="0"/>
              </a:rPr>
              <a:t>utbound</a:t>
            </a:r>
            <a:r>
              <a:rPr lang="it-IT" sz="2000" b="0" i="0" dirty="0">
                <a:solidFill>
                  <a:srgbClr val="002060"/>
                </a:solidFill>
                <a:effectLst/>
                <a:latin typeface="Arial" panose="020B0604020202020204" pitchFamily="34" charset="0"/>
                <a:cs typeface="Arial" panose="020B0604020202020204" pitchFamily="34" charset="0"/>
              </a:rPr>
              <a:t> </a:t>
            </a:r>
            <a:r>
              <a:rPr lang="it-IT" sz="2000" b="0" i="0" dirty="0" err="1">
                <a:solidFill>
                  <a:srgbClr val="002060"/>
                </a:solidFill>
                <a:effectLst/>
                <a:latin typeface="Arial" panose="020B0604020202020204" pitchFamily="34" charset="0"/>
                <a:cs typeface="Arial" panose="020B0604020202020204" pitchFamily="34" charset="0"/>
              </a:rPr>
              <a:t>student</a:t>
            </a:r>
            <a:r>
              <a:rPr lang="it-IT" sz="2000" b="0" i="0" dirty="0">
                <a:solidFill>
                  <a:srgbClr val="002060"/>
                </a:solidFill>
                <a:effectLst/>
                <a:latin typeface="Arial" panose="020B0604020202020204" pitchFamily="34" charset="0"/>
                <a:cs typeface="Arial" panose="020B0604020202020204" pitchFamily="34" charset="0"/>
              </a:rPr>
              <a:t>) e loro presentazione al Distretto Rotary 2032.</a:t>
            </a:r>
          </a:p>
          <a:p>
            <a:pPr algn="just" fontAlgn="base">
              <a:buFont typeface="+mj-lt"/>
              <a:buAutoNum type="arabicPeriod"/>
            </a:pPr>
            <a:r>
              <a:rPr lang="it-IT" sz="2000" b="0" i="0" dirty="0">
                <a:solidFill>
                  <a:srgbClr val="002060"/>
                </a:solidFill>
                <a:effectLst/>
                <a:latin typeface="Arial" panose="020B0604020202020204" pitchFamily="34" charset="0"/>
                <a:cs typeface="Arial" panose="020B0604020202020204" pitchFamily="34" charset="0"/>
              </a:rPr>
              <a:t> Nomina di un Counselor, che assisterà lo studente straniero in arrivo (Inbound </a:t>
            </a:r>
            <a:r>
              <a:rPr lang="it-IT" sz="2000" b="0" i="0" dirty="0" err="1">
                <a:solidFill>
                  <a:srgbClr val="002060"/>
                </a:solidFill>
                <a:effectLst/>
                <a:latin typeface="Arial" panose="020B0604020202020204" pitchFamily="34" charset="0"/>
                <a:cs typeface="Arial" panose="020B0604020202020204" pitchFamily="34" charset="0"/>
              </a:rPr>
              <a:t>student</a:t>
            </a:r>
            <a:r>
              <a:rPr lang="it-IT" sz="2000" b="0" i="0" dirty="0">
                <a:solidFill>
                  <a:srgbClr val="002060"/>
                </a:solidFill>
                <a:effectLst/>
                <a:latin typeface="Arial" panose="020B0604020202020204" pitchFamily="34" charset="0"/>
                <a:cs typeface="Arial" panose="020B0604020202020204" pitchFamily="34" charset="0"/>
              </a:rPr>
              <a:t>).</a:t>
            </a:r>
          </a:p>
          <a:p>
            <a:pPr algn="just" fontAlgn="base">
              <a:buFont typeface="+mj-lt"/>
              <a:buAutoNum type="arabicPeriod"/>
            </a:pPr>
            <a:r>
              <a:rPr lang="it-IT" sz="2000" b="0" i="0" dirty="0">
                <a:solidFill>
                  <a:srgbClr val="002060"/>
                </a:solidFill>
                <a:effectLst/>
                <a:latin typeface="Arial" panose="020B0604020202020204" pitchFamily="34" charset="0"/>
                <a:cs typeface="Arial" panose="020B0604020202020204" pitchFamily="34" charset="0"/>
              </a:rPr>
              <a:t> Stanziamento della </a:t>
            </a:r>
            <a:r>
              <a:rPr lang="it-IT" sz="2000" b="0" dirty="0" err="1">
                <a:solidFill>
                  <a:srgbClr val="002060"/>
                </a:solidFill>
                <a:effectLst/>
                <a:latin typeface="Arial" panose="020B0604020202020204" pitchFamily="34" charset="0"/>
                <a:cs typeface="Arial" panose="020B0604020202020204" pitchFamily="34" charset="0"/>
              </a:rPr>
              <a:t>fee</a:t>
            </a:r>
            <a:r>
              <a:rPr lang="it-IT" sz="2000" b="0" i="0" dirty="0">
                <a:solidFill>
                  <a:srgbClr val="002060"/>
                </a:solidFill>
                <a:effectLst/>
                <a:latin typeface="Arial" panose="020B0604020202020204" pitchFamily="34" charset="0"/>
                <a:cs typeface="Arial" panose="020B0604020202020204" pitchFamily="34" charset="0"/>
              </a:rPr>
              <a:t> di sponsorizzazione a budget per ciascun studente sponsorizzato.</a:t>
            </a: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428962" y="1549498"/>
            <a:ext cx="11180329" cy="523220"/>
          </a:xfrm>
          <a:prstGeom prst="rect">
            <a:avLst/>
          </a:prstGeom>
          <a:noFill/>
        </p:spPr>
        <p:txBody>
          <a:bodyPr wrap="square" rtlCol="0">
            <a:spAutoFit/>
          </a:bodyPr>
          <a:lstStyle/>
          <a:p>
            <a:pPr algn="ctr"/>
            <a:r>
              <a:rPr lang="it-IT" sz="2800" b="1" i="0" dirty="0">
                <a:solidFill>
                  <a:srgbClr val="00B0F0"/>
                </a:solidFill>
                <a:effectLst/>
                <a:latin typeface="Arial" panose="020B0604020202020204" pitchFamily="34" charset="0"/>
                <a:cs typeface="Arial" panose="020B0604020202020204" pitchFamily="34" charset="0"/>
              </a:rPr>
              <a:t>È il vero attore della buona riuscita dell’esperienza</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Tree>
    <p:extLst>
      <p:ext uri="{BB962C8B-B14F-4D97-AF65-F5344CB8AC3E}">
        <p14:creationId xmlns:p14="http://schemas.microsoft.com/office/powerpoint/2010/main" val="363798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1195A087-9585-4D19-62DF-4AD969CDF0AE}"/>
              </a:ext>
            </a:extLst>
          </p:cNvPr>
          <p:cNvGraphicFramePr/>
          <p:nvPr/>
        </p:nvGraphicFramePr>
        <p:xfrm>
          <a:off x="387482" y="2226733"/>
          <a:ext cx="11231794" cy="364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8">
            <a:extLst>
              <a:ext uri="{FF2B5EF4-FFF2-40B4-BE49-F238E27FC236}">
                <a16:creationId xmlns:a16="http://schemas.microsoft.com/office/drawing/2014/main" id="{CB1C30E4-1815-4693-AC81-43D554F3279E}"/>
              </a:ext>
            </a:extLst>
          </p:cNvPr>
          <p:cNvSpPr/>
          <p:nvPr/>
        </p:nvSpPr>
        <p:spPr>
          <a:xfrm>
            <a:off x="0" y="16826"/>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Azioni chiave del Club nel LTEP</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graphicFrame>
        <p:nvGraphicFramePr>
          <p:cNvPr id="2" name="Segnaposto contenuto 3">
            <a:extLst>
              <a:ext uri="{FF2B5EF4-FFF2-40B4-BE49-F238E27FC236}">
                <a16:creationId xmlns:a16="http://schemas.microsoft.com/office/drawing/2014/main" id="{C82CF4F4-4B25-36DD-9454-96F54EF6F57D}"/>
              </a:ext>
            </a:extLst>
          </p:cNvPr>
          <p:cNvGraphicFramePr>
            <a:graphicFrameLocks/>
          </p:cNvGraphicFramePr>
          <p:nvPr/>
        </p:nvGraphicFramePr>
        <p:xfrm>
          <a:off x="387482" y="1206906"/>
          <a:ext cx="11501609" cy="12291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9075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Che </a:t>
            </a:r>
            <a:r>
              <a:rPr lang="en-US" sz="3600" b="1" dirty="0" err="1">
                <a:solidFill>
                  <a:schemeClr val="bg1"/>
                </a:solidFill>
                <a:latin typeface="Arial" panose="020B0604020202020204" pitchFamily="34" charset="0"/>
                <a:cs typeface="Arial" panose="020B0604020202020204" pitchFamily="34" charset="0"/>
              </a:rPr>
              <a:t>cosa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dovete</a:t>
            </a:r>
            <a:r>
              <a:rPr lang="en-US" sz="3600" b="1" dirty="0">
                <a:solidFill>
                  <a:schemeClr val="bg1"/>
                </a:solidFill>
                <a:latin typeface="Arial" panose="020B0604020202020204" pitchFamily="34" charset="0"/>
                <a:cs typeface="Arial" panose="020B0604020202020204" pitchFamily="34" charset="0"/>
              </a:rPr>
              <a:t> fare - 1</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662730" y="2093219"/>
            <a:ext cx="5187737" cy="3444854"/>
          </a:xfrm>
          <a:prstGeom prst="rect">
            <a:avLst/>
          </a:prstGeom>
          <a:noFill/>
          <a:ln>
            <a:solidFill>
              <a:srgbClr val="002060"/>
            </a:solidFill>
          </a:ln>
        </p:spPr>
        <p:txBody>
          <a:bodyPr wrap="square" rtlCol="0">
            <a:spAutoFit/>
          </a:bodyPr>
          <a:lstStyle/>
          <a:p>
            <a:pPr>
              <a:lnSpc>
                <a:spcPct val="107000"/>
              </a:lnSpc>
            </a:pPr>
            <a:endPar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Scaricate, leggete ed applicate la </a:t>
            </a:r>
          </a:p>
          <a:p>
            <a:pPr>
              <a:lnSpc>
                <a:spcPct val="107000"/>
              </a:lnSpc>
            </a:pPr>
            <a:r>
              <a:rPr lang="it-IT" sz="1800" b="1"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Guida del Rotary alla protezione dei giovani </a:t>
            </a:r>
          </a:p>
          <a:p>
            <a:pPr>
              <a:lnSpc>
                <a:spcPct val="107000"/>
              </a:lnSpc>
              <a:spcAft>
                <a:spcPts val="800"/>
              </a:spcAft>
            </a:pP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(vale per </a:t>
            </a:r>
            <a:r>
              <a:rPr lang="it-IT" sz="18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qualunque </a:t>
            </a:r>
            <a:r>
              <a:rPr lang="it-IT" sz="1800" i="1"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service</a:t>
            </a:r>
            <a:r>
              <a:rPr lang="it-IT" sz="18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abbia a che fare con i minori</a:t>
            </a: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non soltanto per il programma RYE)</a:t>
            </a:r>
          </a:p>
          <a:p>
            <a:pPr>
              <a:lnSpc>
                <a:spcPct val="107000"/>
              </a:lnSpc>
              <a:spcAft>
                <a:spcPts val="800"/>
              </a:spcAft>
            </a:pP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Fate pubblicità al programma (Soci, conoscenti, scuole…)</a:t>
            </a:r>
          </a:p>
          <a:p>
            <a:pPr>
              <a:lnSpc>
                <a:spcPct val="107000"/>
              </a:lnSpc>
              <a:spcAft>
                <a:spcPts val="800"/>
              </a:spcAft>
            </a:pP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Siate disponibili a sponsorizzare il programma</a:t>
            </a:r>
          </a:p>
          <a:p>
            <a:pPr>
              <a:lnSpc>
                <a:spcPct val="107000"/>
              </a:lnSpc>
              <a:spcAft>
                <a:spcPts val="800"/>
              </a:spcAft>
            </a:pPr>
            <a:r>
              <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Fate formazione</a:t>
            </a:r>
          </a:p>
          <a:p>
            <a:pPr>
              <a:lnSpc>
                <a:spcPct val="107000"/>
              </a:lnSpc>
              <a:spcAft>
                <a:spcPts val="800"/>
              </a:spcAft>
            </a:pPr>
            <a:endParaRPr lang="it-IT"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428962" y="1549498"/>
            <a:ext cx="11180329" cy="523220"/>
          </a:xfrm>
          <a:prstGeom prst="rect">
            <a:avLst/>
          </a:prstGeom>
          <a:noFill/>
        </p:spPr>
        <p:txBody>
          <a:bodyPr wrap="square" rtlCol="0">
            <a:spAutoFit/>
          </a:bodyPr>
          <a:lstStyle/>
          <a:p>
            <a:pPr algn="ctr"/>
            <a:r>
              <a:rPr lang="it-IT" sz="2800" b="1" i="0" dirty="0">
                <a:solidFill>
                  <a:srgbClr val="00B0F0"/>
                </a:solidFill>
                <a:effectLst/>
                <a:latin typeface="Arial" panose="020B0604020202020204" pitchFamily="34" charset="0"/>
                <a:cs typeface="Arial" panose="020B0604020202020204" pitchFamily="34" charset="0"/>
              </a:rPr>
              <a:t>Tutti i Club</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EBB55642-9BCF-9917-3EB7-BEFA8AA45B98}"/>
              </a:ext>
            </a:extLst>
          </p:cNvPr>
          <p:cNvSpPr txBox="1"/>
          <p:nvPr/>
        </p:nvSpPr>
        <p:spPr>
          <a:xfrm>
            <a:off x="6138287" y="2093219"/>
            <a:ext cx="5187737" cy="3423373"/>
          </a:xfrm>
          <a:prstGeom prst="rect">
            <a:avLst/>
          </a:prstGeom>
          <a:noFill/>
          <a:ln>
            <a:solidFill>
              <a:srgbClr val="002060"/>
            </a:solidFill>
          </a:ln>
        </p:spPr>
        <p:txBody>
          <a:bodyPr wrap="square" rtlCol="0">
            <a:spAutoFit/>
          </a:bodyPr>
          <a:lstStyle/>
          <a:p>
            <a:pPr>
              <a:lnSpc>
                <a:spcPct val="107000"/>
              </a:lnSpc>
              <a:spcAft>
                <a:spcPts val="800"/>
              </a:spcAft>
            </a:pPr>
            <a:endParaRPr lang="it-IT" sz="16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Se decidete di sponsorizzare il programma:</a:t>
            </a:r>
          </a:p>
          <a:p>
            <a:pPr>
              <a:lnSpc>
                <a:spcPct val="107000"/>
              </a:lnSpc>
              <a:spcAft>
                <a:spcPts val="800"/>
              </a:spcAft>
            </a:pPr>
            <a:endParaRPr lang="it-IT"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Stanziate il budget per la sponsorizzazione (circa 1000 € per LTEP, 0 € per STEP e CAMP)</a:t>
            </a:r>
          </a:p>
          <a:p>
            <a:pPr>
              <a:lnSpc>
                <a:spcPct val="107000"/>
              </a:lnSpc>
              <a:spcAft>
                <a:spcPts val="800"/>
              </a:spcAft>
            </a:pPr>
            <a:r>
              <a:rPr lang="it-IT"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Selezionate studenti motivati e famiglie ospitali</a:t>
            </a:r>
          </a:p>
          <a:p>
            <a:pPr>
              <a:lnSpc>
                <a:spcPct val="107000"/>
              </a:lnSpc>
              <a:spcAft>
                <a:spcPts val="800"/>
              </a:spcAft>
            </a:pPr>
            <a:r>
              <a:rPr lang="it-IT"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Registratevi sul portale </a:t>
            </a:r>
            <a:r>
              <a:rPr lang="it-IT"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Yehub</a:t>
            </a:r>
            <a:endParaRPr lang="it-IT"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Nominate il Counselor e lo YEO</a:t>
            </a:r>
          </a:p>
          <a:p>
            <a:pPr>
              <a:lnSpc>
                <a:spcPct val="107000"/>
              </a:lnSpc>
              <a:spcAft>
                <a:spcPts val="800"/>
              </a:spcAft>
            </a:pPr>
            <a:endParaRPr lang="it-IT"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466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Arial" panose="020B0604020202020204" pitchFamily="34" charset="0"/>
                <a:cs typeface="Arial" panose="020B0604020202020204" pitchFamily="34" charset="0"/>
              </a:rPr>
              <a:t>Che </a:t>
            </a:r>
            <a:r>
              <a:rPr lang="en-US" sz="3600" b="1" dirty="0" err="1">
                <a:solidFill>
                  <a:schemeClr val="bg1"/>
                </a:solidFill>
                <a:latin typeface="Arial" panose="020B0604020202020204" pitchFamily="34" charset="0"/>
                <a:cs typeface="Arial" panose="020B0604020202020204" pitchFamily="34" charset="0"/>
              </a:rPr>
              <a:t>cosa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dovete</a:t>
            </a:r>
            <a:r>
              <a:rPr lang="en-US" sz="3600" b="1" dirty="0">
                <a:solidFill>
                  <a:schemeClr val="bg1"/>
                </a:solidFill>
                <a:latin typeface="Arial" panose="020B0604020202020204" pitchFamily="34" charset="0"/>
                <a:cs typeface="Arial" panose="020B0604020202020204" pitchFamily="34" charset="0"/>
              </a:rPr>
              <a:t> fare - 2</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714705" y="2769686"/>
            <a:ext cx="5187737" cy="2713179"/>
          </a:xfrm>
          <a:prstGeom prst="rect">
            <a:avLst/>
          </a:prstGeom>
          <a:noFill/>
          <a:ln>
            <a:solidFill>
              <a:srgbClr val="002060"/>
            </a:solidFill>
          </a:ln>
        </p:spPr>
        <p:txBody>
          <a:bodyPr wrap="square" rtlCol="0">
            <a:spAutoFit/>
          </a:bodyPr>
          <a:lstStyle/>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Ricordate agli </a:t>
            </a:r>
            <a:r>
              <a:rPr lang="it-IT" sz="15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Outbound</a:t>
            </a: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la formazione a Brescia nel weekend 13-14 maggio</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Iscrivete gli Inbound a scuola per l’Anno Scolastico 2023-2024 (maggio)</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Accogliete gli Inbound all’arrivo (settembre)</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Pagate il materiale scolastico e le spese di trasporto casa/scuola</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Organizzate una riunione conviviale, durante la quale presentate gli Inbound ed il programma RYE ai Soci</a:t>
            </a:r>
            <a:endParaRPr lang="it-IT"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428962" y="1549498"/>
            <a:ext cx="11180329" cy="523220"/>
          </a:xfrm>
          <a:prstGeom prst="rect">
            <a:avLst/>
          </a:prstGeom>
          <a:noFill/>
        </p:spPr>
        <p:txBody>
          <a:bodyPr wrap="square" rtlCol="0">
            <a:spAutoFit/>
          </a:bodyPr>
          <a:lstStyle/>
          <a:p>
            <a:pPr algn="ctr"/>
            <a:r>
              <a:rPr lang="it-IT" sz="2800" b="1" dirty="0">
                <a:solidFill>
                  <a:srgbClr val="00B0F0"/>
                </a:solidFill>
                <a:latin typeface="Arial" panose="020B0604020202020204" pitchFamily="34" charset="0"/>
                <a:cs typeface="Arial" panose="020B0604020202020204" pitchFamily="34" charset="0"/>
              </a:rPr>
              <a:t>I</a:t>
            </a:r>
            <a:r>
              <a:rPr lang="it-IT" sz="2800" b="1" i="0" dirty="0">
                <a:solidFill>
                  <a:srgbClr val="00B0F0"/>
                </a:solidFill>
                <a:effectLst/>
                <a:latin typeface="Arial" panose="020B0604020202020204" pitchFamily="34" charset="0"/>
                <a:cs typeface="Arial" panose="020B0604020202020204" pitchFamily="34" charset="0"/>
              </a:rPr>
              <a:t> Club che sponsorizzano uno scambio</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2" name="CasellaDiTesto 1">
            <a:extLst>
              <a:ext uri="{FF2B5EF4-FFF2-40B4-BE49-F238E27FC236}">
                <a16:creationId xmlns:a16="http://schemas.microsoft.com/office/drawing/2014/main" id="{EBB55642-9BCF-9917-3EB7-BEFA8AA45B98}"/>
              </a:ext>
            </a:extLst>
          </p:cNvPr>
          <p:cNvSpPr txBox="1"/>
          <p:nvPr/>
        </p:nvSpPr>
        <p:spPr>
          <a:xfrm>
            <a:off x="6138287" y="2769686"/>
            <a:ext cx="5187737" cy="2707664"/>
          </a:xfrm>
          <a:prstGeom prst="rect">
            <a:avLst/>
          </a:prstGeom>
          <a:noFill/>
          <a:ln>
            <a:solidFill>
              <a:srgbClr val="002060"/>
            </a:solidFill>
          </a:ln>
        </p:spPr>
        <p:txBody>
          <a:bodyPr wrap="square" rtlCol="0">
            <a:spAutoFit/>
          </a:bodyPr>
          <a:lstStyle/>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Corrispondete la paghetta mensile</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Invitate regolarmente gli Inbound alle riunioni e coinvolgeteli nelle attività di </a:t>
            </a:r>
            <a:r>
              <a:rPr lang="it-IT" sz="1500" i="1"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service</a:t>
            </a:r>
            <a:endPar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Inserite gli Inbound nell’</a:t>
            </a:r>
            <a:r>
              <a:rPr lang="it-IT" sz="15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Interact</a:t>
            </a: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o nel Rotaract</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Monitorate lo scambio: tenetevi in contatto con Inbound e </a:t>
            </a:r>
            <a:r>
              <a:rPr lang="it-IT" sz="15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Outbound</a:t>
            </a: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verificate che si trovino bene nelle famiglie ospitanti, raccogliete opinioni e commenti</a:t>
            </a:r>
          </a:p>
          <a:p>
            <a:pPr>
              <a:lnSpc>
                <a:spcPct val="107000"/>
              </a:lnSpc>
              <a:spcAft>
                <a:spcPts val="800"/>
              </a:spcAft>
            </a:pP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Non perdete di vista i Rebound e le loro famiglie: sono potenziali Soci di </a:t>
            </a:r>
            <a:r>
              <a:rPr lang="it-IT" sz="15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Interact</a:t>
            </a:r>
            <a:r>
              <a:rPr lang="it-IT" sz="15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Rotaract e Rotary</a:t>
            </a:r>
          </a:p>
        </p:txBody>
      </p:sp>
      <p:sp>
        <p:nvSpPr>
          <p:cNvPr id="3" name="CasellaDiTesto 2">
            <a:extLst>
              <a:ext uri="{FF2B5EF4-FFF2-40B4-BE49-F238E27FC236}">
                <a16:creationId xmlns:a16="http://schemas.microsoft.com/office/drawing/2014/main" id="{ED0753FE-B6CA-74EF-35D0-E0D42D04CD3C}"/>
              </a:ext>
            </a:extLst>
          </p:cNvPr>
          <p:cNvSpPr txBox="1"/>
          <p:nvPr/>
        </p:nvSpPr>
        <p:spPr>
          <a:xfrm>
            <a:off x="428961" y="1978336"/>
            <a:ext cx="11180329" cy="707886"/>
          </a:xfrm>
          <a:prstGeom prst="rect">
            <a:avLst/>
          </a:prstGeom>
          <a:noFill/>
        </p:spPr>
        <p:txBody>
          <a:bodyPr wrap="square" rtlCol="0">
            <a:spAutoFit/>
          </a:bodyPr>
          <a:lstStyle/>
          <a:p>
            <a:pPr algn="ctr"/>
            <a:r>
              <a:rPr lang="it-IT" sz="2000" b="1" i="0" dirty="0">
                <a:solidFill>
                  <a:srgbClr val="00B0F0"/>
                </a:solidFill>
                <a:effectLst/>
                <a:latin typeface="Arial" panose="020B0604020202020204" pitchFamily="34" charset="0"/>
                <a:cs typeface="Arial" panose="020B0604020202020204" pitchFamily="34" charset="0"/>
              </a:rPr>
              <a:t>Nell’AR 2023-2024 i RRCC di Albenga, Genova San Giorgio, </a:t>
            </a:r>
          </a:p>
          <a:p>
            <a:pPr algn="ctr"/>
            <a:r>
              <a:rPr lang="it-IT" sz="2000" b="1" i="0" dirty="0">
                <a:solidFill>
                  <a:srgbClr val="00B0F0"/>
                </a:solidFill>
                <a:effectLst/>
                <a:latin typeface="Arial" panose="020B0604020202020204" pitchFamily="34" charset="0"/>
                <a:cs typeface="Arial" panose="020B0604020202020204" pitchFamily="34" charset="0"/>
              </a:rPr>
              <a:t>Gen</a:t>
            </a:r>
            <a:r>
              <a:rPr lang="it-IT" sz="2000" b="1" dirty="0">
                <a:solidFill>
                  <a:srgbClr val="00B0F0"/>
                </a:solidFill>
                <a:latin typeface="Arial" panose="020B0604020202020204" pitchFamily="34" charset="0"/>
                <a:cs typeface="Arial" panose="020B0604020202020204" pitchFamily="34" charset="0"/>
              </a:rPr>
              <a:t>ova Sud-Ovest, La Spezia, Sarzana-Lerici, Savona</a:t>
            </a:r>
            <a:endParaRPr lang="it-IT" sz="2000" b="1" i="0" dirty="0">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1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57C9E0A-3D41-4763-938B-8BBBA55CAE79}"/>
              </a:ext>
            </a:extLst>
          </p:cNvPr>
          <p:cNvSpPr/>
          <p:nvPr/>
        </p:nvSpPr>
        <p:spPr>
          <a:xfrm>
            <a:off x="0" y="-26895"/>
            <a:ext cx="12192000" cy="567467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Schema di visualizzazione immagini</a:t>
            </a:r>
          </a:p>
        </p:txBody>
      </p:sp>
      <p:pic>
        <p:nvPicPr>
          <p:cNvPr id="5" name="Immagine 4">
            <a:extLst>
              <a:ext uri="{FF2B5EF4-FFF2-40B4-BE49-F238E27FC236}">
                <a16:creationId xmlns:a16="http://schemas.microsoft.com/office/drawing/2014/main" id="{1D216EF9-81F6-333C-D0D8-7C5CA9285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9495"/>
            <a:ext cx="12192000" cy="158505"/>
          </a:xfrm>
          <a:prstGeom prst="rect">
            <a:avLst/>
          </a:prstGeom>
        </p:spPr>
      </p:pic>
      <p:sp>
        <p:nvSpPr>
          <p:cNvPr id="8" name="Rectangle 8">
            <a:extLst>
              <a:ext uri="{FF2B5EF4-FFF2-40B4-BE49-F238E27FC236}">
                <a16:creationId xmlns:a16="http://schemas.microsoft.com/office/drawing/2014/main" id="{6B8362FB-53AD-4553-AA26-90E0AC1B301A}"/>
              </a:ext>
            </a:extLst>
          </p:cNvPr>
          <p:cNvSpPr/>
          <p:nvPr/>
        </p:nvSpPr>
        <p:spPr>
          <a:xfrm>
            <a:off x="0" y="5457040"/>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2759" y="5860350"/>
            <a:ext cx="2789546"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a:t>
            </a:r>
          </a:p>
          <a:p>
            <a:r>
              <a:rPr lang="it-IT" sz="1400" dirty="0">
                <a:solidFill>
                  <a:schemeClr val="bg1"/>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018EF332-5B4C-B0A9-85C6-2AC3DFAD9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64857"/>
            <a:ext cx="7050813" cy="857927"/>
          </a:xfrm>
          <a:prstGeom prst="rect">
            <a:avLst/>
          </a:prstGeom>
        </p:spPr>
      </p:pic>
      <p:pic>
        <p:nvPicPr>
          <p:cNvPr id="11" name="Immagine 10">
            <a:extLst>
              <a:ext uri="{FF2B5EF4-FFF2-40B4-BE49-F238E27FC236}">
                <a16:creationId xmlns:a16="http://schemas.microsoft.com/office/drawing/2014/main" id="{ABDC8830-DDE0-3610-5EFC-0F7AB13CF777}"/>
              </a:ext>
            </a:extLst>
          </p:cNvPr>
          <p:cNvPicPr>
            <a:picLocks noChangeAspect="1"/>
          </p:cNvPicPr>
          <p:nvPr/>
        </p:nvPicPr>
        <p:blipFill>
          <a:blip r:embed="rId4"/>
          <a:stretch>
            <a:fillRect/>
          </a:stretch>
        </p:blipFill>
        <p:spPr>
          <a:xfrm>
            <a:off x="0" y="-393427"/>
            <a:ext cx="12192000" cy="5850467"/>
          </a:xfrm>
          <a:prstGeom prst="rect">
            <a:avLst/>
          </a:prstGeom>
        </p:spPr>
      </p:pic>
    </p:spTree>
    <p:extLst>
      <p:ext uri="{BB962C8B-B14F-4D97-AF65-F5344CB8AC3E}">
        <p14:creationId xmlns:p14="http://schemas.microsoft.com/office/powerpoint/2010/main" val="397259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Ambasciatori del Rotary</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sp>
        <p:nvSpPr>
          <p:cNvPr id="8" name="CasellaDiTesto 7">
            <a:extLst>
              <a:ext uri="{FF2B5EF4-FFF2-40B4-BE49-F238E27FC236}">
                <a16:creationId xmlns:a16="http://schemas.microsoft.com/office/drawing/2014/main" id="{C48AFA7B-52F9-2138-52AB-7A1830361031}"/>
              </a:ext>
            </a:extLst>
          </p:cNvPr>
          <p:cNvSpPr txBox="1"/>
          <p:nvPr/>
        </p:nvSpPr>
        <p:spPr>
          <a:xfrm>
            <a:off x="428962" y="1657614"/>
            <a:ext cx="3274607" cy="954107"/>
          </a:xfrm>
          <a:prstGeom prst="rect">
            <a:avLst/>
          </a:prstGeom>
          <a:noFill/>
        </p:spPr>
        <p:txBody>
          <a:bodyPr wrap="square" rtlCol="0">
            <a:spAutoFit/>
          </a:bodyPr>
          <a:lstStyle/>
          <a:p>
            <a:r>
              <a:rPr lang="it-IT" sz="2800" b="1" i="0" dirty="0">
                <a:solidFill>
                  <a:srgbClr val="00B0F0"/>
                </a:solidFill>
                <a:effectLst/>
                <a:latin typeface="Arial" panose="020B0604020202020204" pitchFamily="34" charset="0"/>
                <a:cs typeface="Arial" panose="020B0604020202020204" pitchFamily="34" charset="0"/>
              </a:rPr>
              <a:t>8000 studenti ogni anno</a:t>
            </a:r>
          </a:p>
        </p:txBody>
      </p:sp>
      <p:sp>
        <p:nvSpPr>
          <p:cNvPr id="11" name="CasellaDiTesto 10">
            <a:extLst>
              <a:ext uri="{FF2B5EF4-FFF2-40B4-BE49-F238E27FC236}">
                <a16:creationId xmlns:a16="http://schemas.microsoft.com/office/drawing/2014/main" id="{16B7DC4F-2203-E28B-95BD-4F05004F2F36}"/>
              </a:ext>
            </a:extLst>
          </p:cNvPr>
          <p:cNvSpPr txBox="1"/>
          <p:nvPr/>
        </p:nvSpPr>
        <p:spPr>
          <a:xfrm>
            <a:off x="290358" y="2940290"/>
            <a:ext cx="4095375" cy="2246769"/>
          </a:xfrm>
          <a:prstGeom prst="rect">
            <a:avLst/>
          </a:prstGeom>
          <a:noFill/>
        </p:spPr>
        <p:txBody>
          <a:bodyPr wrap="square" rtlCol="0">
            <a:spAutoFit/>
          </a:bodyPr>
          <a:lstStyle/>
          <a:p>
            <a:pPr rtl="0">
              <a:spcBef>
                <a:spcPts val="0"/>
              </a:spcBef>
              <a:spcAft>
                <a:spcPts val="0"/>
              </a:spcAft>
            </a:pPr>
            <a:r>
              <a:rPr lang="it-IT" sz="2000" b="0" i="0" dirty="0">
                <a:solidFill>
                  <a:srgbClr val="002060"/>
                </a:solidFill>
                <a:effectLst/>
                <a:latin typeface="Arial" panose="020B0604020202020204" pitchFamily="34" charset="0"/>
                <a:cs typeface="Arial" panose="020B0604020202020204" pitchFamily="34" charset="0"/>
              </a:rPr>
              <a:t>Ogni studente viene a contatto approssimativamente con 250 persone</a:t>
            </a:r>
          </a:p>
          <a:p>
            <a:pPr rtl="0">
              <a:spcBef>
                <a:spcPts val="0"/>
              </a:spcBef>
              <a:spcAft>
                <a:spcPts val="0"/>
              </a:spcAft>
            </a:pPr>
            <a:endParaRPr lang="it-IT" sz="2000" dirty="0">
              <a:solidFill>
                <a:srgbClr val="002060"/>
              </a:solidFill>
              <a:latin typeface="Arial" panose="020B0604020202020204" pitchFamily="34" charset="0"/>
              <a:cs typeface="Arial" panose="020B0604020202020204" pitchFamily="34" charset="0"/>
            </a:endParaRPr>
          </a:p>
          <a:p>
            <a:pPr rtl="0">
              <a:spcBef>
                <a:spcPts val="0"/>
              </a:spcBef>
              <a:spcAft>
                <a:spcPts val="0"/>
              </a:spcAft>
            </a:pPr>
            <a:r>
              <a:rPr lang="it-IT" sz="2000" b="0" i="0" dirty="0">
                <a:solidFill>
                  <a:srgbClr val="002060"/>
                </a:solidFill>
                <a:effectLst/>
                <a:latin typeface="Arial" panose="020B0604020202020204" pitchFamily="34" charset="0"/>
                <a:cs typeface="Arial" panose="020B0604020202020204" pitchFamily="34" charset="0"/>
              </a:rPr>
              <a:t>8000 studenti ogni anno… hanno la possibilità di incidere sulla vita di 2.000.000 di persone nel mondo</a:t>
            </a:r>
            <a:endParaRPr lang="en-US" sz="2000" b="1" i="0" dirty="0">
              <a:solidFill>
                <a:srgbClr val="002060"/>
              </a:solidFill>
              <a:effectLst/>
              <a:latin typeface="Arial" panose="020B0604020202020204" pitchFamily="34" charset="0"/>
              <a:cs typeface="Arial" panose="020B0604020202020204" pitchFamily="34" charset="0"/>
            </a:endParaRPr>
          </a:p>
        </p:txBody>
      </p:sp>
      <p:pic>
        <p:nvPicPr>
          <p:cNvPr id="12" name="Immagine 11">
            <a:extLst>
              <a:ext uri="{FF2B5EF4-FFF2-40B4-BE49-F238E27FC236}">
                <a16:creationId xmlns:a16="http://schemas.microsoft.com/office/drawing/2014/main" id="{93A405A8-AE7A-AA48-80CE-3B2E3C9AB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796" y="1444271"/>
            <a:ext cx="7435000" cy="4068000"/>
          </a:xfrm>
          <a:prstGeom prst="rect">
            <a:avLst/>
          </a:prstGeom>
        </p:spPr>
      </p:pic>
    </p:spTree>
    <p:extLst>
      <p:ext uri="{BB962C8B-B14F-4D97-AF65-F5344CB8AC3E}">
        <p14:creationId xmlns:p14="http://schemas.microsoft.com/office/powerpoint/2010/main" val="337059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57C9E0A-3D41-4763-938B-8BBBA55CAE79}"/>
              </a:ext>
            </a:extLst>
          </p:cNvPr>
          <p:cNvSpPr/>
          <p:nvPr/>
        </p:nvSpPr>
        <p:spPr>
          <a:xfrm>
            <a:off x="0" y="-26895"/>
            <a:ext cx="12192000" cy="567467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Schema di visualizzazione immagini</a:t>
            </a:r>
          </a:p>
        </p:txBody>
      </p:sp>
      <p:pic>
        <p:nvPicPr>
          <p:cNvPr id="5" name="Immagine 4">
            <a:extLst>
              <a:ext uri="{FF2B5EF4-FFF2-40B4-BE49-F238E27FC236}">
                <a16:creationId xmlns:a16="http://schemas.microsoft.com/office/drawing/2014/main" id="{1D216EF9-81F6-333C-D0D8-7C5CA9285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9495"/>
            <a:ext cx="12192000" cy="158505"/>
          </a:xfrm>
          <a:prstGeom prst="rect">
            <a:avLst/>
          </a:prstGeom>
        </p:spPr>
      </p:pic>
      <p:sp>
        <p:nvSpPr>
          <p:cNvPr id="8" name="Rectangle 8">
            <a:extLst>
              <a:ext uri="{FF2B5EF4-FFF2-40B4-BE49-F238E27FC236}">
                <a16:creationId xmlns:a16="http://schemas.microsoft.com/office/drawing/2014/main" id="{6B8362FB-53AD-4553-AA26-90E0AC1B301A}"/>
              </a:ext>
            </a:extLst>
          </p:cNvPr>
          <p:cNvSpPr/>
          <p:nvPr/>
        </p:nvSpPr>
        <p:spPr>
          <a:xfrm>
            <a:off x="0" y="5457040"/>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2759" y="5860350"/>
            <a:ext cx="2789546"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a:t>
            </a:r>
          </a:p>
          <a:p>
            <a:r>
              <a:rPr lang="it-IT" sz="1400" dirty="0">
                <a:solidFill>
                  <a:schemeClr val="bg1"/>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018EF332-5B4C-B0A9-85C6-2AC3DFAD9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64857"/>
            <a:ext cx="7050813" cy="857927"/>
          </a:xfrm>
          <a:prstGeom prst="rect">
            <a:avLst/>
          </a:prstGeom>
        </p:spPr>
      </p:pic>
      <p:pic>
        <p:nvPicPr>
          <p:cNvPr id="10" name="Immagine 9">
            <a:extLst>
              <a:ext uri="{FF2B5EF4-FFF2-40B4-BE49-F238E27FC236}">
                <a16:creationId xmlns:a16="http://schemas.microsoft.com/office/drawing/2014/main" id="{50939551-CF0D-9458-F00D-1CB0E6C27F38}"/>
              </a:ext>
            </a:extLst>
          </p:cNvPr>
          <p:cNvPicPr>
            <a:picLocks noChangeAspect="1"/>
          </p:cNvPicPr>
          <p:nvPr/>
        </p:nvPicPr>
        <p:blipFill>
          <a:blip r:embed="rId4"/>
          <a:stretch>
            <a:fillRect/>
          </a:stretch>
        </p:blipFill>
        <p:spPr>
          <a:xfrm>
            <a:off x="0" y="-123910"/>
            <a:ext cx="12192000" cy="5612056"/>
          </a:xfrm>
          <a:prstGeom prst="rect">
            <a:avLst/>
          </a:prstGeom>
        </p:spPr>
      </p:pic>
    </p:spTree>
    <p:extLst>
      <p:ext uri="{BB962C8B-B14F-4D97-AF65-F5344CB8AC3E}">
        <p14:creationId xmlns:p14="http://schemas.microsoft.com/office/powerpoint/2010/main" val="247488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AA2EF66-1A25-A7D1-917D-278979BE2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151" y="4603727"/>
            <a:ext cx="1499130" cy="1440000"/>
          </a:xfrm>
          <a:prstGeom prst="rect">
            <a:avLst/>
          </a:prstGeom>
        </p:spPr>
      </p:pic>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chemeClr val="bg1"/>
                </a:solidFill>
                <a:latin typeface="Arial" panose="020B0604020202020204" pitchFamily="34" charset="0"/>
                <a:cs typeface="Arial" panose="020B0604020202020204" pitchFamily="34" charset="0"/>
              </a:rPr>
              <a:t>Risorse</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disponibili</a:t>
            </a:r>
            <a:endParaRPr lang="en-US" sz="3600" b="1" dirty="0">
              <a:solidFill>
                <a:schemeClr val="bg1"/>
              </a:solidFill>
              <a:latin typeface="Arial" panose="020B0604020202020204" pitchFamily="34" charset="0"/>
              <a:cs typeface="Arial" panose="020B0604020202020204" pitchFamily="34" charset="0"/>
            </a:endParaRPr>
          </a:p>
        </p:txBody>
      </p:sp>
      <p:sp>
        <p:nvSpPr>
          <p:cNvPr id="8" name="Title 5">
            <a:extLst>
              <a:ext uri="{FF2B5EF4-FFF2-40B4-BE49-F238E27FC236}">
                <a16:creationId xmlns:a16="http://schemas.microsoft.com/office/drawing/2014/main" id="{E15CFC2A-F0BA-4B50-8A55-8D19B9F11EF9}"/>
              </a:ext>
            </a:extLst>
          </p:cNvPr>
          <p:cNvSpPr txBox="1">
            <a:spLocks/>
          </p:cNvSpPr>
          <p:nvPr/>
        </p:nvSpPr>
        <p:spPr>
          <a:xfrm>
            <a:off x="7416800" y="1862450"/>
            <a:ext cx="4197045" cy="3347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ja-JP" sz="2800" dirty="0">
                <a:solidFill>
                  <a:schemeClr val="bg1"/>
                </a:solidFill>
                <a:highlight>
                  <a:srgbClr val="D9185C"/>
                </a:highlight>
                <a:latin typeface="Arial" panose="020B0604020202020204" pitchFamily="34" charset="0"/>
                <a:cs typeface="Arial" panose="020B0604020202020204" pitchFamily="34" charset="0"/>
              </a:rPr>
              <a:t> ISTRUZIONI YEHUB</a:t>
            </a:r>
            <a:r>
              <a:rPr kumimoji="1" lang="en-US" altLang="ja-JP" sz="2800" dirty="0">
                <a:solidFill>
                  <a:srgbClr val="D9185C"/>
                </a:solidFill>
                <a:highlight>
                  <a:srgbClr val="D9185C"/>
                </a:highlight>
                <a:latin typeface="Arial" panose="020B0604020202020204" pitchFamily="34" charset="0"/>
                <a:cs typeface="Arial" panose="020B0604020202020204" pitchFamily="34" charset="0"/>
              </a:rPr>
              <a:t>:</a:t>
            </a:r>
          </a:p>
          <a:p>
            <a:r>
              <a:rPr kumimoji="1" lang="en-US" altLang="ja-JP" sz="2000" dirty="0">
                <a:solidFill>
                  <a:schemeClr val="bg1"/>
                </a:solidFill>
                <a:highlight>
                  <a:srgbClr val="D9185C"/>
                </a:highlight>
                <a:latin typeface="Arial" panose="020B0604020202020204" pitchFamily="34" charset="0"/>
                <a:cs typeface="Arial" panose="020B0604020202020204" pitchFamily="34" charset="0"/>
              </a:rPr>
              <a:t>  </a:t>
            </a:r>
            <a:endParaRPr kumimoji="1" lang="en-US" altLang="ja-JP" sz="1900" dirty="0">
              <a:solidFill>
                <a:schemeClr val="bg1"/>
              </a:solidFill>
              <a:highlight>
                <a:srgbClr val="D9185C"/>
              </a:highlight>
              <a:latin typeface="Arial" panose="020B0604020202020204" pitchFamily="34" charset="0"/>
              <a:cs typeface="Arial" panose="020B0604020202020204" pitchFamily="34" charset="0"/>
            </a:endParaRPr>
          </a:p>
          <a:p>
            <a:r>
              <a:rPr lang="it-IT" sz="1800" b="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https://www.rotaryscambiogiovani.it/kb/</a:t>
            </a:r>
            <a:endParaRPr lang="it-IT" sz="1800" b="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kumimoji="1" lang="it-IT" altLang="ja-JP" sz="1800" b="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kumimoji="1" lang="en-US" altLang="ja-JP" sz="2800" dirty="0">
                <a:solidFill>
                  <a:schemeClr val="bg1"/>
                </a:solidFill>
                <a:highlight>
                  <a:srgbClr val="D9185C"/>
                </a:highlight>
                <a:latin typeface="Arial" panose="020B0604020202020204" pitchFamily="34" charset="0"/>
                <a:cs typeface="Arial" panose="020B0604020202020204" pitchFamily="34" charset="0"/>
              </a:rPr>
              <a:t> CONTATTI</a:t>
            </a:r>
            <a:r>
              <a:rPr kumimoji="1" lang="en-US" altLang="ja-JP" sz="2800" dirty="0">
                <a:solidFill>
                  <a:srgbClr val="D9185C"/>
                </a:solidFill>
                <a:highlight>
                  <a:srgbClr val="D9185C"/>
                </a:highlight>
                <a:latin typeface="Arial" panose="020B0604020202020204" pitchFamily="34" charset="0"/>
                <a:cs typeface="Arial" panose="020B0604020202020204" pitchFamily="34" charset="0"/>
              </a:rPr>
              <a:t>:</a:t>
            </a:r>
          </a:p>
          <a:p>
            <a:endParaRPr kumimoji="1" lang="en-US" altLang="ja-JP" sz="1800" dirty="0">
              <a:solidFill>
                <a:schemeClr val="bg1"/>
              </a:solidFill>
              <a:highlight>
                <a:srgbClr val="D9185C"/>
              </a:highlight>
              <a:latin typeface="Arial" panose="020B0604020202020204" pitchFamily="34" charset="0"/>
              <a:cs typeface="Arial" panose="020B0604020202020204" pitchFamily="34" charset="0"/>
            </a:endParaRPr>
          </a:p>
          <a:p>
            <a:r>
              <a:rPr kumimoji="1" lang="it-IT" altLang="ja-JP" sz="1800" b="0"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william.brignone@rotary2032.it</a:t>
            </a:r>
            <a:endParaRPr kumimoji="1" lang="it-IT" altLang="ja-JP" sz="1800" b="0"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kumimoji="1" lang="it-IT" altLang="ja-JP" sz="1800" b="0" dirty="0">
                <a:solidFill>
                  <a:srgbClr val="0563C1"/>
                </a:solidFill>
                <a:latin typeface="Arial" panose="020B0604020202020204" pitchFamily="34" charset="0"/>
                <a:ea typeface="Calibri" panose="020F0502020204030204" pitchFamily="34" charset="0"/>
                <a:cs typeface="Arial" panose="020B0604020202020204" pitchFamily="34" charset="0"/>
              </a:rPr>
              <a:t>tel. 338 1653053</a:t>
            </a:r>
          </a:p>
          <a:p>
            <a:endParaRPr kumimoji="1" lang="it-IT" altLang="ja-JP" sz="1800" b="0"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kumimoji="1" lang="en-US" altLang="ja-JP" sz="1800" b="0" dirty="0">
                <a:solidFill>
                  <a:srgbClr val="005DAC"/>
                </a:solidFill>
                <a:latin typeface="Arial" panose="020B0604020202020204" pitchFamily="34" charset="0"/>
                <a:cs typeface="Arial" panose="020B0604020202020204" pitchFamily="34" charset="0"/>
                <a:hlinkClick r:id="rId5"/>
              </a:rPr>
              <a:t>simonamarchese01@gmail.com</a:t>
            </a:r>
            <a:endParaRPr kumimoji="1" lang="en-US" altLang="ja-JP" sz="1800" b="0" dirty="0">
              <a:solidFill>
                <a:srgbClr val="005DAC"/>
              </a:solidFill>
              <a:latin typeface="Arial" panose="020B0604020202020204" pitchFamily="34" charset="0"/>
              <a:cs typeface="Arial" panose="020B0604020202020204" pitchFamily="34" charset="0"/>
            </a:endParaRPr>
          </a:p>
          <a:p>
            <a:r>
              <a:rPr kumimoji="1" lang="en-US" altLang="ja-JP" sz="1800" b="0" dirty="0">
                <a:solidFill>
                  <a:srgbClr val="005DAC"/>
                </a:solidFill>
                <a:latin typeface="Arial" panose="020B0604020202020204" pitchFamily="34" charset="0"/>
                <a:cs typeface="Arial" panose="020B0604020202020204" pitchFamily="34" charset="0"/>
              </a:rPr>
              <a:t>tel. </a:t>
            </a:r>
            <a:r>
              <a:rPr lang="it-IT" sz="1800" b="0" i="0" dirty="0">
                <a:solidFill>
                  <a:srgbClr val="005DAC"/>
                </a:solidFill>
                <a:effectLst/>
                <a:latin typeface="Arial" panose="020B0604020202020204" pitchFamily="34" charset="0"/>
                <a:cs typeface="Arial" panose="020B0604020202020204" pitchFamily="34" charset="0"/>
              </a:rPr>
              <a:t>345 5966805</a:t>
            </a:r>
            <a:endParaRPr kumimoji="1" lang="en-US" altLang="ja-JP" sz="1800" b="0" dirty="0">
              <a:solidFill>
                <a:srgbClr val="005DAC"/>
              </a:solidFill>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DAD1EC80-C5D3-4147-AEFF-B7DFCC622208}"/>
              </a:ext>
            </a:extLst>
          </p:cNvPr>
          <p:cNvSpPr txBox="1">
            <a:spLocks/>
          </p:cNvSpPr>
          <p:nvPr/>
        </p:nvSpPr>
        <p:spPr>
          <a:xfrm>
            <a:off x="439086" y="1759921"/>
            <a:ext cx="6825313" cy="26693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lvl="1"/>
            <a:r>
              <a:rPr lang="en-US" b="1" u="sng" dirty="0" err="1">
                <a:solidFill>
                  <a:srgbClr val="002060"/>
                </a:solidFill>
                <a:latin typeface="Arial" panose="020B0604020202020204" pitchFamily="34" charset="0"/>
                <a:ea typeface="Arial" charset="0"/>
                <a:cs typeface="Arial" panose="020B0604020202020204" pitchFamily="34" charset="0"/>
                <a:hlinkClick r:id="rId6">
                  <a:extLst>
                    <a:ext uri="{A12FA001-AC4F-418D-AE19-62706E023703}">
                      <ahyp:hlinkClr xmlns:ahyp="http://schemas.microsoft.com/office/drawing/2018/hyperlinkcolor" val="tx"/>
                    </a:ext>
                  </a:extLst>
                </a:hlinkClick>
                <a:hlinkMouseOver r:id="rId6">
                  <a:extLst>
                    <a:ext uri="{A12FA001-AC4F-418D-AE19-62706E023703}">
                      <ahyp:hlinkClr xmlns:ahyp="http://schemas.microsoft.com/office/drawing/2018/hyperlinkcolor" val="tx"/>
                    </a:ext>
                  </a:extLst>
                </a:hlinkMouseOver>
              </a:rPr>
              <a:t>Informazioni</a:t>
            </a:r>
            <a:r>
              <a:rPr lang="en-US" b="1" u="sng" dirty="0">
                <a:solidFill>
                  <a:srgbClr val="002060"/>
                </a:solidFill>
                <a:latin typeface="Arial" panose="020B0604020202020204" pitchFamily="34" charset="0"/>
                <a:ea typeface="Arial" charset="0"/>
                <a:cs typeface="Arial" panose="020B0604020202020204" pitchFamily="34" charset="0"/>
              </a:rPr>
              <a:t> </a:t>
            </a:r>
            <a:r>
              <a:rPr lang="en-US" b="1" u="sng" dirty="0" err="1">
                <a:solidFill>
                  <a:srgbClr val="002060"/>
                </a:solidFill>
                <a:latin typeface="Arial" panose="020B0604020202020204" pitchFamily="34" charset="0"/>
                <a:ea typeface="Arial" charset="0"/>
                <a:cs typeface="Arial" panose="020B0604020202020204" pitchFamily="34" charset="0"/>
              </a:rPr>
              <a:t>sul</a:t>
            </a:r>
            <a:r>
              <a:rPr lang="en-US" b="1" u="sng" dirty="0">
                <a:solidFill>
                  <a:srgbClr val="002060"/>
                </a:solidFill>
                <a:latin typeface="Arial" panose="020B0604020202020204" pitchFamily="34" charset="0"/>
                <a:ea typeface="Arial" charset="0"/>
                <a:cs typeface="Arial" panose="020B0604020202020204" pitchFamily="34" charset="0"/>
              </a:rPr>
              <a:t> </a:t>
            </a:r>
            <a:r>
              <a:rPr lang="en-US" b="1" u="sng" dirty="0" err="1">
                <a:solidFill>
                  <a:srgbClr val="002060"/>
                </a:solidFill>
                <a:latin typeface="Arial" panose="020B0604020202020204" pitchFamily="34" charset="0"/>
                <a:ea typeface="Arial" charset="0"/>
                <a:cs typeface="Arial" panose="020B0604020202020204" pitchFamily="34" charset="0"/>
              </a:rPr>
              <a:t>programma</a:t>
            </a:r>
            <a:br>
              <a:rPr lang="en-US" b="1" dirty="0">
                <a:solidFill>
                  <a:srgbClr val="48595D"/>
                </a:solidFill>
                <a:latin typeface="Arial" panose="020B0604020202020204" pitchFamily="34" charset="0"/>
                <a:ea typeface="Arial" charset="0"/>
                <a:cs typeface="Arial" panose="020B0604020202020204" pitchFamily="34" charset="0"/>
              </a:rPr>
            </a:br>
            <a:r>
              <a:rPr lang="en-US" sz="1200" dirty="0">
                <a:solidFill>
                  <a:srgbClr val="48595D"/>
                </a:solidFill>
                <a:latin typeface="Arial" panose="020B0604020202020204" pitchFamily="34" charset="0"/>
                <a:ea typeface="Arial" charset="0"/>
                <a:cs typeface="Arial" panose="020B0604020202020204" pitchFamily="34" charset="0"/>
                <a:hlinkClick r:id="rId7"/>
              </a:rPr>
              <a:t>https://ryeitalianmultidistrict.it/</a:t>
            </a:r>
            <a:endParaRPr lang="en-US" sz="1200" dirty="0">
              <a:solidFill>
                <a:srgbClr val="48595D"/>
              </a:solidFill>
              <a:latin typeface="Arial" panose="020B0604020202020204" pitchFamily="34" charset="0"/>
              <a:ea typeface="Arial" charset="0"/>
              <a:cs typeface="Arial" panose="020B0604020202020204" pitchFamily="34" charset="0"/>
            </a:endParaRPr>
          </a:p>
          <a:p>
            <a:pPr marL="6350" lvl="1"/>
            <a:r>
              <a:rPr lang="en-US" sz="1200" dirty="0">
                <a:solidFill>
                  <a:srgbClr val="48595D"/>
                </a:solidFill>
                <a:latin typeface="Arial" panose="020B0604020202020204" pitchFamily="34" charset="0"/>
                <a:ea typeface="Arial" charset="0"/>
                <a:cs typeface="Arial" panose="020B0604020202020204" pitchFamily="34" charset="0"/>
                <a:hlinkClick r:id="rId8"/>
              </a:rPr>
              <a:t>https://www.rotary.org/it/our-programs/youth-exchanges</a:t>
            </a:r>
            <a:endParaRPr lang="en-US" sz="1200" dirty="0">
              <a:solidFill>
                <a:srgbClr val="48595D"/>
              </a:solidFill>
              <a:latin typeface="Arial" panose="020B0604020202020204" pitchFamily="34" charset="0"/>
              <a:ea typeface="Arial" charset="0"/>
              <a:cs typeface="Arial" panose="020B0604020202020204" pitchFamily="34" charset="0"/>
            </a:endParaRPr>
          </a:p>
          <a:p>
            <a:pPr marL="6350" lvl="1"/>
            <a:r>
              <a:rPr lang="en-US" sz="1200" dirty="0">
                <a:solidFill>
                  <a:srgbClr val="0563C1"/>
                </a:solidFill>
                <a:latin typeface="Arial" panose="020B0604020202020204" pitchFamily="34" charset="0"/>
                <a:ea typeface="Arial" charset="0"/>
                <a:cs typeface="Arial" panose="020B0604020202020204" pitchFamily="34" charset="0"/>
              </a:rPr>
              <a:t>Learning Center</a:t>
            </a:r>
          </a:p>
          <a:p>
            <a:pPr marL="6350" lvl="1"/>
            <a:endParaRPr lang="en-US" sz="1200" dirty="0">
              <a:solidFill>
                <a:srgbClr val="0563C1"/>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6350" lvl="1"/>
            <a:r>
              <a:rPr lang="en-US" b="1" dirty="0" err="1">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Guida</a:t>
            </a:r>
            <a:r>
              <a:rPr lang="en-US" b="1" dirty="0">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 del Rotary </a:t>
            </a:r>
            <a:r>
              <a:rPr lang="en-US" b="1" dirty="0" err="1">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alla</a:t>
            </a:r>
            <a:r>
              <a:rPr lang="en-US" b="1" dirty="0">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b="1" dirty="0" err="1">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protezione</a:t>
            </a:r>
            <a:r>
              <a:rPr lang="en-US" b="1" dirty="0">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 dei </a:t>
            </a:r>
            <a:r>
              <a:rPr lang="en-US" b="1" dirty="0" err="1">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giovani</a:t>
            </a:r>
            <a:endParaRPr lang="en-US" b="1" dirty="0">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6350" lvl="1"/>
            <a:r>
              <a:rPr lang="en-US" sz="1200" dirty="0">
                <a:solidFill>
                  <a:srgbClr val="0563C1"/>
                </a:solidFill>
                <a:latin typeface="Arial" panose="020B0604020202020204" pitchFamily="34" charset="0"/>
                <a:ea typeface="Arial"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https://my-cms.rotary.org/it/document/rotary-youth-protection-guide</a:t>
            </a:r>
          </a:p>
          <a:p>
            <a:pPr marL="6350" lvl="1"/>
            <a:r>
              <a:rPr lang="en-US" sz="1200" dirty="0">
                <a:solidFill>
                  <a:srgbClr val="0563C1"/>
                </a:solidFill>
                <a:latin typeface="Arial" panose="020B0604020202020204" pitchFamily="34" charset="0"/>
                <a:ea typeface="Arial"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https://my.rotary.org/it/learning-reference/learn-topic/youth-protection</a:t>
            </a:r>
          </a:p>
          <a:p>
            <a:pPr marL="6350" lvl="1"/>
            <a:endParaRPr lang="en-US" sz="1200" dirty="0">
              <a:solidFill>
                <a:srgbClr val="0563C1"/>
              </a:solidFill>
              <a:latin typeface="Arial" panose="020B0604020202020204" pitchFamily="34" charset="0"/>
              <a:ea typeface="Arial"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6350" lvl="1"/>
            <a:r>
              <a:rPr lang="en-US" b="1" dirty="0" err="1">
                <a:solidFill>
                  <a:srgbClr val="002060"/>
                </a:solidFill>
                <a:latin typeface="Arial" panose="020B0604020202020204" pitchFamily="34" charset="0"/>
                <a:ea typeface="Arial" charset="0"/>
                <a:cs typeface="Arial" panose="020B0604020202020204" pitchFamily="34" charset="0"/>
                <a:hlinkClick r:id="rId9">
                  <a:extLst>
                    <a:ext uri="{A12FA001-AC4F-418D-AE19-62706E023703}">
                      <ahyp:hlinkClr xmlns:ahyp="http://schemas.microsoft.com/office/drawing/2018/hyperlinkcolor" val="tx"/>
                    </a:ext>
                  </a:extLst>
                </a:hlinkClick>
              </a:rPr>
              <a:t>Iscrizioni</a:t>
            </a:r>
            <a:endParaRPr lang="en-US" b="1" dirty="0">
              <a:solidFill>
                <a:srgbClr val="002060"/>
              </a:solidFill>
              <a:latin typeface="Arial" panose="020B0604020202020204" pitchFamily="34" charset="0"/>
              <a:ea typeface="Arial" charset="0"/>
              <a:cs typeface="Arial" panose="020B0604020202020204" pitchFamily="34" charset="0"/>
            </a:endParaRPr>
          </a:p>
          <a:p>
            <a:pPr marL="6350" lvl="1"/>
            <a:r>
              <a:rPr lang="en-US" sz="1200" dirty="0">
                <a:solidFill>
                  <a:srgbClr val="005DAC"/>
                </a:solidFill>
                <a:latin typeface="Arial" panose="020B0604020202020204" pitchFamily="34" charset="0"/>
                <a:ea typeface="Arial" charset="0"/>
                <a:cs typeface="Arial" panose="020B0604020202020204" pitchFamily="34" charset="0"/>
              </a:rPr>
              <a:t>•</a:t>
            </a:r>
            <a:r>
              <a:rPr lang="en-US" sz="1200" dirty="0" err="1">
                <a:solidFill>
                  <a:srgbClr val="005DAC"/>
                </a:solidFill>
                <a:latin typeface="Arial" panose="020B0604020202020204" pitchFamily="34" charset="0"/>
                <a:ea typeface="Arial" charset="0"/>
                <a:cs typeface="Arial" panose="020B0604020202020204" pitchFamily="34" charset="0"/>
              </a:rPr>
              <a:t>Volontari</a:t>
            </a:r>
            <a:r>
              <a:rPr lang="en-US" sz="1200" dirty="0">
                <a:solidFill>
                  <a:srgbClr val="005DAC"/>
                </a:solidFill>
                <a:latin typeface="Arial" panose="020B0604020202020204" pitchFamily="34" charset="0"/>
                <a:ea typeface="Arial" charset="0"/>
                <a:cs typeface="Arial" panose="020B0604020202020204" pitchFamily="34" charset="0"/>
              </a:rPr>
              <a:t> </a:t>
            </a:r>
            <a:r>
              <a:rPr lang="it-IT" sz="1200"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10"/>
              </a:rPr>
              <a:t>https://yehub.net/ITA-volapp</a:t>
            </a:r>
            <a:r>
              <a:rPr lang="it-IT"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rPr>
              <a:t>(</a:t>
            </a:r>
            <a:r>
              <a:rPr lang="en-US" sz="1200" dirty="0" err="1">
                <a:solidFill>
                  <a:srgbClr val="005DAC"/>
                </a:solidFill>
                <a:latin typeface="Arial" panose="020B0604020202020204" pitchFamily="34" charset="0"/>
                <a:ea typeface="Arial" charset="0"/>
                <a:cs typeface="Arial" panose="020B0604020202020204" pitchFamily="34" charset="0"/>
              </a:rPr>
              <a:t>Presidenti</a:t>
            </a:r>
            <a:r>
              <a:rPr lang="en-US" sz="1200" dirty="0">
                <a:solidFill>
                  <a:srgbClr val="005DAC"/>
                </a:solidFill>
                <a:latin typeface="Arial" panose="020B0604020202020204" pitchFamily="34" charset="0"/>
                <a:ea typeface="Arial" charset="0"/>
                <a:cs typeface="Arial" panose="020B0604020202020204" pitchFamily="34" charset="0"/>
              </a:rPr>
              <a:t>, Incoming President, YEO, Counselor, DG </a:t>
            </a:r>
            <a:r>
              <a:rPr lang="en-US" sz="1200" dirty="0" err="1">
                <a:solidFill>
                  <a:srgbClr val="005DAC"/>
                </a:solidFill>
                <a:latin typeface="Arial" panose="020B0604020202020204" pitchFamily="34" charset="0"/>
                <a:ea typeface="Arial" charset="0"/>
                <a:cs typeface="Arial" panose="020B0604020202020204" pitchFamily="34" charset="0"/>
              </a:rPr>
              <a:t>ecc</a:t>
            </a:r>
            <a:r>
              <a:rPr lang="en-US" sz="1200" dirty="0">
                <a:solidFill>
                  <a:srgbClr val="005DAC"/>
                </a:solidFill>
                <a:latin typeface="Arial" panose="020B0604020202020204" pitchFamily="34" charset="0"/>
                <a:ea typeface="Arial" charset="0"/>
                <a:cs typeface="Arial" panose="020B0604020202020204" pitchFamily="34" charset="0"/>
              </a:rPr>
              <a:t>.</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rPr>
              <a:t>)</a:t>
            </a:r>
          </a:p>
          <a:p>
            <a:pPr marL="6350" lvl="1"/>
            <a:r>
              <a:rPr lang="it-IT" sz="1200" dirty="0">
                <a:solidFill>
                  <a:srgbClr val="005DAC"/>
                </a:solidFill>
                <a:latin typeface="Arial" panose="020B0604020202020204" pitchFamily="34" charset="0"/>
                <a:ea typeface="Calibri" panose="020F0502020204030204" pitchFamily="34" charset="0"/>
                <a:cs typeface="Arial" panose="020B0604020202020204" pitchFamily="34" charset="0"/>
              </a:rPr>
              <a:t>•Famiglie ospitanti </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https://yehub.net/ITA-hfapp</a:t>
            </a:r>
            <a:endPar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endParaRPr>
          </a:p>
          <a:p>
            <a:pPr marL="6350" lvl="1"/>
            <a:r>
              <a:rPr lang="it-IT" sz="1200" dirty="0">
                <a:solidFill>
                  <a:srgbClr val="005DAC"/>
                </a:solidFill>
                <a:latin typeface="Arial" panose="020B0604020202020204" pitchFamily="34" charset="0"/>
                <a:ea typeface="Calibri" panose="020F0502020204030204" pitchFamily="34" charset="0"/>
                <a:cs typeface="Arial" panose="020B0604020202020204" pitchFamily="34" charset="0"/>
              </a:rPr>
              <a:t>•Studenti – scambi lunghi </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https://yehub.net/ITA-obapp</a:t>
            </a:r>
            <a:endParaRPr lang="it-IT" sz="1200" dirty="0">
              <a:solidFill>
                <a:srgbClr val="005DAC"/>
              </a:solidFill>
              <a:latin typeface="Arial" panose="020B0604020202020204" pitchFamily="34" charset="0"/>
              <a:ea typeface="Calibri" panose="020F0502020204030204" pitchFamily="34" charset="0"/>
              <a:cs typeface="Arial" panose="020B0604020202020204" pitchFamily="34" charset="0"/>
            </a:endParaRPr>
          </a:p>
          <a:p>
            <a:pPr marL="6350" lvl="1"/>
            <a:r>
              <a:rPr lang="it-IT" sz="1200" dirty="0">
                <a:solidFill>
                  <a:srgbClr val="005DAC"/>
                </a:solidFill>
                <a:latin typeface="Arial" panose="020B0604020202020204" pitchFamily="34" charset="0"/>
                <a:ea typeface="Calibri" panose="020F0502020204030204" pitchFamily="34" charset="0"/>
                <a:cs typeface="Arial" panose="020B0604020202020204" pitchFamily="34" charset="0"/>
              </a:rPr>
              <a:t>•Studenti – scambi brevi </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hlinkClick r:id="rId13"/>
              </a:rPr>
              <a:t>https://yehub.net/ITA-stapp</a:t>
            </a:r>
            <a:endPar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endParaRPr>
          </a:p>
          <a:p>
            <a:pPr marL="6350" lvl="1"/>
            <a:r>
              <a:rPr lang="it-IT" sz="1200" dirty="0">
                <a:solidFill>
                  <a:srgbClr val="005DAC"/>
                </a:solidFill>
                <a:latin typeface="Arial" panose="020B0604020202020204" pitchFamily="34" charset="0"/>
                <a:ea typeface="Calibri" panose="020F0502020204030204" pitchFamily="34" charset="0"/>
                <a:cs typeface="Arial" panose="020B0604020202020204" pitchFamily="34" charset="0"/>
              </a:rPr>
              <a:t>•Studenti – camp </a:t>
            </a:r>
            <a:r>
              <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hlinkClick r:id="rId14"/>
              </a:rPr>
              <a:t>https://yehub.net/ITA-ctapp</a:t>
            </a:r>
            <a:r>
              <a:rPr lang="en-US" sz="1200" dirty="0">
                <a:solidFill>
                  <a:srgbClr val="005DAC"/>
                </a:solidFill>
                <a:effectLst/>
                <a:latin typeface="Arial" panose="020B0604020202020204" pitchFamily="34" charset="0"/>
                <a:ea typeface="Calibri" panose="020F0502020204030204" pitchFamily="34" charset="0"/>
                <a:cs typeface="Arial" panose="020B0604020202020204" pitchFamily="34" charset="0"/>
              </a:rPr>
              <a:t> </a:t>
            </a:r>
            <a:endParaRPr lang="it-IT" sz="1200" dirty="0">
              <a:solidFill>
                <a:srgbClr val="005DA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C7773086-410C-2724-8EB5-1CEB7AE35C52}"/>
              </a:ext>
            </a:extLst>
          </p:cNvPr>
          <p:cNvSpPr txBox="1"/>
          <p:nvPr/>
        </p:nvSpPr>
        <p:spPr>
          <a:xfrm>
            <a:off x="428962" y="6036240"/>
            <a:ext cx="278954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 aprile 2023</a:t>
            </a:r>
          </a:p>
        </p:txBody>
      </p:sp>
      <p:pic>
        <p:nvPicPr>
          <p:cNvPr id="3" name="Immagine 2">
            <a:extLst>
              <a:ext uri="{FF2B5EF4-FFF2-40B4-BE49-F238E27FC236}">
                <a16:creationId xmlns:a16="http://schemas.microsoft.com/office/drawing/2014/main" id="{A43B1095-7201-AEB6-FDB0-78380BED47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4" name="Immagine 3">
            <a:extLst>
              <a:ext uri="{FF2B5EF4-FFF2-40B4-BE49-F238E27FC236}">
                <a16:creationId xmlns:a16="http://schemas.microsoft.com/office/drawing/2014/main" id="{89222778-DFE0-D388-2F97-F194219B07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46217" y="5629162"/>
            <a:ext cx="7096158" cy="863444"/>
          </a:xfrm>
          <a:prstGeom prst="rect">
            <a:avLst/>
          </a:prstGeom>
        </p:spPr>
      </p:pic>
      <p:pic>
        <p:nvPicPr>
          <p:cNvPr id="10" name="Immagine 9">
            <a:extLst>
              <a:ext uri="{FF2B5EF4-FFF2-40B4-BE49-F238E27FC236}">
                <a16:creationId xmlns:a16="http://schemas.microsoft.com/office/drawing/2014/main" id="{1F42FF18-E107-20BB-7EBE-695272CA4D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17334" y="4387831"/>
            <a:ext cx="1800000" cy="1800000"/>
          </a:xfrm>
          <a:prstGeom prst="rect">
            <a:avLst/>
          </a:prstGeom>
        </p:spPr>
      </p:pic>
      <p:pic>
        <p:nvPicPr>
          <p:cNvPr id="7" name="Immagine 6">
            <a:extLst>
              <a:ext uri="{FF2B5EF4-FFF2-40B4-BE49-F238E27FC236}">
                <a16:creationId xmlns:a16="http://schemas.microsoft.com/office/drawing/2014/main" id="{3C1F6BC7-2387-5A3E-AE52-0F0397BF63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9625" y="4603727"/>
            <a:ext cx="1440000" cy="1440000"/>
          </a:xfrm>
          <a:prstGeom prst="rect">
            <a:avLst/>
          </a:prstGeom>
        </p:spPr>
      </p:pic>
    </p:spTree>
    <p:extLst>
      <p:ext uri="{BB962C8B-B14F-4D97-AF65-F5344CB8AC3E}">
        <p14:creationId xmlns:p14="http://schemas.microsoft.com/office/powerpoint/2010/main" val="351599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2CA09BD-21A7-430C-F91A-CEBF781B87AA}"/>
              </a:ext>
            </a:extLst>
          </p:cNvPr>
          <p:cNvSpPr>
            <a:spLocks noGrp="1"/>
          </p:cNvSpPr>
          <p:nvPr>
            <p:ph type="title"/>
          </p:nvPr>
        </p:nvSpPr>
        <p:spPr>
          <a:xfrm>
            <a:off x="640080" y="325369"/>
            <a:ext cx="4368602" cy="1956841"/>
          </a:xfrm>
        </p:spPr>
        <p:txBody>
          <a:bodyPr anchor="b">
            <a:normAutofit/>
          </a:bodyPr>
          <a:lstStyle/>
          <a:p>
            <a:r>
              <a:rPr lang="it-IT" sz="5400" dirty="0">
                <a:solidFill>
                  <a:srgbClr val="0070C0"/>
                </a:solidFill>
                <a:latin typeface="Arial" panose="020B0604020202020204" pitchFamily="34" charset="0"/>
                <a:cs typeface="Arial" panose="020B0604020202020204" pitchFamily="34" charset="0"/>
              </a:rPr>
              <a:t>Tema Presidenziale</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descr="Immagine che contiene logo&#10;&#10;Descrizione generata automaticamente">
            <a:extLst>
              <a:ext uri="{FF2B5EF4-FFF2-40B4-BE49-F238E27FC236}">
                <a16:creationId xmlns:a16="http://schemas.microsoft.com/office/drawing/2014/main" id="{EC8A551A-8420-38F3-7DD8-FEF824100930}"/>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asellaDiTesto 3">
            <a:extLst>
              <a:ext uri="{FF2B5EF4-FFF2-40B4-BE49-F238E27FC236}">
                <a16:creationId xmlns:a16="http://schemas.microsoft.com/office/drawing/2014/main" id="{C23A50BF-3012-7296-814A-A9F38E2DDC04}"/>
              </a:ext>
            </a:extLst>
          </p:cNvPr>
          <p:cNvSpPr txBox="1"/>
          <p:nvPr/>
        </p:nvSpPr>
        <p:spPr>
          <a:xfrm>
            <a:off x="422759" y="5860350"/>
            <a:ext cx="2234651"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 23.24</a:t>
            </a:r>
          </a:p>
          <a:p>
            <a:r>
              <a:rPr lang="it-IT" sz="1400" dirty="0">
                <a:solidFill>
                  <a:srgbClr val="005DAC"/>
                </a:solidFill>
                <a:latin typeface="Arial" panose="020B0604020202020204" pitchFamily="34" charset="0"/>
                <a:cs typeface="Arial" panose="020B0604020202020204" pitchFamily="34" charset="0"/>
              </a:rPr>
              <a:t>Casale M.to 1 Aprile 2023</a:t>
            </a:r>
          </a:p>
        </p:txBody>
      </p:sp>
    </p:spTree>
    <p:extLst>
      <p:ext uri="{BB962C8B-B14F-4D97-AF65-F5344CB8AC3E}">
        <p14:creationId xmlns:p14="http://schemas.microsoft.com/office/powerpoint/2010/main" val="355868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Perche </a:t>
            </a:r>
            <a:r>
              <a:rPr lang="en-US" sz="4800" b="1" dirty="0" err="1">
                <a:solidFill>
                  <a:schemeClr val="bg1"/>
                </a:solidFill>
                <a:latin typeface="Arial" panose="020B0604020202020204" pitchFamily="34" charset="0"/>
                <a:cs typeface="Arial" panose="020B0604020202020204" pitchFamily="34" charset="0"/>
              </a:rPr>
              <a:t>Pianificare</a:t>
            </a:r>
            <a:r>
              <a:rPr lang="en-US" sz="4800" b="1" dirty="0">
                <a:solidFill>
                  <a:schemeClr val="bg1"/>
                </a:solidFill>
                <a:latin typeface="Arial" panose="020B0604020202020204" pitchFamily="34" charset="0"/>
                <a:cs typeface="Arial" panose="020B0604020202020204" pitchFamily="34" charset="0"/>
              </a:rPr>
              <a:t>?</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Riccardo Lorenzi: </a:t>
            </a:r>
            <a:r>
              <a:rPr lang="en-US" sz="3200" b="1" dirty="0" err="1">
                <a:solidFill>
                  <a:srgbClr val="005DAA"/>
                </a:solidFill>
              </a:rPr>
              <a:t>Delegato</a:t>
            </a:r>
            <a:r>
              <a:rPr lang="en-US" sz="3200" b="1" dirty="0">
                <a:solidFill>
                  <a:srgbClr val="005DAA"/>
                </a:solidFill>
              </a:rPr>
              <a:t> </a:t>
            </a:r>
            <a:r>
              <a:rPr lang="en-US" sz="3200" b="1" dirty="0" err="1">
                <a:solidFill>
                  <a:srgbClr val="005DAA"/>
                </a:solidFill>
              </a:rPr>
              <a:t>alla</a:t>
            </a:r>
            <a:r>
              <a:rPr lang="en-US" sz="3200" b="1" dirty="0">
                <a:solidFill>
                  <a:srgbClr val="005DAA"/>
                </a:solidFill>
              </a:rPr>
              <a:t> </a:t>
            </a:r>
            <a:r>
              <a:rPr lang="en-US" sz="3200" b="1" dirty="0" err="1">
                <a:solidFill>
                  <a:srgbClr val="005DAA"/>
                </a:solidFill>
              </a:rPr>
              <a:t>Pianificazione</a:t>
            </a:r>
            <a:endParaRPr lang="en-US" sz="3200" b="1" dirty="0">
              <a:solidFill>
                <a:srgbClr val="005DAA"/>
              </a:solidFill>
            </a:endParaRP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28962" y="6036240"/>
            <a:ext cx="2284343"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 23.24</a:t>
            </a:r>
          </a:p>
          <a:p>
            <a:r>
              <a:rPr lang="it-IT" sz="1400" dirty="0">
                <a:solidFill>
                  <a:schemeClr val="bg1"/>
                </a:solidFill>
                <a:latin typeface="Arial" panose="020B0604020202020204" pitchFamily="34" charset="0"/>
                <a:cs typeface="Arial" panose="020B0604020202020204" pitchFamily="34" charset="0"/>
              </a:rPr>
              <a:t>Casale M.to, 1 Aprile 2023</a:t>
            </a:r>
          </a:p>
        </p:txBody>
      </p:sp>
    </p:spTree>
    <p:extLst>
      <p:ext uri="{BB962C8B-B14F-4D97-AF65-F5344CB8AC3E}">
        <p14:creationId xmlns:p14="http://schemas.microsoft.com/office/powerpoint/2010/main" val="2647770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E79720-8D2C-F7F2-7C57-AEB5E69E3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37921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181DEFC-F161-5635-FE2A-77ABEE461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Tree>
    <p:extLst>
      <p:ext uri="{BB962C8B-B14F-4D97-AF65-F5344CB8AC3E}">
        <p14:creationId xmlns:p14="http://schemas.microsoft.com/office/powerpoint/2010/main" val="66831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858786-8757-589B-6057-3ED3123CC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69042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30ADAC3-D4F2-5D96-A4DA-55C7252B3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285583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FF6F333-0666-160A-F2AB-D34DE3B76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84393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68B83D3-F8A1-1F26-33FD-8D3BA229F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62593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A48B56-9EB1-6437-1506-46B329D6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Tree>
    <p:extLst>
      <p:ext uri="{BB962C8B-B14F-4D97-AF65-F5344CB8AC3E}">
        <p14:creationId xmlns:p14="http://schemas.microsoft.com/office/powerpoint/2010/main" val="25809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33F6D3-F491-F2DB-4F59-7E07CD481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1220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67978B-C657-777E-FB10-F0F3090EC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74895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 dirty="0"/>
          </a:p>
        </p:txBody>
      </p:sp>
      <p:sp>
        <p:nvSpPr>
          <p:cNvPr id="2" name="CasellaDiTesto 1">
            <a:extLst>
              <a:ext uri="{FF2B5EF4-FFF2-40B4-BE49-F238E27FC236}">
                <a16:creationId xmlns:a16="http://schemas.microsoft.com/office/drawing/2014/main" id="{DB80F4FA-32F0-6E8F-C519-72134A36E6B3}"/>
              </a:ext>
            </a:extLst>
          </p:cNvPr>
          <p:cNvSpPr txBox="1"/>
          <p:nvPr/>
        </p:nvSpPr>
        <p:spPr>
          <a:xfrm>
            <a:off x="668188" y="429370"/>
            <a:ext cx="10201275" cy="646331"/>
          </a:xfrm>
          <a:prstGeom prst="rect">
            <a:avLst/>
          </a:prstGeom>
          <a:noFill/>
        </p:spPr>
        <p:txBody>
          <a:bodyPr wrap="square" rtlCol="0">
            <a:spAutoFit/>
          </a:bodyPr>
          <a:lstStyle/>
          <a:p>
            <a:r>
              <a:rPr lang="it-IT" sz="3600" dirty="0">
                <a:solidFill>
                  <a:schemeClr val="bg1"/>
                </a:solidFill>
              </a:rPr>
              <a:t>Tema Presidenziale</a:t>
            </a:r>
          </a:p>
        </p:txBody>
      </p:sp>
      <p:sp>
        <p:nvSpPr>
          <p:cNvPr id="4" name="CasellaDiTesto 3">
            <a:extLst>
              <a:ext uri="{FF2B5EF4-FFF2-40B4-BE49-F238E27FC236}">
                <a16:creationId xmlns:a16="http://schemas.microsoft.com/office/drawing/2014/main" id="{93060093-DD59-A381-5135-E15780D7F565}"/>
              </a:ext>
            </a:extLst>
          </p:cNvPr>
          <p:cNvSpPr txBox="1"/>
          <p:nvPr/>
        </p:nvSpPr>
        <p:spPr>
          <a:xfrm>
            <a:off x="649921" y="1281167"/>
            <a:ext cx="4781887" cy="523220"/>
          </a:xfrm>
          <a:prstGeom prst="rect">
            <a:avLst/>
          </a:prstGeom>
          <a:noFill/>
        </p:spPr>
        <p:txBody>
          <a:bodyPr wrap="square" rtlCol="0">
            <a:spAutoFit/>
          </a:bodyPr>
          <a:lstStyle/>
          <a:p>
            <a:r>
              <a:rPr lang="it-IT" sz="2800" dirty="0">
                <a:solidFill>
                  <a:schemeClr val="bg1"/>
                </a:solidFill>
              </a:rPr>
              <a:t>John </a:t>
            </a:r>
            <a:r>
              <a:rPr lang="it-IT" sz="2800" dirty="0" err="1">
                <a:solidFill>
                  <a:schemeClr val="bg1"/>
                </a:solidFill>
              </a:rPr>
              <a:t>Lowrie</a:t>
            </a:r>
            <a:r>
              <a:rPr lang="it-IT" sz="2800" dirty="0">
                <a:solidFill>
                  <a:schemeClr val="bg1"/>
                </a:solidFill>
              </a:rPr>
              <a:t> Morrison: </a:t>
            </a:r>
            <a:r>
              <a:rPr lang="it-IT" sz="2800" dirty="0" err="1">
                <a:solidFill>
                  <a:schemeClr val="bg1"/>
                </a:solidFill>
              </a:rPr>
              <a:t>Jolomo</a:t>
            </a:r>
            <a:endParaRPr lang="it-IT" sz="2800" dirty="0">
              <a:solidFill>
                <a:schemeClr val="bg1"/>
              </a:solidFill>
            </a:endParaRPr>
          </a:p>
        </p:txBody>
      </p:sp>
      <p:pic>
        <p:nvPicPr>
          <p:cNvPr id="3" name="Segnaposto contenuto 4" descr="Immagine che contiene esterni, blu&#10;&#10;Descrizione generata automaticamente">
            <a:extLst>
              <a:ext uri="{FF2B5EF4-FFF2-40B4-BE49-F238E27FC236}">
                <a16:creationId xmlns:a16="http://schemas.microsoft.com/office/drawing/2014/main" id="{421CF36C-A55D-F6C7-0392-47EA85B2C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150" y="429370"/>
            <a:ext cx="4119488" cy="4119488"/>
          </a:xfrm>
          <a:prstGeom prst="rect">
            <a:avLst/>
          </a:prstGeom>
        </p:spPr>
      </p:pic>
      <p:pic>
        <p:nvPicPr>
          <p:cNvPr id="5" name="Immagine 4" descr="Immagine che contiene colorato, natura&#10;&#10;Descrizione generata automaticamente">
            <a:extLst>
              <a:ext uri="{FF2B5EF4-FFF2-40B4-BE49-F238E27FC236}">
                <a16:creationId xmlns:a16="http://schemas.microsoft.com/office/drawing/2014/main" id="{FA0FF260-4299-1D56-5F28-264E52942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75" y="2315378"/>
            <a:ext cx="4119487" cy="4119487"/>
          </a:xfrm>
          <a:prstGeom prst="rect">
            <a:avLst/>
          </a:prstGeom>
        </p:spPr>
      </p:pic>
    </p:spTree>
    <p:custDataLst>
      <p:tags r:id="rId1"/>
    </p:custDataLst>
    <p:extLst>
      <p:ext uri="{BB962C8B-B14F-4D97-AF65-F5344CB8AC3E}">
        <p14:creationId xmlns:p14="http://schemas.microsoft.com/office/powerpoint/2010/main" val="3228335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BD9F92-7BFE-0D12-AA98-03F264015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2475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0755FD-4D65-872F-D163-6D241D4AB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04025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094F6C-07BF-C75B-B3F6-7E12DEE89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26054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858786-8757-589B-6057-3ED3123CC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0860902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4249DE8-8806-F57B-E8BC-DD4595E9F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337430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EE184B-7F19-0E4B-DE9C-6CE31B663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Tree>
    <p:extLst>
      <p:ext uri="{BB962C8B-B14F-4D97-AF65-F5344CB8AC3E}">
        <p14:creationId xmlns:p14="http://schemas.microsoft.com/office/powerpoint/2010/main" val="14733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47C5A5-E389-3E8E-7EC7-AB2831C01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10308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B8893C0-92AC-40D0-B060-D15F60449980}"/>
              </a:ext>
            </a:extLst>
          </p:cNvPr>
          <p:cNvSpPr/>
          <p:nvPr/>
        </p:nvSpPr>
        <p:spPr>
          <a:xfrm>
            <a:off x="0" y="1"/>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C412C71-E2E1-4C81-BF90-977F7C3C825E}"/>
              </a:ext>
            </a:extLst>
          </p:cNvPr>
          <p:cNvSpPr/>
          <p:nvPr/>
        </p:nvSpPr>
        <p:spPr>
          <a:xfrm>
            <a:off x="0" y="3210314"/>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6" name="Picture 6">
            <a:extLst>
              <a:ext uri="{FF2B5EF4-FFF2-40B4-BE49-F238E27FC236}">
                <a16:creationId xmlns:a16="http://schemas.microsoft.com/office/drawing/2014/main" id="{71F17670-F927-4B2A-93D1-24ED1532F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14699"/>
            <a:ext cx="2609627" cy="2619982"/>
          </a:xfrm>
          <a:prstGeom prst="rect">
            <a:avLst/>
          </a:prstGeom>
        </p:spPr>
      </p:pic>
      <p:sp>
        <p:nvSpPr>
          <p:cNvPr id="8" name="Subtitle 3">
            <a:extLst>
              <a:ext uri="{FF2B5EF4-FFF2-40B4-BE49-F238E27FC236}">
                <a16:creationId xmlns:a16="http://schemas.microsoft.com/office/drawing/2014/main" id="{CAEAD7DC-8940-4F0A-A89D-59A6F79CE542}"/>
              </a:ext>
            </a:extLst>
          </p:cNvPr>
          <p:cNvSpPr txBox="1">
            <a:spLocks/>
          </p:cNvSpPr>
          <p:nvPr/>
        </p:nvSpPr>
        <p:spPr>
          <a:xfrm>
            <a:off x="0" y="3678314"/>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GLI ADEMPIMENTI</a:t>
            </a:r>
          </a:p>
        </p:txBody>
      </p:sp>
      <p:sp>
        <p:nvSpPr>
          <p:cNvPr id="9" name="Subtitle 14">
            <a:extLst>
              <a:ext uri="{FF2B5EF4-FFF2-40B4-BE49-F238E27FC236}">
                <a16:creationId xmlns:a16="http://schemas.microsoft.com/office/drawing/2014/main" id="{F4848025-5B4B-486B-9A3F-12EBDEA7C41F}"/>
              </a:ext>
            </a:extLst>
          </p:cNvPr>
          <p:cNvSpPr txBox="1">
            <a:spLocks/>
          </p:cNvSpPr>
          <p:nvPr/>
        </p:nvSpPr>
        <p:spPr>
          <a:xfrm>
            <a:off x="0" y="446018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5DAA"/>
                </a:solidFill>
              </a:rPr>
              <a:t>Ezio Porro, Segreteria Distrettuale 2032 A.R. 2023/24</a:t>
            </a:r>
          </a:p>
        </p:txBody>
      </p:sp>
      <p:pic>
        <p:nvPicPr>
          <p:cNvPr id="12" name="Immagine 11">
            <a:extLst>
              <a:ext uri="{FF2B5EF4-FFF2-40B4-BE49-F238E27FC236}">
                <a16:creationId xmlns:a16="http://schemas.microsoft.com/office/drawing/2014/main" id="{11E6518C-2745-A3B6-BA51-1746B3486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39" y="5611061"/>
            <a:ext cx="7050813" cy="857927"/>
          </a:xfrm>
          <a:prstGeom prst="rect">
            <a:avLst/>
          </a:prstGeom>
        </p:spPr>
      </p:pic>
      <p:pic>
        <p:nvPicPr>
          <p:cNvPr id="13" name="Immagine 12">
            <a:extLst>
              <a:ext uri="{FF2B5EF4-FFF2-40B4-BE49-F238E27FC236}">
                <a16:creationId xmlns:a16="http://schemas.microsoft.com/office/drawing/2014/main" id="{3E7E618F-A0B9-C899-6012-CDD2A4891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sp>
        <p:nvSpPr>
          <p:cNvPr id="14" name="CasellaDiTesto 13">
            <a:extLst>
              <a:ext uri="{FF2B5EF4-FFF2-40B4-BE49-F238E27FC236}">
                <a16:creationId xmlns:a16="http://schemas.microsoft.com/office/drawing/2014/main" id="{5E9DA1FD-331B-9D0C-4882-EE6844DD3EDF}"/>
              </a:ext>
            </a:extLst>
          </p:cNvPr>
          <p:cNvSpPr txBox="1"/>
          <p:nvPr/>
        </p:nvSpPr>
        <p:spPr>
          <a:xfrm>
            <a:off x="428962" y="6036240"/>
            <a:ext cx="2470548" cy="523220"/>
          </a:xfrm>
          <a:prstGeom prst="rect">
            <a:avLst/>
          </a:prstGeom>
          <a:noFill/>
        </p:spPr>
        <p:txBody>
          <a:bodyPr wrap="none" rtlCol="0">
            <a:spAutoFit/>
          </a:bodyPr>
          <a:lstStyle/>
          <a:p>
            <a:r>
              <a:rPr lang="it-IT" sz="1400" b="1" dirty="0">
                <a:solidFill>
                  <a:schemeClr val="bg1"/>
                </a:solidFill>
                <a:latin typeface="Arial" panose="020B0604020202020204" pitchFamily="34" charset="0"/>
                <a:cs typeface="Arial" panose="020B0604020202020204" pitchFamily="34" charset="0"/>
              </a:rPr>
              <a:t>SIPE</a:t>
            </a:r>
          </a:p>
          <a:p>
            <a:r>
              <a:rPr lang="it-IT" sz="1400" dirty="0">
                <a:solidFill>
                  <a:schemeClr val="bg1"/>
                </a:solidFill>
                <a:latin typeface="Arial" panose="020B0604020202020204" pitchFamily="34" charset="0"/>
                <a:cs typeface="Arial" panose="020B0604020202020204" pitchFamily="34" charset="0"/>
              </a:rPr>
              <a:t>Casale Monferrato, 1-4-2023</a:t>
            </a:r>
          </a:p>
        </p:txBody>
      </p:sp>
    </p:spTree>
    <p:extLst>
      <p:ext uri="{BB962C8B-B14F-4D97-AF65-F5344CB8AC3E}">
        <p14:creationId xmlns:p14="http://schemas.microsoft.com/office/powerpoint/2010/main" val="110945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416515" y="2641262"/>
            <a:ext cx="11358969" cy="1131592"/>
          </a:xfrm>
          <a:prstGeom prst="rect">
            <a:avLst/>
          </a:prstGeom>
          <a:noFill/>
        </p:spPr>
        <p:txBody>
          <a:bodyPr wrap="square" rtlCol="0">
            <a:spAutoFit/>
          </a:bodyPr>
          <a:lstStyle/>
          <a:p>
            <a:pPr>
              <a:lnSpc>
                <a:spcPct val="150000"/>
              </a:lnSpc>
              <a:defRPr/>
            </a:pPr>
            <a:r>
              <a:rPr lang="it-IT" sz="2400" dirty="0">
                <a:solidFill>
                  <a:srgbClr val="002060"/>
                </a:solidFill>
                <a:latin typeface="Arial" panose="020B0604020202020204" pitchFamily="34" charset="0"/>
                <a:cs typeface="Arial" panose="020B0604020202020204" pitchFamily="34" charset="0"/>
              </a:rPr>
              <a:t>Riporta i cambiamenti dell'effettivo entro il 1º luglio e 1º gennaio, </a:t>
            </a:r>
          </a:p>
          <a:p>
            <a:pPr>
              <a:lnSpc>
                <a:spcPct val="150000"/>
              </a:lnSpc>
              <a:defRPr/>
            </a:pPr>
            <a:r>
              <a:rPr lang="it-IT" sz="2400" dirty="0">
                <a:solidFill>
                  <a:srgbClr val="002060"/>
                </a:solidFill>
                <a:latin typeface="Arial" panose="020B0604020202020204" pitchFamily="34" charset="0"/>
                <a:cs typeface="Arial" panose="020B0604020202020204" pitchFamily="34" charset="0"/>
              </a:rPr>
              <a:t>assicurati che la fattura di club contenga le ultime informazioni.</a:t>
            </a:r>
            <a:endParaRPr lang="it-IT" sz="2400" dirty="0">
              <a:solidFill>
                <a:srgbClr val="002060"/>
              </a:solidFill>
              <a:latin typeface="Arial Narrow" panose="020B060602020203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557032"/>
            <a:ext cx="6396303"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Aggiorna dati dei soci su My Rotary</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417" y="5705362"/>
            <a:ext cx="7096158" cy="863444"/>
          </a:xfrm>
          <a:prstGeom prst="rect">
            <a:avLst/>
          </a:prstGeom>
        </p:spPr>
      </p:pic>
    </p:spTree>
    <p:extLst>
      <p:ext uri="{BB962C8B-B14F-4D97-AF65-F5344CB8AC3E}">
        <p14:creationId xmlns:p14="http://schemas.microsoft.com/office/powerpoint/2010/main" val="181711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B1C30E4-1815-4693-AC81-43D554F3279E}"/>
              </a:ext>
            </a:extLst>
          </p:cNvPr>
          <p:cNvSpPr/>
          <p:nvPr/>
        </p:nvSpPr>
        <p:spPr>
          <a:xfrm>
            <a:off x="0" y="1"/>
            <a:ext cx="12192000" cy="140096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sp>
        <p:nvSpPr>
          <p:cNvPr id="14" name="CasellaDiTesto 13">
            <a:extLst>
              <a:ext uri="{FF2B5EF4-FFF2-40B4-BE49-F238E27FC236}">
                <a16:creationId xmlns:a16="http://schemas.microsoft.com/office/drawing/2014/main" id="{4AF9D52C-DE2F-4B7A-AA39-E820239D86E0}"/>
              </a:ext>
            </a:extLst>
          </p:cNvPr>
          <p:cNvSpPr txBox="1"/>
          <p:nvPr/>
        </p:nvSpPr>
        <p:spPr>
          <a:xfrm>
            <a:off x="428962" y="6036240"/>
            <a:ext cx="2560316" cy="523220"/>
          </a:xfrm>
          <a:prstGeom prst="rect">
            <a:avLst/>
          </a:prstGeom>
          <a:noFill/>
        </p:spPr>
        <p:txBody>
          <a:bodyPr wrap="none" rtlCol="0">
            <a:spAutoFit/>
          </a:bodyPr>
          <a:lstStyle/>
          <a:p>
            <a:r>
              <a:rPr lang="it-IT" sz="1400" b="1" dirty="0">
                <a:solidFill>
                  <a:srgbClr val="005DAC"/>
                </a:solidFill>
                <a:latin typeface="Arial" panose="020B0604020202020204" pitchFamily="34" charset="0"/>
                <a:cs typeface="Arial" panose="020B0604020202020204" pitchFamily="34" charset="0"/>
              </a:rPr>
              <a:t>SIPE</a:t>
            </a:r>
          </a:p>
          <a:p>
            <a:r>
              <a:rPr lang="it-IT" sz="1400" dirty="0">
                <a:solidFill>
                  <a:srgbClr val="005DAC"/>
                </a:solidFill>
                <a:latin typeface="Arial" panose="020B0604020202020204" pitchFamily="34" charset="0"/>
                <a:cs typeface="Arial" panose="020B0604020202020204" pitchFamily="34" charset="0"/>
              </a:rPr>
              <a:t>Casale Monferrato, 1-4-2023</a:t>
            </a:r>
          </a:p>
        </p:txBody>
      </p:sp>
      <p:sp>
        <p:nvSpPr>
          <p:cNvPr id="19" name="Subtitle 3">
            <a:extLst>
              <a:ext uri="{FF2B5EF4-FFF2-40B4-BE49-F238E27FC236}">
                <a16:creationId xmlns:a16="http://schemas.microsoft.com/office/drawing/2014/main" id="{2CBC79FC-292A-4E3B-9E58-3BCD3BF6BCD5}"/>
              </a:ext>
            </a:extLst>
          </p:cNvPr>
          <p:cNvSpPr txBox="1">
            <a:spLocks/>
          </p:cNvSpPr>
          <p:nvPr/>
        </p:nvSpPr>
        <p:spPr>
          <a:xfrm>
            <a:off x="662730" y="461490"/>
            <a:ext cx="10951114" cy="5116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600" b="1" dirty="0">
                <a:solidFill>
                  <a:schemeClr val="bg1"/>
                </a:solidFill>
                <a:latin typeface="Arial" panose="020B0604020202020204" pitchFamily="34" charset="0"/>
                <a:cs typeface="Arial" panose="020B0604020202020204" pitchFamily="34" charset="0"/>
              </a:rPr>
              <a:t>QUOTE SOCIALI E DI PARTECIPAZIONE</a:t>
            </a:r>
          </a:p>
        </p:txBody>
      </p:sp>
      <p:sp>
        <p:nvSpPr>
          <p:cNvPr id="21" name="CasellaDiTesto 20">
            <a:extLst>
              <a:ext uri="{FF2B5EF4-FFF2-40B4-BE49-F238E27FC236}">
                <a16:creationId xmlns:a16="http://schemas.microsoft.com/office/drawing/2014/main" id="{CC9755E0-A541-4701-8FA7-3BA8DAE863D0}"/>
              </a:ext>
            </a:extLst>
          </p:cNvPr>
          <p:cNvSpPr txBox="1"/>
          <p:nvPr/>
        </p:nvSpPr>
        <p:spPr>
          <a:xfrm>
            <a:off x="416515" y="2641262"/>
            <a:ext cx="11358969" cy="1420069"/>
          </a:xfrm>
          <a:prstGeom prst="rect">
            <a:avLst/>
          </a:prstGeom>
          <a:noFill/>
        </p:spPr>
        <p:txBody>
          <a:bodyPr wrap="square" rtlCol="0">
            <a:spAutoFit/>
          </a:bodyPr>
          <a:lstStyle/>
          <a:p>
            <a:pPr>
              <a:lnSpc>
                <a:spcPct val="150000"/>
              </a:lnSpc>
              <a:defRPr/>
            </a:pPr>
            <a:r>
              <a:rPr lang="it-IT" sz="2000" dirty="0">
                <a:solidFill>
                  <a:srgbClr val="002060"/>
                </a:solidFill>
                <a:latin typeface="Arial" panose="020B0604020202020204" pitchFamily="34" charset="0"/>
                <a:cs typeface="Arial" panose="020B0604020202020204" pitchFamily="34" charset="0"/>
              </a:rPr>
              <a:t>Le quote sono versate dal Club semestralmente, al 1 luglio 2023 e al 1 gennaio 2024, e sono pari a  </a:t>
            </a:r>
          </a:p>
          <a:p>
            <a:pPr>
              <a:lnSpc>
                <a:spcPct val="150000"/>
              </a:lnSpc>
              <a:defRPr/>
            </a:pPr>
            <a:r>
              <a:rPr lang="it-IT" sz="2000" b="1" dirty="0">
                <a:solidFill>
                  <a:srgbClr val="002060"/>
                </a:solidFill>
                <a:latin typeface="Arial" panose="020B0604020202020204" pitchFamily="34" charset="0"/>
                <a:cs typeface="Arial" panose="020B0604020202020204" pitchFamily="34" charset="0"/>
              </a:rPr>
              <a:t>37,50 USD/Socio a semestre. </a:t>
            </a:r>
          </a:p>
          <a:p>
            <a:pPr>
              <a:lnSpc>
                <a:spcPct val="150000"/>
              </a:lnSpc>
              <a:defRPr/>
            </a:pPr>
            <a:r>
              <a:rPr lang="it-IT" sz="2000" dirty="0">
                <a:solidFill>
                  <a:srgbClr val="002060"/>
                </a:solidFill>
                <a:latin typeface="Arial" panose="020B0604020202020204" pitchFamily="34" charset="0"/>
                <a:cs typeface="Arial" panose="020B0604020202020204" pitchFamily="34" charset="0"/>
              </a:rPr>
              <a:t>Al 1 luglio 2023 </a:t>
            </a:r>
            <a:r>
              <a:rPr lang="it-IT" sz="2000">
                <a:solidFill>
                  <a:srgbClr val="002060"/>
                </a:solidFill>
                <a:latin typeface="Arial" panose="020B0604020202020204" pitchFamily="34" charset="0"/>
                <a:cs typeface="Arial" panose="020B0604020202020204" pitchFamily="34" charset="0"/>
              </a:rPr>
              <a:t>si deve </a:t>
            </a:r>
            <a:r>
              <a:rPr lang="it-IT" sz="2000" dirty="0">
                <a:solidFill>
                  <a:srgbClr val="002060"/>
                </a:solidFill>
                <a:latin typeface="Arial" panose="020B0604020202020204" pitchFamily="34" charset="0"/>
                <a:cs typeface="Arial" panose="020B0604020202020204" pitchFamily="34" charset="0"/>
              </a:rPr>
              <a:t>versare anche </a:t>
            </a:r>
            <a:r>
              <a:rPr lang="it-IT" sz="2000" b="1" dirty="0">
                <a:solidFill>
                  <a:srgbClr val="002060"/>
                </a:solidFill>
                <a:latin typeface="Arial" panose="020B0604020202020204" pitchFamily="34" charset="0"/>
                <a:cs typeface="Arial" panose="020B0604020202020204" pitchFamily="34" charset="0"/>
              </a:rPr>
              <a:t>1,00 USD/Socio </a:t>
            </a:r>
            <a:r>
              <a:rPr lang="it-IT" sz="2000" dirty="0">
                <a:solidFill>
                  <a:srgbClr val="002060"/>
                </a:solidFill>
                <a:latin typeface="Arial" panose="020B0604020202020204" pitchFamily="34" charset="0"/>
                <a:cs typeface="Arial" panose="020B0604020202020204" pitchFamily="34" charset="0"/>
              </a:rPr>
              <a:t>per il Consiglio di Legislazione (</a:t>
            </a:r>
            <a:r>
              <a:rPr lang="it-IT" sz="2000" dirty="0" err="1">
                <a:solidFill>
                  <a:srgbClr val="002060"/>
                </a:solidFill>
                <a:latin typeface="Arial" panose="020B0604020202020204" pitchFamily="34" charset="0"/>
                <a:cs typeface="Arial" panose="020B0604020202020204" pitchFamily="34" charset="0"/>
              </a:rPr>
              <a:t>C</a:t>
            </a:r>
            <a:r>
              <a:rPr lang="it-IT" sz="2000" dirty="0" err="1">
                <a:solidFill>
                  <a:srgbClr val="002060"/>
                </a:solidFill>
                <a:latin typeface="Arial Narrow" panose="020B0606020202030204" pitchFamily="34" charset="0"/>
                <a:cs typeface="Arial" panose="020B0604020202020204" pitchFamily="34" charset="0"/>
              </a:rPr>
              <a:t>.o.L</a:t>
            </a:r>
            <a:r>
              <a:rPr lang="it-IT" sz="2000" dirty="0">
                <a:solidFill>
                  <a:srgbClr val="002060"/>
                </a:solidFill>
                <a:latin typeface="Arial Narrow" panose="020B0606020202030204" pitchFamily="34" charset="0"/>
                <a:cs typeface="Arial" panose="020B0604020202020204" pitchFamily="34" charset="0"/>
              </a:rPr>
              <a:t>.).</a:t>
            </a:r>
          </a:p>
        </p:txBody>
      </p:sp>
      <p:sp>
        <p:nvSpPr>
          <p:cNvPr id="22" name="CasellaDiTesto 21">
            <a:extLst>
              <a:ext uri="{FF2B5EF4-FFF2-40B4-BE49-F238E27FC236}">
                <a16:creationId xmlns:a16="http://schemas.microsoft.com/office/drawing/2014/main" id="{867D4825-E165-4F53-BF01-E95AADBB8264}"/>
              </a:ext>
            </a:extLst>
          </p:cNvPr>
          <p:cNvSpPr txBox="1"/>
          <p:nvPr/>
        </p:nvSpPr>
        <p:spPr>
          <a:xfrm>
            <a:off x="662046" y="1557032"/>
            <a:ext cx="6397905" cy="523220"/>
          </a:xfrm>
          <a:prstGeom prst="rect">
            <a:avLst/>
          </a:prstGeom>
          <a:noFill/>
        </p:spPr>
        <p:txBody>
          <a:bodyPr wrap="none" rtlCol="0">
            <a:spAutoFit/>
          </a:bodyPr>
          <a:lstStyle/>
          <a:p>
            <a:r>
              <a:rPr lang="it-IT" sz="2800" b="1" i="0" dirty="0">
                <a:solidFill>
                  <a:srgbClr val="00B0F0"/>
                </a:solidFill>
                <a:effectLst/>
                <a:latin typeface="Arial" panose="020B0604020202020204" pitchFamily="34" charset="0"/>
                <a:cs typeface="Arial" panose="020B0604020202020204" pitchFamily="34" charset="0"/>
              </a:rPr>
              <a:t>Quote dovute al Rotary International</a:t>
            </a:r>
          </a:p>
        </p:txBody>
      </p:sp>
      <p:pic>
        <p:nvPicPr>
          <p:cNvPr id="7" name="Immagine 6">
            <a:extLst>
              <a:ext uri="{FF2B5EF4-FFF2-40B4-BE49-F238E27FC236}">
                <a16:creationId xmlns:a16="http://schemas.microsoft.com/office/drawing/2014/main" id="{226FCBCD-4F9E-D86D-9D4A-341EC871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6389"/>
            <a:ext cx="12192000" cy="158505"/>
          </a:xfrm>
          <a:prstGeom prst="rect">
            <a:avLst/>
          </a:prstGeom>
        </p:spPr>
      </p:pic>
      <p:pic>
        <p:nvPicPr>
          <p:cNvPr id="9" name="Immagine 8">
            <a:extLst>
              <a:ext uri="{FF2B5EF4-FFF2-40B4-BE49-F238E27FC236}">
                <a16:creationId xmlns:a16="http://schemas.microsoft.com/office/drawing/2014/main" id="{86C60784-FE83-CAB4-75B0-613B3F57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417" y="5705362"/>
            <a:ext cx="7096158" cy="863444"/>
          </a:xfrm>
          <a:prstGeom prst="rect">
            <a:avLst/>
          </a:prstGeom>
        </p:spPr>
      </p:pic>
      <p:sp>
        <p:nvSpPr>
          <p:cNvPr id="3" name="CasellaDiTesto 2">
            <a:extLst>
              <a:ext uri="{FF2B5EF4-FFF2-40B4-BE49-F238E27FC236}">
                <a16:creationId xmlns:a16="http://schemas.microsoft.com/office/drawing/2014/main" id="{3786A363-9791-E7DE-3ED5-0ADAC18E4BE5}"/>
              </a:ext>
            </a:extLst>
          </p:cNvPr>
          <p:cNvSpPr txBox="1"/>
          <p:nvPr/>
        </p:nvSpPr>
        <p:spPr>
          <a:xfrm>
            <a:off x="428962" y="4470883"/>
            <a:ext cx="10964748" cy="1015663"/>
          </a:xfrm>
          <a:prstGeom prst="rect">
            <a:avLst/>
          </a:prstGeom>
          <a:noFill/>
        </p:spPr>
        <p:txBody>
          <a:bodyPr wrap="square">
            <a:spAutoFit/>
          </a:bodyPr>
          <a:lstStyle/>
          <a:p>
            <a:r>
              <a:rPr lang="it-IT" sz="2000" dirty="0">
                <a:solidFill>
                  <a:srgbClr val="002060"/>
                </a:solidFill>
                <a:latin typeface="Arial" panose="020B0604020202020204" pitchFamily="34" charset="0"/>
                <a:cs typeface="Arial" panose="020B0604020202020204" pitchFamily="34" charset="0"/>
              </a:rPr>
              <a:t>I club (Rotary e Rotaract) ricevono un sollecito di pagamento dopo 60 giorni </a:t>
            </a:r>
          </a:p>
          <a:p>
            <a:r>
              <a:rPr lang="it-IT" sz="2000" dirty="0">
                <a:solidFill>
                  <a:srgbClr val="002060"/>
                </a:solidFill>
                <a:latin typeface="Arial" panose="020B0604020202020204" pitchFamily="34" charset="0"/>
                <a:cs typeface="Arial" panose="020B0604020202020204" pitchFamily="34" charset="0"/>
              </a:rPr>
              <a:t>e poi ancora dopo 90 giorni. </a:t>
            </a:r>
          </a:p>
          <a:p>
            <a:r>
              <a:rPr lang="it-IT" sz="2000" dirty="0">
                <a:solidFill>
                  <a:srgbClr val="002060"/>
                </a:solidFill>
                <a:latin typeface="Arial" panose="020B0604020202020204" pitchFamily="34" charset="0"/>
                <a:cs typeface="Arial" panose="020B0604020202020204" pitchFamily="34" charset="0"/>
              </a:rPr>
              <a:t>I club Rotary che ricevono il sollecito dei 60 giorni </a:t>
            </a:r>
            <a:r>
              <a:rPr lang="it-IT" sz="2000" b="1" dirty="0">
                <a:solidFill>
                  <a:srgbClr val="002060"/>
                </a:solidFill>
                <a:latin typeface="Arial" panose="020B0604020202020204" pitchFamily="34" charset="0"/>
                <a:cs typeface="Arial" panose="020B0604020202020204" pitchFamily="34" charset="0"/>
              </a:rPr>
              <a:t>non si qualificano per l’Attestato Rotary</a:t>
            </a:r>
            <a:r>
              <a:rPr lang="it-IT" sz="20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095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2695</TotalTime>
  <Words>7554</Words>
  <Application>Microsoft Office PowerPoint</Application>
  <PresentationFormat>Widescreen</PresentationFormat>
  <Paragraphs>1018</Paragraphs>
  <Slides>111</Slides>
  <Notes>7</Notes>
  <HiddenSlides>0</HiddenSlides>
  <MMClips>2</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111</vt:i4>
      </vt:variant>
    </vt:vector>
  </HeadingPairs>
  <TitlesOfParts>
    <vt:vector size="124" baseType="lpstr">
      <vt:lpstr>Arial</vt:lpstr>
      <vt:lpstr>Arial Narrow</vt:lpstr>
      <vt:lpstr>Calibri</vt:lpstr>
      <vt:lpstr>Calibri Light</vt:lpstr>
      <vt:lpstr>Courier New</vt:lpstr>
      <vt:lpstr>Forte</vt:lpstr>
      <vt:lpstr>Georgia</vt:lpstr>
      <vt:lpstr>Noto Sans</vt:lpstr>
      <vt:lpstr>Open Sans</vt:lpstr>
      <vt:lpstr>Times New Roman</vt:lpstr>
      <vt:lpstr>Wingdings</vt:lpstr>
      <vt:lpstr>Tema di Office</vt:lpstr>
      <vt:lpstr>think-cell Slide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Tema Presidenziale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Cento anni di Storia in Italia</vt:lpstr>
      <vt:lpstr>OLTRE l’Accademia</vt:lpstr>
      <vt:lpstr>Presentazione standard di PowerPoint</vt:lpstr>
      <vt:lpstr>Presentazione standard di PowerPoint</vt:lpstr>
      <vt:lpstr>Presentazione standard di PowerPoint</vt:lpstr>
      <vt:lpstr>Presidenti in cammino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Riccardo Lorenzi</dc:creator>
  <cp:lastModifiedBy>Remo Gattiglia</cp:lastModifiedBy>
  <cp:revision>62</cp:revision>
  <dcterms:created xsi:type="dcterms:W3CDTF">2022-02-20T16:55:57Z</dcterms:created>
  <dcterms:modified xsi:type="dcterms:W3CDTF">2023-04-03T08:07:24Z</dcterms:modified>
</cp:coreProperties>
</file>